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8" r:id="rId3"/>
    <p:sldId id="292" r:id="rId4"/>
    <p:sldId id="295" r:id="rId5"/>
    <p:sldId id="296" r:id="rId6"/>
    <p:sldId id="297" r:id="rId7"/>
    <p:sldId id="29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25000" lnSpcReduction="20000"/>
          </a:bodyPr>
          <a:lstStyle/>
          <a:p>
            <a:pPr algn="ctr"/>
            <a:r>
              <a:rPr lang="en-US" sz="9800" b="1" dirty="0" smtClean="0">
                <a:solidFill>
                  <a:srgbClr val="FFFF00"/>
                </a:solidFill>
                <a:latin typeface="Cooper Black" pitchFamily="18" charset="0"/>
              </a:rPr>
              <a:t>“The Black Cat” by Edgar Allan Poe    </a:t>
            </a:r>
            <a:r>
              <a:rPr lang="en-US" sz="8600" b="1" dirty="0" smtClean="0">
                <a:solidFill>
                  <a:srgbClr val="FFFF00"/>
                </a:solidFill>
                <a:latin typeface="Cooper Black" pitchFamily="18" charset="0"/>
              </a:rPr>
              <a:t> </a:t>
            </a:r>
          </a:p>
          <a:p>
            <a:pPr algn="ctr">
              <a:lnSpc>
                <a:spcPct val="140000"/>
              </a:lnSpc>
              <a:spcAft>
                <a:spcPts val="1000"/>
              </a:spcAft>
            </a:pPr>
            <a:r>
              <a:rPr lang="en-US" sz="9600" b="1" dirty="0" smtClean="0">
                <a:solidFill>
                  <a:srgbClr val="000000"/>
                </a:solidFill>
                <a:latin typeface="Cooper Black" pitchFamily="18" charset="0"/>
                <a:cs typeface="Arial"/>
              </a:rPr>
              <a:t>2</a:t>
            </a:r>
            <a:r>
              <a:rPr lang="en-US" sz="9600" b="1" baseline="30000" dirty="0" smtClean="0">
                <a:solidFill>
                  <a:srgbClr val="000000"/>
                </a:solidFill>
                <a:latin typeface="Cooper Black" pitchFamily="18" charset="0"/>
                <a:cs typeface="Arial"/>
              </a:rPr>
              <a:t>ND</a:t>
            </a:r>
            <a:r>
              <a:rPr lang="en-US" sz="9600" b="1" dirty="0" smtClean="0">
                <a:solidFill>
                  <a:srgbClr val="000000"/>
                </a:solidFill>
                <a:latin typeface="Cooper Black" pitchFamily="18" charset="0"/>
                <a:cs typeface="Arial"/>
              </a:rPr>
              <a:t> CLASS</a:t>
            </a:r>
            <a:r>
              <a:rPr lang="en-US" sz="9600" b="1" dirty="0" smtClean="0"/>
              <a:t>          </a:t>
            </a:r>
            <a:r>
              <a:rPr lang="en-US" sz="9600" b="1" dirty="0" smtClean="0">
                <a:solidFill>
                  <a:srgbClr val="FFFF00"/>
                </a:solidFill>
                <a:latin typeface="Cooper Black" pitchFamily="18" charset="0"/>
                <a:ea typeface="Times New Roman"/>
                <a:cs typeface="Arial"/>
              </a:rPr>
              <a:t>  </a:t>
            </a:r>
            <a:endParaRPr lang="en-US" sz="9600" b="1" dirty="0" smtClean="0">
              <a:solidFill>
                <a:srgbClr val="FFFF00"/>
              </a:solidFill>
              <a:latin typeface="Cooper Black" pitchFamily="18" charset="0"/>
            </a:endParaRPr>
          </a:p>
          <a:p>
            <a:pPr algn="ctr"/>
            <a:r>
              <a:rPr lang="en-US" sz="9600" b="1" dirty="0" smtClean="0">
                <a:solidFill>
                  <a:schemeClr val="bg1"/>
                </a:solidFill>
                <a:latin typeface="Cooper Black" pitchFamily="18" charset="0"/>
              </a:rPr>
              <a:t>HAYDAR J. </a:t>
            </a:r>
            <a:r>
              <a:rPr lang="en-US" sz="9600" b="1" dirty="0">
                <a:solidFill>
                  <a:schemeClr val="bg1"/>
                </a:solidFill>
                <a:latin typeface="Cooper Black" pitchFamily="18" charset="0"/>
              </a:rPr>
              <a:t>KOBAN Al-</a:t>
            </a:r>
            <a:r>
              <a:rPr lang="en-US" sz="9600" b="1" dirty="0" err="1">
                <a:solidFill>
                  <a:schemeClr val="bg1"/>
                </a:solidFill>
                <a:latin typeface="Cooper Black" pitchFamily="18" charset="0"/>
              </a:rPr>
              <a:t>ZUBAIDi</a:t>
            </a:r>
            <a:r>
              <a:rPr lang="en-US" sz="9600" b="1" dirty="0">
                <a:solidFill>
                  <a:schemeClr val="bg1"/>
                </a:solidFill>
                <a:latin typeface="Cooper Black" pitchFamily="18" charset="0"/>
              </a:rPr>
              <a:t>, </a:t>
            </a:r>
            <a:r>
              <a:rPr lang="en-US" sz="9600" b="1" spc="10" dirty="0">
                <a:solidFill>
                  <a:schemeClr val="bg1"/>
                </a:solidFill>
                <a:latin typeface="Cooper Black" pitchFamily="18" charset="0"/>
                <a:ea typeface="Times New Roman"/>
                <a:cs typeface="Arial"/>
              </a:rPr>
              <a:t>PhD</a:t>
            </a:r>
            <a:endParaRPr lang="en-US" sz="9600" dirty="0">
              <a:solidFill>
                <a:schemeClr val="bg1"/>
              </a:solidFill>
              <a:latin typeface="Cooper Black" pitchFamily="18" charset="0"/>
            </a:endParaRPr>
          </a:p>
          <a:p>
            <a:pPr algn="ctr"/>
            <a:r>
              <a:rPr lang="en-US" sz="9600" b="1" dirty="0" smtClean="0">
                <a:solidFill>
                  <a:schemeClr val="bg1"/>
                </a:solidFill>
                <a:latin typeface="Cooper Black" pitchFamily="18" charset="0"/>
              </a:rPr>
              <a:t>2018-2019</a:t>
            </a:r>
            <a:endParaRPr lang="en-US" sz="96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 xmlns:p14="http://schemas.microsoft.com/office/powerpoint/2010/main" val="124676466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BC.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74072" y="618517"/>
            <a:ext cx="11166763" cy="5408209"/>
          </a:xfrm>
        </p:spPr>
        <p:txBody>
          <a:bodyPr>
            <a:noAutofit/>
          </a:bodyPr>
          <a:lstStyle/>
          <a:p>
            <a:pPr algn="just"/>
            <a:r>
              <a:rPr lang="en-US" sz="2800" b="1" dirty="0" smtClean="0">
                <a:solidFill>
                  <a:schemeClr val="bg1"/>
                </a:solidFill>
              </a:rPr>
              <a:t>"The Black Cat", by Edgar Allan Poe</a:t>
            </a:r>
            <a:r>
              <a:rPr lang="en-US" sz="2000" dirty="0" smtClean="0">
                <a:solidFill>
                  <a:schemeClr val="bg1"/>
                </a:solidFill>
              </a:rPr>
              <a:t/>
            </a:r>
            <a:br>
              <a:rPr lang="en-US" sz="2000" dirty="0" smtClean="0">
                <a:solidFill>
                  <a:schemeClr val="bg1"/>
                </a:solidFill>
              </a:rPr>
            </a:br>
            <a:r>
              <a:rPr lang="en-US" sz="2000" dirty="0" smtClean="0">
                <a:solidFill>
                  <a:schemeClr val="bg1"/>
                </a:solidFill>
              </a:rPr>
              <a:t> </a:t>
            </a:r>
            <a:br>
              <a:rPr lang="en-US" sz="2000" dirty="0" smtClean="0">
                <a:solidFill>
                  <a:schemeClr val="bg1"/>
                </a:solidFill>
              </a:rPr>
            </a:br>
            <a:r>
              <a:rPr lang="en-US" sz="2000" dirty="0" smtClean="0">
                <a:solidFill>
                  <a:schemeClr val="bg1"/>
                </a:solidFill>
              </a:rPr>
              <a:t>When reading "The Black Cat", by Edgar Allan Poe, almost immediately you can sense the dark and shadowy nature of the work. Filled with mystery, death and the possibility of the supernatural, this short story is a work of Gothic Literature.</a:t>
            </a:r>
            <a:br>
              <a:rPr lang="en-US" sz="2000" dirty="0" smtClean="0">
                <a:solidFill>
                  <a:schemeClr val="bg1"/>
                </a:solidFill>
              </a:rPr>
            </a:br>
            <a:r>
              <a:rPr lang="en-US" sz="2000" dirty="0" smtClean="0">
                <a:solidFill>
                  <a:schemeClr val="bg1"/>
                </a:solidFill>
              </a:rPr>
              <a:t/>
            </a:r>
            <a:br>
              <a:rPr lang="en-US" sz="2000" dirty="0" smtClean="0">
                <a:solidFill>
                  <a:schemeClr val="bg1"/>
                </a:solidFill>
              </a:rPr>
            </a:br>
            <a:r>
              <a:rPr lang="en-US" sz="2000" dirty="0" smtClean="0">
                <a:solidFill>
                  <a:schemeClr val="bg1"/>
                </a:solidFill>
              </a:rPr>
              <a:t>A work of Gothic Literature is one that contains at least some of the following qualities: a serious tone; ruins, a castle, or a dark, melancholy setting; scenes involving dungeons, underground passages, crypts, basements or attics; shadows, a beam of moonlight in the blackness, a flickering candle, or the only source of light failing; extreme landscapes, like rugged mountains, thick forests, or icy wastes; omens and ancestral curses; magic and/or the supernatural; a villain-hero or villain who loses the self or self-control; a curious heroine with a tendency to faint and a need to be rescued-frequently; a hero whose true identity is revealed by the end of the novel; and horrifying (or terrifying) events or the threat of such happenings. Poe's work includes many of these aspects of Gothic works.</a:t>
            </a:r>
            <a:endParaRPr lang="en-US" sz="2000" dirty="0">
              <a:solidFill>
                <a:schemeClr val="bg1"/>
              </a:solidFill>
            </a:endParaRPr>
          </a:p>
        </p:txBody>
      </p:sp>
      <p:sp>
        <p:nvSpPr>
          <p:cNvPr id="3" name="مستطيل 2"/>
          <p:cNvSpPr/>
          <p:nvPr/>
        </p:nvSpPr>
        <p:spPr>
          <a:xfrm>
            <a:off x="335280" y="1997838"/>
            <a:ext cx="11521440" cy="584775"/>
          </a:xfrm>
          <a:prstGeom prst="rect">
            <a:avLst/>
          </a:prstGeom>
        </p:spPr>
        <p:txBody>
          <a:bodyPr wrap="square">
            <a:spAutoFit/>
          </a:bodyPr>
          <a:lstStyle/>
          <a:p>
            <a:pPr algn="just"/>
            <a:r>
              <a:rPr lang="en-US" sz="3200" dirty="0" smtClean="0">
                <a:solidFill>
                  <a:srgbClr val="FF0000"/>
                </a:solidFill>
              </a:rPr>
              <a:t> </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a:bodyPr>
          <a:lstStyle/>
          <a:p>
            <a:pPr algn="just"/>
            <a:r>
              <a:rPr lang="en-US" sz="4000" b="1" dirty="0" smtClean="0">
                <a:solidFill>
                  <a:srgbClr val="FF0000"/>
                </a:solidFill>
              </a:rPr>
              <a:t>SYMBOLS</a:t>
            </a:r>
            <a:r>
              <a:rPr lang="en-US" sz="4000" b="1" dirty="0" smtClean="0">
                <a:solidFill>
                  <a:schemeClr val="bg1"/>
                </a:solidFill>
              </a:rPr>
              <a:t> </a:t>
            </a:r>
            <a:br>
              <a:rPr lang="en-US" sz="4000" b="1" dirty="0" smtClean="0">
                <a:solidFill>
                  <a:schemeClr val="bg1"/>
                </a:solidFill>
              </a:rPr>
            </a:br>
            <a:r>
              <a:rPr lang="en-US" sz="4000" b="1" dirty="0" smtClean="0">
                <a:solidFill>
                  <a:schemeClr val="bg1"/>
                </a:solidFill>
              </a:rPr>
              <a:t/>
            </a:r>
            <a:br>
              <a:rPr lang="en-US" sz="4000" b="1" dirty="0" smtClean="0">
                <a:solidFill>
                  <a:schemeClr val="bg1"/>
                </a:solidFill>
              </a:rPr>
            </a:br>
            <a:r>
              <a:rPr lang="en-US" sz="4000" b="1" dirty="0" smtClean="0">
                <a:solidFill>
                  <a:schemeClr val="bg1"/>
                </a:solidFill>
              </a:rPr>
              <a:t>The black cat:</a:t>
            </a:r>
            <a:r>
              <a:rPr lang="en-US" sz="4000" dirty="0" smtClean="0">
                <a:solidFill>
                  <a:schemeClr val="bg1"/>
                </a:solidFill>
              </a:rPr>
              <a:t> The animal is more than just the title of the story; it's also an important symbol. Like the bad omen of legend, Pluto, the black cat, leads his owner (the narrator) down the path toward insanity and loss of reason.</a:t>
            </a:r>
            <a:endParaRPr lang="en-US" sz="4000" b="1"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Autofit/>
          </a:bodyPr>
          <a:lstStyle/>
          <a:p>
            <a:pPr algn="just"/>
            <a:r>
              <a:rPr lang="en-US" b="1" dirty="0" smtClean="0">
                <a:solidFill>
                  <a:schemeClr val="bg1"/>
                </a:solidFill>
              </a:rPr>
              <a:t> </a:t>
            </a:r>
            <a:r>
              <a:rPr lang="en-US" b="1" dirty="0" smtClean="0">
                <a:solidFill>
                  <a:srgbClr val="FF0000"/>
                </a:solidFill>
              </a:rPr>
              <a:t>Cell:</a:t>
            </a:r>
            <a:r>
              <a:rPr lang="en-US" b="1" dirty="0" smtClean="0">
                <a:solidFill>
                  <a:schemeClr val="bg1"/>
                </a:solidFill>
              </a:rPr>
              <a:t> </a:t>
            </a:r>
            <a:r>
              <a:rPr lang="en-US" dirty="0" smtClean="0">
                <a:solidFill>
                  <a:schemeClr val="bg1"/>
                </a:solidFill>
              </a:rPr>
              <a:t>The narrator is in a prison when the story begins, but his mind had become entangled in a mass of confusion and unreality long before he was discovered for his murderous crimes against animals and humans. </a:t>
            </a:r>
            <a:endParaRPr lang="en-US" b="1" dirty="0">
              <a:solidFill>
                <a:schemeClr val="bg1"/>
              </a:solidFill>
            </a:endParaRPr>
          </a:p>
        </p:txBody>
      </p:sp>
      <p:sp>
        <p:nvSpPr>
          <p:cNvPr id="4" name="عنصر نائب للنص 3"/>
          <p:cNvSpPr>
            <a:spLocks noGrp="1"/>
          </p:cNvSpPr>
          <p:nvPr>
            <p:ph type="body" sz="half" idx="2"/>
          </p:nvPr>
        </p:nvSpPr>
        <p:spPr/>
        <p:txBody>
          <a:bodyPr>
            <a:normAutofit lnSpcReduction="10000"/>
          </a:bodyPr>
          <a:lstStyle/>
          <a:p>
            <a:endParaRPr lang="en-US" dirty="0" smtClean="0"/>
          </a:p>
          <a:p>
            <a:endParaRPr lang="en-US" dirty="0" smtClean="0"/>
          </a:p>
          <a:p>
            <a:r>
              <a:rPr lang="en-US" sz="3000" b="1" dirty="0" smtClean="0">
                <a:solidFill>
                  <a:srgbClr val="FFFF00"/>
                </a:solidFill>
              </a:rPr>
              <a:t> </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Autofit/>
          </a:bodyPr>
          <a:lstStyle/>
          <a:p>
            <a:r>
              <a:rPr lang="en-US" sz="2800" b="1" dirty="0" smtClean="0">
                <a:solidFill>
                  <a:schemeClr val="bg1"/>
                </a:solidFill>
                <a:latin typeface="Cooper Black" pitchFamily="18" charset="0"/>
              </a:rPr>
              <a:t> </a:t>
            </a:r>
            <a:r>
              <a:rPr lang="en-US" sz="2800" b="1" dirty="0" smtClean="0">
                <a:solidFill>
                  <a:srgbClr val="FF0000"/>
                </a:solidFill>
              </a:rPr>
              <a:t>major themes include:</a:t>
            </a: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r>
              <a:rPr lang="en-US" sz="2800" b="1" dirty="0" smtClean="0">
                <a:solidFill>
                  <a:schemeClr val="bg1"/>
                </a:solidFill>
              </a:rPr>
              <a:t>Justice and truth: </a:t>
            </a:r>
            <a:r>
              <a:rPr lang="en-US" sz="2800" dirty="0" smtClean="0">
                <a:solidFill>
                  <a:schemeClr val="bg1"/>
                </a:solidFill>
              </a:rPr>
              <a:t>The narrator tries to hide the truth—to wall off his wife's body. But a black cat helps bring him to justice.</a:t>
            </a:r>
            <a:br>
              <a:rPr lang="en-US" sz="2800" dirty="0" smtClean="0">
                <a:solidFill>
                  <a:schemeClr val="bg1"/>
                </a:solidFill>
              </a:rPr>
            </a:br>
            <a:r>
              <a:rPr lang="en-US" sz="2800" b="1" dirty="0" smtClean="0">
                <a:solidFill>
                  <a:schemeClr val="bg1"/>
                </a:solidFill>
              </a:rPr>
              <a:t>Superstition:</a:t>
            </a:r>
            <a:r>
              <a:rPr lang="en-US" sz="2800" dirty="0" smtClean="0">
                <a:solidFill>
                  <a:schemeClr val="bg1"/>
                </a:solidFill>
              </a:rPr>
              <a:t> The black cat is an omen of bad luck, a theme that runs throughout literature. </a:t>
            </a:r>
            <a:br>
              <a:rPr lang="en-US" sz="2800" dirty="0" smtClean="0">
                <a:solidFill>
                  <a:schemeClr val="bg1"/>
                </a:solidFill>
              </a:rPr>
            </a:br>
            <a:r>
              <a:rPr lang="en-US" sz="2800" b="1" dirty="0" smtClean="0">
                <a:solidFill>
                  <a:schemeClr val="bg1"/>
                </a:solidFill>
              </a:rPr>
              <a:t>Murder and death:</a:t>
            </a:r>
            <a:r>
              <a:rPr lang="en-US" sz="2800" dirty="0" smtClean="0">
                <a:solidFill>
                  <a:schemeClr val="bg1"/>
                </a:solidFill>
              </a:rPr>
              <a:t> Death is the central focus of the entire story. The question is what causes the narrator to become a murderer.</a:t>
            </a:r>
            <a:br>
              <a:rPr lang="en-US" sz="2800" dirty="0" smtClean="0">
                <a:solidFill>
                  <a:schemeClr val="bg1"/>
                </a:solidFill>
              </a:rPr>
            </a:br>
            <a:r>
              <a:rPr lang="en-US" sz="2800" b="1" dirty="0" smtClean="0">
                <a:solidFill>
                  <a:schemeClr val="bg1"/>
                </a:solidFill>
              </a:rPr>
              <a:t>Illusion versus reality:</a:t>
            </a:r>
            <a:r>
              <a:rPr lang="en-US" sz="2800" dirty="0" smtClean="0">
                <a:solidFill>
                  <a:schemeClr val="bg1"/>
                </a:solidFill>
              </a:rPr>
              <a:t> The reader is never completely sure if alcohol clouds the narrator's perception of what is happening.</a:t>
            </a:r>
            <a:br>
              <a:rPr lang="en-US" sz="2800" dirty="0" smtClean="0">
                <a:solidFill>
                  <a:schemeClr val="bg1"/>
                </a:solidFill>
              </a:rPr>
            </a:br>
            <a:r>
              <a:rPr lang="en-US" sz="2800" b="1" dirty="0" smtClean="0">
                <a:solidFill>
                  <a:schemeClr val="bg1"/>
                </a:solidFill>
              </a:rPr>
              <a:t>Relationships:</a:t>
            </a:r>
            <a:r>
              <a:rPr lang="en-US" sz="2800" dirty="0" smtClean="0">
                <a:solidFill>
                  <a:schemeClr val="bg1"/>
                </a:solidFill>
              </a:rPr>
              <a:t> Marriage, which is supposed to be the central relationship of a happy home, is clearly nothing of the sort in this sordid tale.</a:t>
            </a:r>
            <a:br>
              <a:rPr lang="en-US" sz="2800" dirty="0" smtClean="0">
                <a:solidFill>
                  <a:schemeClr val="bg1"/>
                </a:solidFill>
              </a:rPr>
            </a:br>
            <a:endParaRPr lang="en-US" sz="2800" b="1" dirty="0">
              <a:solidFill>
                <a:schemeClr val="bg1"/>
              </a:solidFill>
              <a:latin typeface="Cooper Black"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41413" y="618518"/>
            <a:ext cx="9905998" cy="4826318"/>
          </a:xfrm>
        </p:spPr>
        <p:txBody>
          <a:bodyPr>
            <a:normAutofit/>
          </a:bodyPr>
          <a:lstStyle/>
          <a:p>
            <a:pPr algn="just"/>
            <a:r>
              <a:rPr lang="en-US" sz="4000" b="1" dirty="0" smtClean="0">
                <a:solidFill>
                  <a:srgbClr val="FF0000"/>
                </a:solidFill>
              </a:rPr>
              <a:t>Pluto</a:t>
            </a:r>
            <a:r>
              <a:rPr lang="en-US" sz="4000" dirty="0" smtClean="0">
                <a:solidFill>
                  <a:srgbClr val="FF0000"/>
                </a:solidFill>
              </a:rPr>
              <a:t>: </a:t>
            </a:r>
            <a:r>
              <a:rPr lang="en-US" sz="4000" dirty="0" smtClean="0">
                <a:solidFill>
                  <a:schemeClr val="bg1"/>
                </a:solidFill>
              </a:rPr>
              <a:t>The cat in Poe's "The Black Cat" suffers from an undisclosed nervous ailment and comes to the country in hope that its atmosphere will be conducive to a cure.</a:t>
            </a:r>
            <a:endParaRPr lang="en-US" sz="40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11585</TotalTime>
  <Words>63</Words>
  <Application>Microsoft Office PowerPoint</Application>
  <PresentationFormat>مخصص</PresentationFormat>
  <Paragraphs>14</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Circuit</vt:lpstr>
      <vt:lpstr>              Al-Ma'moUn University College  Dept. of ENGLISH  </vt:lpstr>
      <vt:lpstr>الشريحة 2</vt:lpstr>
      <vt:lpstr>"The Black Cat", by Edgar Allan Poe   When reading "The Black Cat", by Edgar Allan Poe, almost immediately you can sense the dark and shadowy nature of the work. Filled with mystery, death and the possibility of the supernatural, this short story is a work of Gothic Literature.  A work of Gothic Literature is one that contains at least some of the following qualities: a serious tone; ruins, a castle, or a dark, melancholy setting; scenes involving dungeons, underground passages, crypts, basements or attics; shadows, a beam of moonlight in the blackness, a flickering candle, or the only source of light failing; extreme landscapes, like rugged mountains, thick forests, or icy wastes; omens and ancestral curses; magic and/or the supernatural; a villain-hero or villain who loses the self or self-control; a curious heroine with a tendency to faint and a need to be rescued-frequently; a hero whose true identity is revealed by the end of the novel; and horrifying (or terrifying) events or the threat of such happenings. Poe's work includes many of these aspects of Gothic works.</vt:lpstr>
      <vt:lpstr>SYMBOLS   The black cat: The animal is more than just the title of the story; it's also an important symbol. Like the bad omen of legend, Pluto, the black cat, leads his owner (the narrator) down the path toward insanity and loss of reason.</vt:lpstr>
      <vt:lpstr> Cell: The narrator is in a prison when the story begins, but his mind had become entangled in a mass of confusion and unreality long before he was discovered for his murderous crimes against animals and humans. </vt:lpstr>
      <vt:lpstr> major themes include:  Justice and truth: The narrator tries to hide the truth—to wall off his wife's body. But a black cat helps bring him to justice. Superstition: The black cat is an omen of bad luck, a theme that runs throughout literature.  Murder and death: Death is the central focus of the entire story. The question is what causes the narrator to become a murderer. Illusion versus reality: The reader is never completely sure if alcohol clouds the narrator's perception of what is happening. Relationships: Marriage, which is supposed to be the central relationship of a happy home, is clearly nothing of the sort in this sordid tale. </vt:lpstr>
      <vt:lpstr>Pluto: The cat in Poe's "The Black Cat" suffers from an undisclosed nervous ailment and comes to the country in hope that its atmosphere will be conducive to a cure.</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164</cp:revision>
  <dcterms:created xsi:type="dcterms:W3CDTF">2017-11-22T07:53:39Z</dcterms:created>
  <dcterms:modified xsi:type="dcterms:W3CDTF">2019-11-19T19:22:26Z</dcterms:modified>
</cp:coreProperties>
</file>