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303" r:id="rId3"/>
    <p:sldId id="292" r:id="rId4"/>
    <p:sldId id="295" r:id="rId5"/>
    <p:sldId id="296" r:id="rId6"/>
    <p:sldId id="297" r:id="rId7"/>
    <p:sldId id="304"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4" autoAdjust="0"/>
    <p:restoredTop sz="94799" autoAdjust="0"/>
  </p:normalViewPr>
  <p:slideViewPr>
    <p:cSldViewPr snapToGrid="0">
      <p:cViewPr varScale="1">
        <p:scale>
          <a:sx n="69" d="100"/>
          <a:sy n="69" d="100"/>
        </p:scale>
        <p:origin x="-738" y="-10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pPr/>
              <a:t>11/18/2019</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11/18/2019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11/18/2019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11/18/2019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11/18/2019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11/18/2019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11/18/2019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pPr/>
              <a:t>11/18/2019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11/18/2019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11/18/2019</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76424" y="914400"/>
            <a:ext cx="8791575" cy="2590800"/>
          </a:xfrm>
        </p:spPr>
        <p:txBody>
          <a:bodyPr>
            <a:noAutofit/>
          </a:bodyPr>
          <a:lstStyle/>
          <a:p>
            <a:pPr indent="457200" algn="ctr">
              <a:lnSpc>
                <a:spcPct val="115000"/>
              </a:lnSpc>
              <a:spcAft>
                <a:spcPts val="1000"/>
              </a:spcAft>
            </a:pP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t>
            </a:r>
            <a:r>
              <a:rPr lang="en-US" sz="3600" b="1" spc="10" dirty="0">
                <a:solidFill>
                  <a:srgbClr val="000000"/>
                </a:solidFill>
                <a:latin typeface="Times New Roman"/>
                <a:ea typeface="Times New Roman"/>
                <a:cs typeface="Arial"/>
              </a:rPr>
              <a:t> </a:t>
            </a: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3600" b="1" spc="10" dirty="0" smtClean="0">
                <a:solidFill>
                  <a:srgbClr val="000000"/>
                </a:solidFill>
                <a:latin typeface="Cooper Black" pitchFamily="18" charset="0"/>
                <a:ea typeface="Times New Roman"/>
                <a:cs typeface="Arial"/>
              </a:rPr>
              <a:t>Al-</a:t>
            </a:r>
            <a:r>
              <a:rPr lang="en-US" sz="3600" b="1" spc="10" dirty="0" err="1" smtClean="0">
                <a:solidFill>
                  <a:srgbClr val="000000"/>
                </a:solidFill>
                <a:latin typeface="Cooper Black" pitchFamily="18" charset="0"/>
                <a:ea typeface="Times New Roman"/>
                <a:cs typeface="Arial"/>
              </a:rPr>
              <a:t>Ma'moUn</a:t>
            </a:r>
            <a:r>
              <a:rPr lang="en-US" sz="3600" b="1" spc="10" dirty="0" smtClean="0">
                <a:solidFill>
                  <a:srgbClr val="000000"/>
                </a:solidFill>
                <a:latin typeface="Cooper Black" pitchFamily="18" charset="0"/>
                <a:ea typeface="Times New Roman"/>
                <a:cs typeface="Arial"/>
              </a:rPr>
              <a:t> </a:t>
            </a:r>
            <a:r>
              <a:rPr lang="en-US" sz="3600" b="1" spc="10" dirty="0">
                <a:solidFill>
                  <a:srgbClr val="000000"/>
                </a:solidFill>
                <a:latin typeface="Cooper Black" pitchFamily="18" charset="0"/>
                <a:ea typeface="Times New Roman"/>
                <a:cs typeface="Arial"/>
              </a:rPr>
              <a:t>University College </a:t>
            </a:r>
            <a:r>
              <a:rPr lang="en-US" sz="3600" b="1" spc="10" dirty="0" smtClean="0">
                <a:solidFill>
                  <a:srgbClr val="000000"/>
                </a:solidFill>
                <a:latin typeface="Cooper Black" pitchFamily="18" charset="0"/>
                <a:ea typeface="Times New Roman"/>
                <a:cs typeface="Arial"/>
              </a:rPr>
              <a:t/>
            </a:r>
            <a:br>
              <a:rPr lang="en-US" sz="3600" b="1" spc="10" dirty="0" smtClean="0">
                <a:solidFill>
                  <a:srgbClr val="000000"/>
                </a:solidFill>
                <a:latin typeface="Cooper Black" pitchFamily="18" charset="0"/>
                <a:ea typeface="Times New Roman"/>
                <a:cs typeface="Arial"/>
              </a:rPr>
            </a:br>
            <a:r>
              <a:rPr lang="en-US" sz="3600" b="1" spc="10" dirty="0" smtClean="0">
                <a:solidFill>
                  <a:srgbClr val="000000"/>
                </a:solidFill>
                <a:latin typeface="Cooper Black" pitchFamily="18" charset="0"/>
                <a:ea typeface="Times New Roman"/>
                <a:cs typeface="Arial"/>
              </a:rPr>
              <a:t>Dept</a:t>
            </a:r>
            <a:r>
              <a:rPr lang="en-US" sz="3600" b="1" spc="10" dirty="0">
                <a:solidFill>
                  <a:srgbClr val="000000"/>
                </a:solidFill>
                <a:latin typeface="Cooper Black" pitchFamily="18" charset="0"/>
                <a:ea typeface="Times New Roman"/>
                <a:cs typeface="Arial"/>
              </a:rPr>
              <a:t>. of </a:t>
            </a:r>
            <a:r>
              <a:rPr lang="en-US" sz="3600" b="1" spc="10" dirty="0" smtClean="0">
                <a:solidFill>
                  <a:srgbClr val="000000"/>
                </a:solidFill>
                <a:latin typeface="Cooper Black" pitchFamily="18" charset="0"/>
                <a:ea typeface="Times New Roman"/>
                <a:cs typeface="Arial"/>
              </a:rPr>
              <a:t>ENGLISH </a:t>
            </a:r>
            <a:r>
              <a:rPr lang="en-US" sz="3600" dirty="0">
                <a:solidFill>
                  <a:schemeClr val="bg2">
                    <a:lumMod val="75000"/>
                  </a:schemeClr>
                </a:solidFill>
              </a:rPr>
              <a:t/>
            </a:r>
            <a:br>
              <a:rPr lang="en-US" sz="3600" dirty="0">
                <a:solidFill>
                  <a:schemeClr val="bg2">
                    <a:lumMod val="75000"/>
                  </a:schemeClr>
                </a:solidFill>
              </a:rPr>
            </a:br>
            <a:endParaRPr lang="en-US" sz="3600" dirty="0">
              <a:solidFill>
                <a:schemeClr val="bg2">
                  <a:lumMod val="75000"/>
                </a:schemeClr>
              </a:solidFill>
            </a:endParaRPr>
          </a:p>
        </p:txBody>
      </p:sp>
      <p:sp>
        <p:nvSpPr>
          <p:cNvPr id="3" name="Subtitle 2"/>
          <p:cNvSpPr>
            <a:spLocks noGrp="1"/>
          </p:cNvSpPr>
          <p:nvPr>
            <p:ph type="subTitle" idx="1"/>
          </p:nvPr>
        </p:nvSpPr>
        <p:spPr>
          <a:xfrm>
            <a:off x="1876424" y="3602038"/>
            <a:ext cx="8791575" cy="3024393"/>
          </a:xfrm>
        </p:spPr>
        <p:txBody>
          <a:bodyPr>
            <a:normAutofit fontScale="32500" lnSpcReduction="20000"/>
          </a:bodyPr>
          <a:lstStyle/>
          <a:p>
            <a:pPr algn="ctr"/>
            <a:r>
              <a:rPr lang="en-US" sz="8600" b="1" dirty="0" smtClean="0">
                <a:solidFill>
                  <a:srgbClr val="FFFF00"/>
                </a:solidFill>
                <a:latin typeface="Cooper Black" pitchFamily="18" charset="0"/>
              </a:rPr>
              <a:t>   Oscar Wilde’s "The Happy Prince" </a:t>
            </a:r>
          </a:p>
          <a:p>
            <a:pPr algn="ctr">
              <a:lnSpc>
                <a:spcPct val="140000"/>
              </a:lnSpc>
              <a:spcAft>
                <a:spcPts val="1000"/>
              </a:spcAft>
            </a:pPr>
            <a:r>
              <a:rPr lang="en-US" sz="9600" b="1" dirty="0" smtClean="0">
                <a:solidFill>
                  <a:srgbClr val="000000"/>
                </a:solidFill>
                <a:latin typeface="Cooper Black" pitchFamily="18" charset="0"/>
                <a:cs typeface="Arial"/>
              </a:rPr>
              <a:t>2</a:t>
            </a:r>
            <a:r>
              <a:rPr lang="en-US" sz="9600" b="1" baseline="30000" dirty="0" smtClean="0">
                <a:solidFill>
                  <a:srgbClr val="000000"/>
                </a:solidFill>
                <a:latin typeface="Cooper Black" pitchFamily="18" charset="0"/>
                <a:cs typeface="Arial"/>
              </a:rPr>
              <a:t>ND</a:t>
            </a:r>
            <a:r>
              <a:rPr lang="en-US" sz="9600" b="1" dirty="0" smtClean="0">
                <a:solidFill>
                  <a:srgbClr val="000000"/>
                </a:solidFill>
                <a:latin typeface="Cooper Black" pitchFamily="18" charset="0"/>
                <a:cs typeface="Arial"/>
              </a:rPr>
              <a:t> CLASS</a:t>
            </a:r>
            <a:r>
              <a:rPr lang="en-US" sz="9600" b="1" dirty="0" smtClean="0"/>
              <a:t>          </a:t>
            </a:r>
            <a:r>
              <a:rPr lang="en-US" sz="9600" b="1" dirty="0" smtClean="0">
                <a:solidFill>
                  <a:srgbClr val="FFFF00"/>
                </a:solidFill>
                <a:latin typeface="Cooper Black" pitchFamily="18" charset="0"/>
                <a:ea typeface="Times New Roman"/>
                <a:cs typeface="Arial"/>
              </a:rPr>
              <a:t>  </a:t>
            </a:r>
            <a:endParaRPr lang="en-US" sz="9600" b="1" dirty="0" smtClean="0">
              <a:solidFill>
                <a:srgbClr val="FFFF00"/>
              </a:solidFill>
              <a:latin typeface="Cooper Black" pitchFamily="18" charset="0"/>
            </a:endParaRPr>
          </a:p>
          <a:p>
            <a:pPr algn="ctr"/>
            <a:r>
              <a:rPr lang="en-US" sz="9600" b="1" dirty="0" smtClean="0">
                <a:solidFill>
                  <a:schemeClr val="bg1"/>
                </a:solidFill>
                <a:latin typeface="Cooper Black" pitchFamily="18" charset="0"/>
              </a:rPr>
              <a:t>HAYDAR J. </a:t>
            </a:r>
            <a:r>
              <a:rPr lang="en-US" sz="9600" b="1" dirty="0">
                <a:solidFill>
                  <a:schemeClr val="bg1"/>
                </a:solidFill>
                <a:latin typeface="Cooper Black" pitchFamily="18" charset="0"/>
              </a:rPr>
              <a:t>KOBAN Al-</a:t>
            </a:r>
            <a:r>
              <a:rPr lang="en-US" sz="9600" b="1" dirty="0" err="1">
                <a:solidFill>
                  <a:schemeClr val="bg1"/>
                </a:solidFill>
                <a:latin typeface="Cooper Black" pitchFamily="18" charset="0"/>
              </a:rPr>
              <a:t>ZUBAIDi</a:t>
            </a:r>
            <a:r>
              <a:rPr lang="en-US" sz="9600" b="1" dirty="0">
                <a:solidFill>
                  <a:schemeClr val="bg1"/>
                </a:solidFill>
                <a:latin typeface="Cooper Black" pitchFamily="18" charset="0"/>
              </a:rPr>
              <a:t>, </a:t>
            </a:r>
            <a:r>
              <a:rPr lang="en-US" sz="9600" b="1" spc="10" dirty="0">
                <a:solidFill>
                  <a:schemeClr val="bg1"/>
                </a:solidFill>
                <a:latin typeface="Cooper Black" pitchFamily="18" charset="0"/>
                <a:ea typeface="Times New Roman"/>
                <a:cs typeface="Arial"/>
              </a:rPr>
              <a:t>PhD</a:t>
            </a:r>
            <a:endParaRPr lang="en-US" sz="9600" dirty="0">
              <a:solidFill>
                <a:schemeClr val="bg1"/>
              </a:solidFill>
              <a:latin typeface="Cooper Black" pitchFamily="18" charset="0"/>
            </a:endParaRPr>
          </a:p>
          <a:p>
            <a:pPr algn="ctr"/>
            <a:r>
              <a:rPr lang="en-US" sz="9600" b="1" dirty="0" smtClean="0">
                <a:solidFill>
                  <a:schemeClr val="bg1"/>
                </a:solidFill>
                <a:latin typeface="Cooper Black" pitchFamily="18" charset="0"/>
              </a:rPr>
              <a:t>2018-2019</a:t>
            </a:r>
            <a:endParaRPr lang="en-US" sz="9600" b="1" dirty="0">
              <a:solidFill>
                <a:schemeClr val="bg1"/>
              </a:solidFill>
              <a:latin typeface="Cooper Black" pitchFamily="18" charset="0"/>
            </a:endParaRPr>
          </a:p>
          <a:p>
            <a:pPr algn="ctr"/>
            <a:endParaRPr lang="en-US" sz="2800" dirty="0">
              <a:solidFill>
                <a:schemeClr val="bg2">
                  <a:lumMod val="75000"/>
                </a:schemeClr>
              </a:solidFill>
            </a:endParaRPr>
          </a:p>
          <a:p>
            <a:endParaRPr lang="en-US" sz="3600" dirty="0">
              <a:latin typeface="+mj-lt"/>
            </a:endParaRPr>
          </a:p>
        </p:txBody>
      </p:sp>
    </p:spTree>
    <p:extLst>
      <p:ext uri="{BB962C8B-B14F-4D97-AF65-F5344CB8AC3E}">
        <p14:creationId xmlns="" xmlns:p14="http://schemas.microsoft.com/office/powerpoint/2010/main" val="1246764661"/>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esktop\HP.jpg"/>
          <p:cNvPicPr>
            <a:picLocks noChangeAspect="1" noChangeArrowheads="1"/>
          </p:cNvPicPr>
          <p:nvPr/>
        </p:nvPicPr>
        <p:blipFill>
          <a:blip r:embed="rId2"/>
          <a:srcRect/>
          <a:stretch>
            <a:fillRect/>
          </a:stretch>
        </p:blipFill>
        <p:spPr bwMode="auto">
          <a:xfrm>
            <a:off x="0" y="0"/>
            <a:ext cx="12192000" cy="6858000"/>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74073" y="618517"/>
            <a:ext cx="10673338" cy="5408209"/>
          </a:xfrm>
        </p:spPr>
        <p:txBody>
          <a:bodyPr>
            <a:noAutofit/>
          </a:bodyPr>
          <a:lstStyle/>
          <a:p>
            <a:pPr algn="just"/>
            <a:r>
              <a:rPr lang="en-US" sz="2400" b="1" dirty="0" smtClean="0">
                <a:solidFill>
                  <a:schemeClr val="bg1"/>
                </a:solidFill>
                <a:latin typeface="Cooper Black" pitchFamily="18" charset="0"/>
              </a:rPr>
              <a:t> </a:t>
            </a:r>
            <a:r>
              <a:rPr lang="en-US" sz="2800" b="1" dirty="0" smtClean="0">
                <a:solidFill>
                  <a:srgbClr val="FF0000"/>
                </a:solidFill>
              </a:rPr>
              <a:t>The Statue and the Swallow</a:t>
            </a:r>
            <a:r>
              <a:rPr lang="en-US" sz="2400" b="1" dirty="0" smtClean="0"/>
              <a:t/>
            </a:r>
            <a:br>
              <a:rPr lang="en-US" sz="2400" b="1" dirty="0" smtClean="0"/>
            </a:br>
            <a:r>
              <a:rPr lang="en-US" sz="2400" dirty="0" smtClean="0"/>
              <a:t/>
            </a:r>
            <a:br>
              <a:rPr lang="en-US" sz="2400" dirty="0" smtClean="0"/>
            </a:br>
            <a:r>
              <a:rPr lang="en-US" sz="2400" dirty="0" smtClean="0">
                <a:solidFill>
                  <a:schemeClr val="bg1"/>
                </a:solidFill>
              </a:rPr>
              <a:t>The short story of The Happy Prince opens with an ornate statue situated high on a pole overlooking the city. He boasts a sword with a ruby on its handle, sapphires for eyes, and delicate leaves of gold covering his entire body. The townspeople are proud of the statue and admire the warmth and beauty that it gives off. </a:t>
            </a:r>
            <a:br>
              <a:rPr lang="en-US" sz="2400" dirty="0" smtClean="0">
                <a:solidFill>
                  <a:schemeClr val="bg1"/>
                </a:solidFill>
              </a:rPr>
            </a:br>
            <a:r>
              <a:rPr lang="en-US" sz="2400" dirty="0" smtClean="0">
                <a:solidFill>
                  <a:schemeClr val="bg1"/>
                </a:solidFill>
              </a:rPr>
              <a:t/>
            </a:r>
            <a:br>
              <a:rPr lang="en-US" sz="2400" dirty="0" smtClean="0">
                <a:solidFill>
                  <a:schemeClr val="bg1"/>
                </a:solidFill>
              </a:rPr>
            </a:br>
            <a:r>
              <a:rPr lang="en-US" sz="2400" dirty="0" smtClean="0">
                <a:solidFill>
                  <a:schemeClr val="bg1"/>
                </a:solidFill>
              </a:rPr>
              <a:t>It's springtime in the prince's city, and a group of swallows has moved from one location and are en route to Egypt, leaving behind one of their own. This particular swallow, the second protagonist, has fallen in love with a local Reed bird. They spend all spring and summer together, but their love is short-lived, and the brokenhearted swallow starts making plans to rejoin his friends. </a:t>
            </a:r>
            <a:r>
              <a:rPr lang="en-US" sz="2400" dirty="0" smtClean="0"/>
              <a:t/>
            </a:r>
            <a:br>
              <a:rPr lang="en-US" sz="2400" dirty="0" smtClean="0"/>
            </a:br>
            <a:endParaRPr lang="en-US" sz="2400" dirty="0">
              <a:solidFill>
                <a:schemeClr val="bg1"/>
              </a:solidFill>
            </a:endParaRPr>
          </a:p>
        </p:txBody>
      </p:sp>
      <p:sp>
        <p:nvSpPr>
          <p:cNvPr id="3" name="مستطيل 2"/>
          <p:cNvSpPr/>
          <p:nvPr/>
        </p:nvSpPr>
        <p:spPr>
          <a:xfrm>
            <a:off x="335280" y="1997838"/>
            <a:ext cx="11521440" cy="584775"/>
          </a:xfrm>
          <a:prstGeom prst="rect">
            <a:avLst/>
          </a:prstGeom>
        </p:spPr>
        <p:txBody>
          <a:bodyPr wrap="square">
            <a:spAutoFit/>
          </a:bodyPr>
          <a:lstStyle/>
          <a:p>
            <a:pPr algn="just"/>
            <a:r>
              <a:rPr lang="en-US" sz="3200" dirty="0" smtClean="0">
                <a:solidFill>
                  <a:srgbClr val="FF0000"/>
                </a:solidFill>
              </a:rPr>
              <a:t> </a:t>
            </a:r>
            <a:endParaRPr lang="en-US" sz="3200" dirty="0">
              <a:solidFill>
                <a:schemeClr val="bg1"/>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26720" y="618518"/>
            <a:ext cx="10620691" cy="4928842"/>
          </a:xfrm>
        </p:spPr>
        <p:txBody>
          <a:bodyPr>
            <a:normAutofit/>
          </a:bodyPr>
          <a:lstStyle/>
          <a:p>
            <a:pPr algn="just"/>
            <a:r>
              <a:rPr lang="en-US" sz="2000" b="1" dirty="0" smtClean="0">
                <a:solidFill>
                  <a:schemeClr val="bg1"/>
                </a:solidFill>
              </a:rPr>
              <a:t> </a:t>
            </a:r>
            <a:r>
              <a:rPr lang="en-US" sz="2000" b="1" dirty="0" smtClean="0">
                <a:solidFill>
                  <a:srgbClr val="FF0000"/>
                </a:solidFill>
              </a:rPr>
              <a:t>Theme</a:t>
            </a:r>
            <a:r>
              <a:rPr lang="en-US" sz="2000" b="1" dirty="0" smtClean="0"/>
              <a:t/>
            </a:r>
            <a:br>
              <a:rPr lang="en-US" sz="2000" b="1" dirty="0" smtClean="0"/>
            </a:br>
            <a:r>
              <a:rPr lang="en-US" sz="2000" dirty="0" smtClean="0"/>
              <a:t/>
            </a:r>
            <a:br>
              <a:rPr lang="en-US" sz="2000" dirty="0" smtClean="0"/>
            </a:br>
            <a:r>
              <a:rPr lang="en-US" sz="2400" dirty="0" smtClean="0">
                <a:solidFill>
                  <a:schemeClr val="bg1"/>
                </a:solidFill>
              </a:rPr>
              <a:t>Oscar Wilde’s "The Happy Prince" deals with the theme of dedication, compassion, generosity, struggle, appearance, sacrifice, selflessness and corruption. Taken from his The Complete Short Stories collection the story is narrated in the third person by an unnamed narrator and after reading the story the reader </a:t>
            </a:r>
            <a:r>
              <a:rPr lang="en-US" sz="2400" dirty="0" err="1" smtClean="0">
                <a:solidFill>
                  <a:schemeClr val="bg1"/>
                </a:solidFill>
              </a:rPr>
              <a:t>realises</a:t>
            </a:r>
            <a:r>
              <a:rPr lang="en-US" sz="2400" dirty="0" smtClean="0">
                <a:solidFill>
                  <a:schemeClr val="bg1"/>
                </a:solidFill>
              </a:rPr>
              <a:t> that Wilde may be exploring the theme of sacrifice and compassion. The Happy Prince rather than looking as one would expect a Prince to look ends up in a broken and </a:t>
            </a:r>
            <a:r>
              <a:rPr lang="en-US" sz="2400" dirty="0" err="1" smtClean="0">
                <a:solidFill>
                  <a:schemeClr val="bg1"/>
                </a:solidFill>
              </a:rPr>
              <a:t>dishevelled</a:t>
            </a:r>
            <a:r>
              <a:rPr lang="en-US" sz="2400" dirty="0" smtClean="0">
                <a:solidFill>
                  <a:schemeClr val="bg1"/>
                </a:solidFill>
              </a:rPr>
              <a:t> state because of his generosity and care for others. By telling the Swallow to take parts of his body the Prince is using his body and the precious stones and gold that adorn his body in a constructive and practical manner. He is helping those in the town who are less fortunate than him and who need a helping hand. </a:t>
            </a:r>
            <a:endParaRPr lang="en-US" sz="2400" b="1" dirty="0">
              <a:solidFill>
                <a:schemeClr val="bg1"/>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609599"/>
            <a:ext cx="11795760" cy="4709161"/>
          </a:xfrm>
        </p:spPr>
        <p:txBody>
          <a:bodyPr>
            <a:noAutofit/>
          </a:bodyPr>
          <a:lstStyle/>
          <a:p>
            <a:pPr algn="just"/>
            <a:r>
              <a:rPr lang="en-US" sz="3200" b="1" dirty="0" smtClean="0">
                <a:solidFill>
                  <a:schemeClr val="bg1"/>
                </a:solidFill>
              </a:rPr>
              <a:t> </a:t>
            </a:r>
            <a:r>
              <a:rPr lang="en-US" sz="3200" b="1" dirty="0" smtClean="0">
                <a:solidFill>
                  <a:srgbClr val="FF0000"/>
                </a:solidFill>
              </a:rPr>
              <a:t>the Meeting between the Happy Prince and the swallow</a:t>
            </a:r>
            <a:r>
              <a:rPr lang="en-US" sz="3200" b="1" dirty="0" smtClean="0">
                <a:solidFill>
                  <a:schemeClr val="bg1"/>
                </a:solidFill>
              </a:rPr>
              <a:t/>
            </a:r>
            <a:br>
              <a:rPr lang="en-US" sz="3200" b="1" dirty="0" smtClean="0">
                <a:solidFill>
                  <a:schemeClr val="bg1"/>
                </a:solidFill>
              </a:rPr>
            </a:br>
            <a:r>
              <a:rPr lang="en-US" sz="3200" dirty="0" smtClean="0">
                <a:solidFill>
                  <a:schemeClr val="bg1"/>
                </a:solidFill>
              </a:rPr>
              <a:t/>
            </a:r>
            <a:br>
              <a:rPr lang="en-US" sz="3200" dirty="0" smtClean="0">
                <a:solidFill>
                  <a:schemeClr val="bg1"/>
                </a:solidFill>
              </a:rPr>
            </a:br>
            <a:r>
              <a:rPr lang="en-US" sz="3200" dirty="0" smtClean="0">
                <a:solidFill>
                  <a:schemeClr val="bg1"/>
                </a:solidFill>
              </a:rPr>
              <a:t>After a solid day of flying, the swallow is exhausted and begins to look for a place to rest. He happens upon the prince and decides to make his bed there for the night under the shelter of the statue. Just as he's settling down, a drop of water falls on him. The swallow is confused; "there is not single cloud in a sky!" It is then that he looks up and realizes the eyes of the Happy Prince are filled with tears.</a:t>
            </a:r>
            <a:br>
              <a:rPr lang="en-US" sz="3200" dirty="0" smtClean="0">
                <a:solidFill>
                  <a:schemeClr val="bg1"/>
                </a:solidFill>
              </a:rPr>
            </a:br>
            <a:endParaRPr lang="en-US" sz="3200" b="1" dirty="0">
              <a:solidFill>
                <a:schemeClr val="bg1"/>
              </a:solidFill>
            </a:endParaRPr>
          </a:p>
        </p:txBody>
      </p:sp>
      <p:sp>
        <p:nvSpPr>
          <p:cNvPr id="4" name="عنصر نائب للنص 3"/>
          <p:cNvSpPr>
            <a:spLocks noGrp="1"/>
          </p:cNvSpPr>
          <p:nvPr>
            <p:ph type="body" sz="half" idx="2"/>
          </p:nvPr>
        </p:nvSpPr>
        <p:spPr/>
        <p:txBody>
          <a:bodyPr>
            <a:normAutofit lnSpcReduction="10000"/>
          </a:bodyPr>
          <a:lstStyle/>
          <a:p>
            <a:endParaRPr lang="en-US" dirty="0" smtClean="0"/>
          </a:p>
          <a:p>
            <a:endParaRPr lang="en-US" dirty="0" smtClean="0"/>
          </a:p>
          <a:p>
            <a:r>
              <a:rPr lang="en-US" sz="3000" b="1" dirty="0" smtClean="0">
                <a:solidFill>
                  <a:srgbClr val="FFFF00"/>
                </a:solidFill>
              </a:rPr>
              <a:t> </a:t>
            </a:r>
          </a:p>
          <a:p>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59080" y="618518"/>
            <a:ext cx="11521440" cy="5873722"/>
          </a:xfrm>
        </p:spPr>
        <p:txBody>
          <a:bodyPr>
            <a:noAutofit/>
          </a:bodyPr>
          <a:lstStyle/>
          <a:p>
            <a:pPr algn="just"/>
            <a:r>
              <a:rPr lang="en-US" sz="2800" b="1" dirty="0" smtClean="0">
                <a:solidFill>
                  <a:schemeClr val="bg1"/>
                </a:solidFill>
                <a:latin typeface="Cooper Black" pitchFamily="18" charset="0"/>
              </a:rPr>
              <a:t> </a:t>
            </a:r>
            <a:r>
              <a:rPr lang="en-US" sz="2800" b="1" dirty="0" smtClean="0">
                <a:solidFill>
                  <a:srgbClr val="FF0000"/>
                </a:solidFill>
              </a:rPr>
              <a:t>The Happy Prince </a:t>
            </a:r>
            <a:r>
              <a:rPr lang="en-US" sz="2800" dirty="0" smtClean="0">
                <a:solidFill>
                  <a:schemeClr val="bg1"/>
                </a:solidFill>
              </a:rPr>
              <a:t>is the statue of a deceased prince who had lived his entire life without knowing sorrow. The ornate statue is stunning and is encrusted with sapphires, a ruby and golden leaves. In death, the Happy Prince’s statue is confronted with the suffering of his people, which compels him to donate all the gems he possesses. In the end, he is left completely bare.</a:t>
            </a:r>
            <a:br>
              <a:rPr lang="en-US" sz="2800" dirty="0" smtClean="0">
                <a:solidFill>
                  <a:schemeClr val="bg1"/>
                </a:solidFill>
              </a:rPr>
            </a:br>
            <a:r>
              <a:rPr lang="en-US" sz="2800" b="1" dirty="0" smtClean="0">
                <a:solidFill>
                  <a:srgbClr val="FF0000"/>
                </a:solidFill>
              </a:rPr>
              <a:t/>
            </a:r>
            <a:br>
              <a:rPr lang="en-US" sz="2800" b="1" dirty="0" smtClean="0">
                <a:solidFill>
                  <a:srgbClr val="FF0000"/>
                </a:solidFill>
              </a:rPr>
            </a:br>
            <a:r>
              <a:rPr lang="en-US" sz="2800" b="1" dirty="0" smtClean="0">
                <a:solidFill>
                  <a:srgbClr val="FF0000"/>
                </a:solidFill>
              </a:rPr>
              <a:t>The swallow</a:t>
            </a:r>
            <a:r>
              <a:rPr lang="en-US" sz="2800" dirty="0" smtClean="0">
                <a:solidFill>
                  <a:schemeClr val="bg1"/>
                </a:solidFill>
              </a:rPr>
              <a:t> was an ordinary stubborn bird. He started to change thanks to the prince. At the beginning, he only listened to the prince because he was curious and afterward he stayed with him because he felt sorry for him.</a:t>
            </a:r>
            <a:br>
              <a:rPr lang="en-US" sz="2800" dirty="0" smtClean="0">
                <a:solidFill>
                  <a:schemeClr val="bg1"/>
                </a:solidFill>
              </a:rPr>
            </a:br>
            <a:endParaRPr lang="en-US" sz="2800" b="1" dirty="0">
              <a:solidFill>
                <a:schemeClr val="bg1"/>
              </a:solidFill>
              <a:latin typeface="Cooper Black"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HP\Desktop\Theses &amp; Dissertation\HPS.jpg"/>
          <p:cNvPicPr>
            <a:picLocks noChangeAspect="1" noChangeArrowheads="1"/>
          </p:cNvPicPr>
          <p:nvPr/>
        </p:nvPicPr>
        <p:blipFill>
          <a:blip r:embed="rId2"/>
          <a:srcRect/>
          <a:stretch>
            <a:fillRect/>
          </a:stretch>
        </p:blipFill>
        <p:spPr bwMode="auto">
          <a:xfrm>
            <a:off x="0" y="0"/>
            <a:ext cx="12191999" cy="6858000"/>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 xmlns:thm15="http://schemas.microsoft.com/office/thememl/2012/main"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TM04033919[[fn=Circuit]]</Template>
  <TotalTime>11558</TotalTime>
  <Words>103</Words>
  <Application>Microsoft Office PowerPoint</Application>
  <PresentationFormat>مخصص</PresentationFormat>
  <Paragraphs>13</Paragraphs>
  <Slides>7</Slides>
  <Notes>0</Notes>
  <HiddenSlides>0</HiddenSlides>
  <MMClips>0</MMClips>
  <ScaleCrop>false</ScaleCrop>
  <HeadingPairs>
    <vt:vector size="4" baseType="variant">
      <vt:variant>
        <vt:lpstr>سمة</vt:lpstr>
      </vt:variant>
      <vt:variant>
        <vt:i4>1</vt:i4>
      </vt:variant>
      <vt:variant>
        <vt:lpstr>عناوين الشرائح</vt:lpstr>
      </vt:variant>
      <vt:variant>
        <vt:i4>7</vt:i4>
      </vt:variant>
    </vt:vector>
  </HeadingPairs>
  <TitlesOfParts>
    <vt:vector size="8" baseType="lpstr">
      <vt:lpstr>Circuit</vt:lpstr>
      <vt:lpstr>              Al-Ma'moUn University College  Dept. of ENGLISH  </vt:lpstr>
      <vt:lpstr>الشريحة 2</vt:lpstr>
      <vt:lpstr> The Statue and the Swallow  The short story of The Happy Prince opens with an ornate statue situated high on a pole overlooking the city. He boasts a sword with a ruby on its handle, sapphires for eyes, and delicate leaves of gold covering his entire body. The townspeople are proud of the statue and admire the warmth and beauty that it gives off.   It's springtime in the prince's city, and a group of swallows has moved from one location and are en route to Egypt, leaving behind one of their own. This particular swallow, the second protagonist, has fallen in love with a local Reed bird. They spend all spring and summer together, but their love is short-lived, and the brokenhearted swallow starts making plans to rejoin his friends.  </vt:lpstr>
      <vt:lpstr> Theme  Oscar Wilde’s "The Happy Prince" deals with the theme of dedication, compassion, generosity, struggle, appearance, sacrifice, selflessness and corruption. Taken from his The Complete Short Stories collection the story is narrated in the third person by an unnamed narrator and after reading the story the reader realises that Wilde may be exploring the theme of sacrifice and compassion. The Happy Prince rather than looking as one would expect a Prince to look ends up in a broken and dishevelled state because of his generosity and care for others. By telling the Swallow to take parts of his body the Prince is using his body and the precious stones and gold that adorn his body in a constructive and practical manner. He is helping those in the town who are less fortunate than him and who need a helping hand. </vt:lpstr>
      <vt:lpstr> the Meeting between the Happy Prince and the swallow  After a solid day of flying, the swallow is exhausted and begins to look for a place to rest. He happens upon the prince and decides to make his bed there for the night under the shelter of the statue. Just as he's settling down, a drop of water falls on him. The swallow is confused; "there is not single cloud in a sky!" It is then that he looks up and realizes the eyes of the Happy Prince are filled with tears. </vt:lpstr>
      <vt:lpstr> The Happy Prince is the statue of a deceased prince who had lived his entire life without knowing sorrow. The ornate statue is stunning and is encrusted with sapphires, a ruby and golden leaves. In death, the Happy Prince’s statue is confronted with the suffering of his people, which compels him to donate all the gems he possesses. In the end, he is left completely bare.  The swallow was an ordinary stubborn bird. He started to change thanks to the prince. At the beginning, he only listened to the prince because he was curious and afterward he stayed with him because he felt sorry for him. </vt:lpstr>
      <vt:lpstr>الشريحة 7</vt:lpstr>
    </vt:vector>
  </TitlesOfParts>
  <Company>SACC - ANAS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Islamic University of Lebanon   Faculty of Letters and Human Sciences   Department of English Language and Literature</dc:title>
  <dc:creator>Rasha</dc:creator>
  <cp:lastModifiedBy>King Soft 2</cp:lastModifiedBy>
  <cp:revision>156</cp:revision>
  <dcterms:created xsi:type="dcterms:W3CDTF">2017-11-22T07:53:39Z</dcterms:created>
  <dcterms:modified xsi:type="dcterms:W3CDTF">2019-11-18T14:18:52Z</dcterms:modified>
</cp:coreProperties>
</file>