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99" r:id="rId3"/>
    <p:sldId id="292" r:id="rId4"/>
    <p:sldId id="295" r:id="rId5"/>
    <p:sldId id="296" r:id="rId6"/>
    <p:sldId id="297" r:id="rId7"/>
    <p:sldId id="301" r:id="rId8"/>
    <p:sldId id="302" r:id="rId9"/>
    <p:sldId id="300"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4" autoAdjust="0"/>
    <p:restoredTop sz="94799" autoAdjust="0"/>
  </p:normalViewPr>
  <p:slideViewPr>
    <p:cSldViewPr snapToGrid="0">
      <p:cViewPr varScale="1">
        <p:scale>
          <a:sx n="69" d="100"/>
          <a:sy n="69" d="100"/>
        </p:scale>
        <p:origin x="-738" y="-10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pPr/>
              <a:t>11/17/2019</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11/17/2019</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76424" y="914400"/>
            <a:ext cx="8791575" cy="2590800"/>
          </a:xfrm>
        </p:spPr>
        <p:txBody>
          <a:bodyPr>
            <a:noAutofit/>
          </a:bodyPr>
          <a:lstStyle/>
          <a:p>
            <a:pPr indent="457200" algn="ctr">
              <a:lnSpc>
                <a:spcPct val="115000"/>
              </a:lnSpc>
              <a:spcAft>
                <a:spcPts val="1000"/>
              </a:spcAft>
            </a:pP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t>
            </a:r>
            <a:r>
              <a:rPr lang="en-US" sz="3600" b="1" spc="10" dirty="0">
                <a:solidFill>
                  <a:srgbClr val="000000"/>
                </a:solidFill>
                <a:latin typeface="Times New Roman"/>
                <a:ea typeface="Times New Roman"/>
                <a:cs typeface="Arial"/>
              </a:rPr>
              <a:t> </a:t>
            </a: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3600" b="1" spc="10" dirty="0" smtClean="0">
                <a:solidFill>
                  <a:srgbClr val="000000"/>
                </a:solidFill>
                <a:latin typeface="Cooper Black" pitchFamily="18" charset="0"/>
                <a:ea typeface="Times New Roman"/>
                <a:cs typeface="Arial"/>
              </a:rPr>
              <a:t>Al-</a:t>
            </a:r>
            <a:r>
              <a:rPr lang="en-US" sz="3600" b="1" spc="10" dirty="0" err="1" smtClean="0">
                <a:solidFill>
                  <a:srgbClr val="000000"/>
                </a:solidFill>
                <a:latin typeface="Cooper Black" pitchFamily="18" charset="0"/>
                <a:ea typeface="Times New Roman"/>
                <a:cs typeface="Arial"/>
              </a:rPr>
              <a:t>Ma'moUn</a:t>
            </a:r>
            <a:r>
              <a:rPr lang="en-US" sz="3600" b="1" spc="10" dirty="0" smtClean="0">
                <a:solidFill>
                  <a:srgbClr val="000000"/>
                </a:solidFill>
                <a:latin typeface="Cooper Black" pitchFamily="18" charset="0"/>
                <a:ea typeface="Times New Roman"/>
                <a:cs typeface="Arial"/>
              </a:rPr>
              <a:t> </a:t>
            </a:r>
            <a:r>
              <a:rPr lang="en-US" sz="3600" b="1" spc="10" dirty="0">
                <a:solidFill>
                  <a:srgbClr val="000000"/>
                </a:solidFill>
                <a:latin typeface="Cooper Black" pitchFamily="18" charset="0"/>
                <a:ea typeface="Times New Roman"/>
                <a:cs typeface="Arial"/>
              </a:rPr>
              <a:t>University College </a:t>
            </a:r>
            <a:r>
              <a:rPr lang="en-US" sz="3600" b="1" spc="10" dirty="0" smtClean="0">
                <a:solidFill>
                  <a:srgbClr val="000000"/>
                </a:solidFill>
                <a:latin typeface="Cooper Black" pitchFamily="18" charset="0"/>
                <a:ea typeface="Times New Roman"/>
                <a:cs typeface="Arial"/>
              </a:rPr>
              <a:t/>
            </a:r>
            <a:br>
              <a:rPr lang="en-US" sz="3600" b="1" spc="10" dirty="0" smtClean="0">
                <a:solidFill>
                  <a:srgbClr val="000000"/>
                </a:solidFill>
                <a:latin typeface="Cooper Black" pitchFamily="18" charset="0"/>
                <a:ea typeface="Times New Roman"/>
                <a:cs typeface="Arial"/>
              </a:rPr>
            </a:br>
            <a:r>
              <a:rPr lang="en-US" sz="3600" b="1" spc="10" dirty="0" smtClean="0">
                <a:solidFill>
                  <a:srgbClr val="000000"/>
                </a:solidFill>
                <a:latin typeface="Cooper Black" pitchFamily="18" charset="0"/>
                <a:ea typeface="Times New Roman"/>
                <a:cs typeface="Arial"/>
              </a:rPr>
              <a:t>Dept</a:t>
            </a:r>
            <a:r>
              <a:rPr lang="en-US" sz="3600" b="1" spc="10" dirty="0">
                <a:solidFill>
                  <a:srgbClr val="000000"/>
                </a:solidFill>
                <a:latin typeface="Cooper Black" pitchFamily="18" charset="0"/>
                <a:ea typeface="Times New Roman"/>
                <a:cs typeface="Arial"/>
              </a:rPr>
              <a:t>. of </a:t>
            </a:r>
            <a:r>
              <a:rPr lang="en-US" sz="3600" b="1" spc="10" dirty="0" smtClean="0">
                <a:solidFill>
                  <a:srgbClr val="000000"/>
                </a:solidFill>
                <a:latin typeface="Cooper Black" pitchFamily="18" charset="0"/>
                <a:ea typeface="Times New Roman"/>
                <a:cs typeface="Arial"/>
              </a:rPr>
              <a:t>ENGLISH </a:t>
            </a:r>
            <a:r>
              <a:rPr lang="en-US" sz="3600" dirty="0">
                <a:solidFill>
                  <a:schemeClr val="bg2">
                    <a:lumMod val="75000"/>
                  </a:schemeClr>
                </a:solidFill>
              </a:rPr>
              <a:t/>
            </a:r>
            <a:br>
              <a:rPr lang="en-US" sz="3600" dirty="0">
                <a:solidFill>
                  <a:schemeClr val="bg2">
                    <a:lumMod val="75000"/>
                  </a:schemeClr>
                </a:solidFill>
              </a:rPr>
            </a:br>
            <a:endParaRPr lang="en-US" sz="3600" dirty="0">
              <a:solidFill>
                <a:schemeClr val="bg2">
                  <a:lumMod val="75000"/>
                </a:schemeClr>
              </a:solidFill>
            </a:endParaRPr>
          </a:p>
        </p:txBody>
      </p:sp>
      <p:sp>
        <p:nvSpPr>
          <p:cNvPr id="3" name="Subtitle 2"/>
          <p:cNvSpPr>
            <a:spLocks noGrp="1"/>
          </p:cNvSpPr>
          <p:nvPr>
            <p:ph type="subTitle" idx="1"/>
          </p:nvPr>
        </p:nvSpPr>
        <p:spPr>
          <a:xfrm>
            <a:off x="1876424" y="3602038"/>
            <a:ext cx="8791575" cy="3024393"/>
          </a:xfrm>
        </p:spPr>
        <p:txBody>
          <a:bodyPr>
            <a:normAutofit fontScale="32500" lnSpcReduction="20000"/>
          </a:bodyPr>
          <a:lstStyle/>
          <a:p>
            <a:pPr algn="ctr"/>
            <a:r>
              <a:rPr lang="en-US" sz="9800" b="1" dirty="0" smtClean="0">
                <a:solidFill>
                  <a:srgbClr val="FFFF00"/>
                </a:solidFill>
                <a:latin typeface="Cooper Black" pitchFamily="18" charset="0"/>
              </a:rPr>
              <a:t> </a:t>
            </a:r>
            <a:r>
              <a:rPr lang="en-US" sz="9800" b="1" dirty="0" smtClean="0">
                <a:solidFill>
                  <a:srgbClr val="FFFF00"/>
                </a:solidFill>
                <a:latin typeface="Cooper Black" pitchFamily="18" charset="0"/>
              </a:rPr>
              <a:t> </a:t>
            </a:r>
            <a:r>
              <a:rPr lang="en-US" sz="8000" b="1" dirty="0" smtClean="0">
                <a:solidFill>
                  <a:srgbClr val="FFFF00"/>
                </a:solidFill>
                <a:latin typeface="Cooper Black" pitchFamily="18" charset="0"/>
              </a:rPr>
              <a:t>Saki's </a:t>
            </a:r>
            <a:r>
              <a:rPr lang="en-US" sz="8000" b="1" i="1" dirty="0" smtClean="0">
                <a:solidFill>
                  <a:srgbClr val="FFFF00"/>
                </a:solidFill>
                <a:latin typeface="Cooper Black" pitchFamily="18" charset="0"/>
              </a:rPr>
              <a:t>The Open </a:t>
            </a:r>
            <a:r>
              <a:rPr lang="en-US" sz="8000" b="1" i="1" dirty="0" smtClean="0">
                <a:solidFill>
                  <a:srgbClr val="FFFF00"/>
                </a:solidFill>
                <a:latin typeface="Cooper Black" pitchFamily="18" charset="0"/>
              </a:rPr>
              <a:t>Window </a:t>
            </a:r>
            <a:r>
              <a:rPr lang="en-US" sz="8000" b="1" dirty="0" smtClean="0">
                <a:solidFill>
                  <a:srgbClr val="FFFF00"/>
                </a:solidFill>
                <a:latin typeface="Cooper Black" pitchFamily="18" charset="0"/>
              </a:rPr>
              <a:t>(Hector </a:t>
            </a:r>
            <a:r>
              <a:rPr lang="en-US" sz="8000" b="1" dirty="0" smtClean="0">
                <a:solidFill>
                  <a:srgbClr val="FFFF00"/>
                </a:solidFill>
                <a:latin typeface="Cooper Black" pitchFamily="18" charset="0"/>
              </a:rPr>
              <a:t>Hugh Munroe) (1870 – 1916</a:t>
            </a:r>
            <a:r>
              <a:rPr lang="en-US" sz="8000" b="1" dirty="0" smtClean="0">
                <a:solidFill>
                  <a:srgbClr val="FFFF00"/>
                </a:solidFill>
                <a:latin typeface="Cooper Black" pitchFamily="18" charset="0"/>
              </a:rPr>
              <a:t>)</a:t>
            </a:r>
            <a:endParaRPr lang="en-US" sz="9800" b="1" dirty="0" smtClean="0">
              <a:solidFill>
                <a:srgbClr val="FFFF00"/>
              </a:solidFill>
              <a:latin typeface="Cooper Black" pitchFamily="18" charset="0"/>
            </a:endParaRPr>
          </a:p>
          <a:p>
            <a:pPr algn="ctr">
              <a:lnSpc>
                <a:spcPct val="140000"/>
              </a:lnSpc>
              <a:spcAft>
                <a:spcPts val="1000"/>
              </a:spcAft>
            </a:pPr>
            <a:r>
              <a:rPr lang="en-US" sz="9600" b="1" dirty="0" smtClean="0">
                <a:solidFill>
                  <a:srgbClr val="000000"/>
                </a:solidFill>
                <a:latin typeface="Cooper Black" pitchFamily="18" charset="0"/>
                <a:cs typeface="Arial"/>
              </a:rPr>
              <a:t>2</a:t>
            </a:r>
            <a:r>
              <a:rPr lang="en-US" sz="9600" b="1" baseline="30000" dirty="0" smtClean="0">
                <a:solidFill>
                  <a:srgbClr val="000000"/>
                </a:solidFill>
                <a:latin typeface="Cooper Black" pitchFamily="18" charset="0"/>
                <a:cs typeface="Arial"/>
              </a:rPr>
              <a:t>ND</a:t>
            </a:r>
            <a:r>
              <a:rPr lang="en-US" sz="9600" b="1" dirty="0" smtClean="0">
                <a:solidFill>
                  <a:srgbClr val="000000"/>
                </a:solidFill>
                <a:latin typeface="Cooper Black" pitchFamily="18" charset="0"/>
                <a:cs typeface="Arial"/>
              </a:rPr>
              <a:t> CLASS</a:t>
            </a:r>
            <a:r>
              <a:rPr lang="en-US" sz="9600" b="1" dirty="0" smtClean="0"/>
              <a:t>          </a:t>
            </a:r>
            <a:r>
              <a:rPr lang="en-US" sz="9600" b="1" dirty="0" smtClean="0">
                <a:solidFill>
                  <a:srgbClr val="FFFF00"/>
                </a:solidFill>
                <a:latin typeface="Cooper Black" pitchFamily="18" charset="0"/>
                <a:ea typeface="Times New Roman"/>
                <a:cs typeface="Arial"/>
              </a:rPr>
              <a:t>  </a:t>
            </a:r>
            <a:endParaRPr lang="en-US" sz="9600" b="1" dirty="0" smtClean="0">
              <a:solidFill>
                <a:srgbClr val="FFFF00"/>
              </a:solidFill>
              <a:latin typeface="Cooper Black" pitchFamily="18" charset="0"/>
            </a:endParaRPr>
          </a:p>
          <a:p>
            <a:pPr algn="ctr"/>
            <a:r>
              <a:rPr lang="en-US" sz="9600" b="1" dirty="0" smtClean="0">
                <a:solidFill>
                  <a:schemeClr val="bg1"/>
                </a:solidFill>
                <a:latin typeface="Cooper Black" pitchFamily="18" charset="0"/>
              </a:rPr>
              <a:t>HAYDAR J. </a:t>
            </a:r>
            <a:r>
              <a:rPr lang="en-US" sz="9600" b="1" dirty="0">
                <a:solidFill>
                  <a:schemeClr val="bg1"/>
                </a:solidFill>
                <a:latin typeface="Cooper Black" pitchFamily="18" charset="0"/>
              </a:rPr>
              <a:t>KOBAN Al-</a:t>
            </a:r>
            <a:r>
              <a:rPr lang="en-US" sz="9600" b="1" dirty="0" err="1">
                <a:solidFill>
                  <a:schemeClr val="bg1"/>
                </a:solidFill>
                <a:latin typeface="Cooper Black" pitchFamily="18" charset="0"/>
              </a:rPr>
              <a:t>ZUBAIDi</a:t>
            </a:r>
            <a:r>
              <a:rPr lang="en-US" sz="9600" b="1" dirty="0">
                <a:solidFill>
                  <a:schemeClr val="bg1"/>
                </a:solidFill>
                <a:latin typeface="Cooper Black" pitchFamily="18" charset="0"/>
              </a:rPr>
              <a:t>, </a:t>
            </a:r>
            <a:r>
              <a:rPr lang="en-US" sz="9600" b="1" spc="10" dirty="0">
                <a:solidFill>
                  <a:schemeClr val="bg1"/>
                </a:solidFill>
                <a:latin typeface="Cooper Black" pitchFamily="18" charset="0"/>
                <a:ea typeface="Times New Roman"/>
                <a:cs typeface="Arial"/>
              </a:rPr>
              <a:t>PhD</a:t>
            </a:r>
            <a:endParaRPr lang="en-US" sz="9600" dirty="0">
              <a:solidFill>
                <a:schemeClr val="bg1"/>
              </a:solidFill>
              <a:latin typeface="Cooper Black" pitchFamily="18" charset="0"/>
            </a:endParaRPr>
          </a:p>
          <a:p>
            <a:pPr algn="ctr"/>
            <a:r>
              <a:rPr lang="en-US" sz="9600" b="1" dirty="0" smtClean="0">
                <a:solidFill>
                  <a:schemeClr val="bg1"/>
                </a:solidFill>
                <a:latin typeface="Cooper Black" pitchFamily="18" charset="0"/>
              </a:rPr>
              <a:t>2018-2019</a:t>
            </a:r>
            <a:endParaRPr lang="en-US" sz="9600" b="1" dirty="0">
              <a:solidFill>
                <a:schemeClr val="bg1"/>
              </a:solidFill>
              <a:latin typeface="Cooper Black" pitchFamily="18" charset="0"/>
            </a:endParaRPr>
          </a:p>
          <a:p>
            <a:pPr algn="ctr"/>
            <a:endParaRPr lang="en-US" sz="2800" dirty="0">
              <a:solidFill>
                <a:schemeClr val="bg2">
                  <a:lumMod val="75000"/>
                </a:schemeClr>
              </a:solidFill>
            </a:endParaRPr>
          </a:p>
          <a:p>
            <a:endParaRPr lang="en-US" sz="3600" dirty="0">
              <a:latin typeface="+mj-lt"/>
            </a:endParaRPr>
          </a:p>
        </p:txBody>
      </p:sp>
    </p:spTree>
    <p:extLst>
      <p:ext uri="{BB962C8B-B14F-4D97-AF65-F5344CB8AC3E}">
        <p14:creationId xmlns="" xmlns:p14="http://schemas.microsoft.com/office/powerpoint/2010/main" val="1246764661"/>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esktop\Saki.jpg"/>
          <p:cNvPicPr>
            <a:picLocks noChangeAspect="1" noChangeArrowheads="1"/>
          </p:cNvPicPr>
          <p:nvPr/>
        </p:nvPicPr>
        <p:blipFill>
          <a:blip r:embed="rId2"/>
          <a:srcRect/>
          <a:stretch>
            <a:fillRect/>
          </a:stretch>
        </p:blipFill>
        <p:spPr bwMode="auto">
          <a:xfrm>
            <a:off x="0" y="0"/>
            <a:ext cx="12192000" cy="6857999"/>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74073" y="618517"/>
            <a:ext cx="10673338" cy="5408209"/>
          </a:xfrm>
        </p:spPr>
        <p:txBody>
          <a:bodyPr>
            <a:noAutofit/>
          </a:bodyPr>
          <a:lstStyle/>
          <a:p>
            <a:pPr algn="just"/>
            <a:r>
              <a:rPr lang="en-US" b="1" dirty="0" smtClean="0">
                <a:solidFill>
                  <a:schemeClr val="bg1"/>
                </a:solidFill>
                <a:latin typeface="Cooper Black" pitchFamily="18" charset="0"/>
              </a:rPr>
              <a:t> </a:t>
            </a:r>
            <a:r>
              <a:rPr lang="en-US" b="1" dirty="0" smtClean="0">
                <a:solidFill>
                  <a:srgbClr val="FFFF00"/>
                </a:solidFill>
              </a:rPr>
              <a:t>Saki’s Biography</a:t>
            </a:r>
            <a:r>
              <a:rPr lang="en-US" b="1" dirty="0" smtClean="0"/>
              <a:t/>
            </a:r>
            <a:br>
              <a:rPr lang="en-US" b="1" dirty="0" smtClean="0"/>
            </a:br>
            <a:r>
              <a:rPr lang="en-US" dirty="0" smtClean="0"/>
              <a:t/>
            </a:r>
            <a:br>
              <a:rPr lang="en-US" dirty="0" smtClean="0"/>
            </a:br>
            <a:r>
              <a:rPr lang="en-US" dirty="0" smtClean="0">
                <a:solidFill>
                  <a:schemeClr val="bg1"/>
                </a:solidFill>
              </a:rPr>
              <a:t>Saki is the pen name of the British writer Hector Hugh Munro, also known as H. H. Munro (1870 - 1916).  He was born in the Asian country of Burma, now called Myanmar. When he was a toddler his mother was killed by a charging cow. His father sent Saki and his older brother and sister to live with relatives in England.</a:t>
            </a:r>
            <a:endParaRPr lang="en-US" dirty="0">
              <a:solidFill>
                <a:schemeClr val="bg1"/>
              </a:solidFill>
            </a:endParaRPr>
          </a:p>
        </p:txBody>
      </p:sp>
      <p:sp>
        <p:nvSpPr>
          <p:cNvPr id="3" name="مستطيل 2"/>
          <p:cNvSpPr/>
          <p:nvPr/>
        </p:nvSpPr>
        <p:spPr>
          <a:xfrm>
            <a:off x="335280" y="1997838"/>
            <a:ext cx="11521440" cy="584775"/>
          </a:xfrm>
          <a:prstGeom prst="rect">
            <a:avLst/>
          </a:prstGeom>
        </p:spPr>
        <p:txBody>
          <a:bodyPr wrap="square">
            <a:spAutoFit/>
          </a:bodyPr>
          <a:lstStyle/>
          <a:p>
            <a:pPr algn="just"/>
            <a:r>
              <a:rPr lang="en-US" sz="3200" dirty="0" smtClean="0">
                <a:solidFill>
                  <a:srgbClr val="FF0000"/>
                </a:solidFill>
              </a:rPr>
              <a:t> </a:t>
            </a:r>
            <a:endParaRPr lang="en-US" sz="3200" dirty="0">
              <a:solidFill>
                <a:schemeClr val="bg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6720" y="618518"/>
            <a:ext cx="10620691" cy="4928842"/>
          </a:xfrm>
        </p:spPr>
        <p:txBody>
          <a:bodyPr>
            <a:normAutofit fontScale="90000"/>
          </a:bodyPr>
          <a:lstStyle/>
          <a:p>
            <a:pPr algn="just" fontAlgn="base"/>
            <a:r>
              <a:rPr lang="en-US" b="1" dirty="0" smtClean="0">
                <a:solidFill>
                  <a:schemeClr val="bg1"/>
                </a:solidFill>
              </a:rPr>
              <a:t> </a:t>
            </a:r>
            <a:r>
              <a:rPr lang="en-US" dirty="0" smtClean="0">
                <a:solidFill>
                  <a:schemeClr val="bg1"/>
                </a:solidFill>
              </a:rPr>
              <a:t>They were raised by their grandmother and two very strict aunts.</a:t>
            </a:r>
            <a:br>
              <a:rPr lang="en-US" dirty="0" smtClean="0">
                <a:solidFill>
                  <a:schemeClr val="bg1"/>
                </a:solidFill>
              </a:rPr>
            </a:br>
            <a:r>
              <a:rPr lang="en-US" dirty="0" smtClean="0">
                <a:solidFill>
                  <a:schemeClr val="bg1"/>
                </a:solidFill>
              </a:rPr>
              <a:t>The aunts has many rules. Saki didn’t like the rules, but he had to obey. He was not allowed to play outside very often. The windows in his house were never even opened. Saki rebelled against this strictness when he grew older. He wrote many short stories about clever youths who trick the mean people in their lives.</a:t>
            </a:r>
            <a:br>
              <a:rPr lang="en-US" dirty="0" smtClean="0">
                <a:solidFill>
                  <a:schemeClr val="bg1"/>
                </a:solidFill>
              </a:rPr>
            </a:br>
            <a:endParaRPr lang="en-US" b="1" dirty="0">
              <a:solidFill>
                <a:schemeClr val="bg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609599"/>
            <a:ext cx="11795760" cy="4709161"/>
          </a:xfrm>
        </p:spPr>
        <p:txBody>
          <a:bodyPr>
            <a:noAutofit/>
          </a:bodyPr>
          <a:lstStyle/>
          <a:p>
            <a:pPr lvl="0" algn="just"/>
            <a:r>
              <a:rPr lang="en-US" sz="3200" b="1" dirty="0" smtClean="0">
                <a:solidFill>
                  <a:schemeClr val="bg1"/>
                </a:solidFill>
              </a:rPr>
              <a:t> </a:t>
            </a:r>
            <a:r>
              <a:rPr lang="en-US" sz="3200" b="1" dirty="0" smtClean="0">
                <a:solidFill>
                  <a:srgbClr val="FF0000"/>
                </a:solidFill>
              </a:rPr>
              <a:t>Vera</a:t>
            </a:r>
            <a:r>
              <a:rPr lang="en-US" sz="3200" dirty="0" smtClean="0">
                <a:solidFill>
                  <a:schemeClr val="bg1"/>
                </a:solidFill>
              </a:rPr>
              <a:t> (Main/Major Character): Self-possessed / confident, intelligent and </a:t>
            </a:r>
            <a:r>
              <a:rPr lang="en-US" sz="3200" dirty="0" err="1" smtClean="0">
                <a:solidFill>
                  <a:schemeClr val="bg1"/>
                </a:solidFill>
              </a:rPr>
              <a:t>allert</a:t>
            </a:r>
            <a:r>
              <a:rPr lang="en-US" sz="3200" dirty="0" smtClean="0">
                <a:solidFill>
                  <a:schemeClr val="bg1"/>
                </a:solidFill>
              </a:rPr>
              <a:t>, shrewd (astute), creative and imaginative, a fine actress. Vera is the major character or she is the center of this story because she is the one who sets this story from beginning until the end. And the theme of this story matches with Vera’s role in this story.</a:t>
            </a:r>
            <a:br>
              <a:rPr lang="en-US" sz="3200" dirty="0" smtClean="0">
                <a:solidFill>
                  <a:schemeClr val="bg1"/>
                </a:solidFill>
              </a:rPr>
            </a:br>
            <a:endParaRPr lang="en-US" sz="3200" b="1" dirty="0">
              <a:solidFill>
                <a:schemeClr val="bg1"/>
              </a:solidFill>
            </a:endParaRPr>
          </a:p>
        </p:txBody>
      </p:sp>
      <p:sp>
        <p:nvSpPr>
          <p:cNvPr id="4" name="عنصر نائب للنص 3"/>
          <p:cNvSpPr>
            <a:spLocks noGrp="1"/>
          </p:cNvSpPr>
          <p:nvPr>
            <p:ph type="body" sz="half" idx="2"/>
          </p:nvPr>
        </p:nvSpPr>
        <p:spPr/>
        <p:txBody>
          <a:bodyPr>
            <a:normAutofit lnSpcReduction="10000"/>
          </a:bodyPr>
          <a:lstStyle/>
          <a:p>
            <a:endParaRPr lang="en-US" dirty="0" smtClean="0"/>
          </a:p>
          <a:p>
            <a:endParaRPr lang="en-US" dirty="0" smtClean="0"/>
          </a:p>
          <a:p>
            <a:r>
              <a:rPr lang="en-US" sz="3000" b="1" dirty="0" smtClean="0">
                <a:solidFill>
                  <a:srgbClr val="FFFF00"/>
                </a:solidFill>
              </a:rPr>
              <a:t> </a:t>
            </a:r>
          </a:p>
          <a:p>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59080" y="618518"/>
            <a:ext cx="11521440" cy="5873722"/>
          </a:xfrm>
        </p:spPr>
        <p:txBody>
          <a:bodyPr>
            <a:noAutofit/>
          </a:bodyPr>
          <a:lstStyle/>
          <a:p>
            <a:pPr algn="just"/>
            <a:r>
              <a:rPr lang="en-US" sz="3200" b="1" dirty="0" smtClean="0">
                <a:solidFill>
                  <a:schemeClr val="bg1"/>
                </a:solidFill>
                <a:latin typeface="Cooper Black" pitchFamily="18" charset="0"/>
              </a:rPr>
              <a:t> </a:t>
            </a:r>
            <a:r>
              <a:rPr lang="en-US" sz="3200" b="1" dirty="0" err="1" smtClean="0">
                <a:solidFill>
                  <a:srgbClr val="FF0000"/>
                </a:solidFill>
              </a:rPr>
              <a:t>Framton</a:t>
            </a:r>
            <a:r>
              <a:rPr lang="en-US" sz="3200" b="1" dirty="0" smtClean="0">
                <a:solidFill>
                  <a:srgbClr val="FF0000"/>
                </a:solidFill>
              </a:rPr>
              <a:t> </a:t>
            </a:r>
            <a:r>
              <a:rPr lang="en-US" sz="3200" b="1" dirty="0" err="1" smtClean="0">
                <a:solidFill>
                  <a:srgbClr val="FF0000"/>
                </a:solidFill>
              </a:rPr>
              <a:t>Nuttel</a:t>
            </a:r>
            <a:r>
              <a:rPr lang="en-US" sz="3200" b="1" dirty="0" smtClean="0">
                <a:solidFill>
                  <a:srgbClr val="FF0000"/>
                </a:solidFill>
              </a:rPr>
              <a:t> </a:t>
            </a:r>
            <a:r>
              <a:rPr lang="en-US" sz="3200" dirty="0" smtClean="0">
                <a:solidFill>
                  <a:schemeClr val="bg1"/>
                </a:solidFill>
              </a:rPr>
              <a:t>(Dynamic, Minor Character): A shy, nervous man due to both his medical condition and having to meet many people he doesn’t know. He is a dynamic character because in this story his characteristic is changed after he faced an event. </a:t>
            </a:r>
            <a:r>
              <a:rPr lang="en-US" sz="3200" dirty="0" err="1" smtClean="0">
                <a:solidFill>
                  <a:schemeClr val="bg1"/>
                </a:solidFill>
              </a:rPr>
              <a:t>Nuttel</a:t>
            </a:r>
            <a:r>
              <a:rPr lang="en-US" sz="3200" dirty="0" smtClean="0">
                <a:solidFill>
                  <a:schemeClr val="bg1"/>
                </a:solidFill>
              </a:rPr>
              <a:t> has neural problem which makes him cannot think logically and makes him easily believed in Vera’s story.</a:t>
            </a:r>
            <a:endParaRPr lang="en-US" sz="3200" b="1" dirty="0">
              <a:solidFill>
                <a:schemeClr val="bg1"/>
              </a:solidFill>
              <a:latin typeface="Cooper Black"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618517"/>
            <a:ext cx="10590211" cy="5200391"/>
          </a:xfrm>
        </p:spPr>
        <p:txBody>
          <a:bodyPr>
            <a:noAutofit/>
          </a:bodyPr>
          <a:lstStyle/>
          <a:p>
            <a:pPr algn="just"/>
            <a:r>
              <a:rPr lang="en-US" sz="2800" b="1" dirty="0" smtClean="0">
                <a:solidFill>
                  <a:srgbClr val="FF0000"/>
                </a:solidFill>
              </a:rPr>
              <a:t>Setting</a:t>
            </a:r>
            <a:r>
              <a:rPr lang="en-US" sz="2800" dirty="0" smtClean="0">
                <a:solidFill>
                  <a:schemeClr val="bg1"/>
                </a:solidFill>
              </a:rPr>
              <a:t/>
            </a:r>
            <a:br>
              <a:rPr lang="en-US" sz="2800" dirty="0" smtClean="0">
                <a:solidFill>
                  <a:schemeClr val="bg1"/>
                </a:solidFill>
              </a:rPr>
            </a:br>
            <a:r>
              <a:rPr lang="en-US" sz="2800" dirty="0" smtClean="0">
                <a:solidFill>
                  <a:schemeClr val="bg1"/>
                </a:solidFill>
              </a:rPr>
              <a:t>The story is set entirely in one room of an English countryside house belonging to Mr. and Mrs. </a:t>
            </a:r>
            <a:r>
              <a:rPr lang="en-US" sz="2800" dirty="0" err="1" smtClean="0">
                <a:solidFill>
                  <a:schemeClr val="bg1"/>
                </a:solidFill>
              </a:rPr>
              <a:t>Sappleton</a:t>
            </a:r>
            <a:r>
              <a:rPr lang="en-US" sz="2800" dirty="0" smtClean="0">
                <a:solidFill>
                  <a:schemeClr val="bg1"/>
                </a:solidFill>
              </a:rPr>
              <a:t>. While time is October evening and no specific dates are mentioned.</a:t>
            </a:r>
            <a:r>
              <a:rPr lang="en-US" sz="2800" b="1" dirty="0" smtClean="0">
                <a:solidFill>
                  <a:schemeClr val="bg1"/>
                </a:solidFill>
              </a:rPr>
              <a:t> </a:t>
            </a:r>
            <a:r>
              <a:rPr lang="en-US" sz="2800" dirty="0" smtClean="0">
                <a:solidFill>
                  <a:schemeClr val="bg1"/>
                </a:solidFill>
              </a:rPr>
              <a:t>The</a:t>
            </a:r>
            <a:r>
              <a:rPr lang="en-US" sz="2800" b="1" dirty="0" smtClean="0">
                <a:solidFill>
                  <a:schemeClr val="bg1"/>
                </a:solidFill>
              </a:rPr>
              <a:t> </a:t>
            </a:r>
            <a:r>
              <a:rPr lang="en-US" sz="2800" dirty="0" smtClean="0">
                <a:solidFill>
                  <a:schemeClr val="bg1"/>
                </a:solidFill>
              </a:rPr>
              <a:t>weather is warm</a:t>
            </a:r>
            <a:r>
              <a:rPr lang="en-US" sz="2800" b="1" dirty="0" smtClean="0">
                <a:solidFill>
                  <a:schemeClr val="bg1"/>
                </a:solidFill>
              </a:rPr>
              <a:t> </a:t>
            </a:r>
            <a:r>
              <a:rPr lang="en-US" sz="2800" dirty="0" smtClean="0">
                <a:solidFill>
                  <a:schemeClr val="bg1"/>
                </a:solidFill>
              </a:rPr>
              <a:t>and</a:t>
            </a:r>
            <a:r>
              <a:rPr lang="en-US" sz="2800" b="1" dirty="0" smtClean="0">
                <a:solidFill>
                  <a:schemeClr val="bg1"/>
                </a:solidFill>
              </a:rPr>
              <a:t> </a:t>
            </a:r>
            <a:r>
              <a:rPr lang="en-US" sz="2800" dirty="0" smtClean="0">
                <a:solidFill>
                  <a:schemeClr val="bg1"/>
                </a:solidFill>
              </a:rPr>
              <a:t>the</a:t>
            </a:r>
            <a:r>
              <a:rPr lang="en-US" sz="2800" b="1" dirty="0" smtClean="0">
                <a:solidFill>
                  <a:schemeClr val="bg1"/>
                </a:solidFill>
              </a:rPr>
              <a:t> </a:t>
            </a:r>
            <a:r>
              <a:rPr lang="en-US" sz="2800" dirty="0" smtClean="0">
                <a:solidFill>
                  <a:schemeClr val="bg1"/>
                </a:solidFill>
              </a:rPr>
              <a:t>mood or atmosphere is quiet, somewhat ghastly and creepy.</a:t>
            </a:r>
            <a:br>
              <a:rPr lang="en-US" sz="2800" dirty="0" smtClean="0">
                <a:solidFill>
                  <a:schemeClr val="bg1"/>
                </a:solidFill>
              </a:rPr>
            </a:br>
            <a:r>
              <a:rPr lang="en-US" sz="2800" dirty="0" smtClean="0">
                <a:solidFill>
                  <a:schemeClr val="bg1"/>
                </a:solidFill>
              </a:rPr>
              <a:t>In this story the setting is important, especially the time and the atmosphere of it. It takes place on a quiet evening that makes it seems creepier and Vera ingeniously take full advantage of her surrounding to deceive </a:t>
            </a:r>
            <a:r>
              <a:rPr lang="en-US" sz="2800" dirty="0" err="1" smtClean="0">
                <a:solidFill>
                  <a:schemeClr val="bg1"/>
                </a:solidFill>
              </a:rPr>
              <a:t>Nuttel</a:t>
            </a:r>
            <a:r>
              <a:rPr lang="en-US" sz="2800" dirty="0" smtClean="0">
                <a:solidFill>
                  <a:schemeClr val="bg1"/>
                </a:solidFill>
              </a:rPr>
              <a:t>. Not only to deceive </a:t>
            </a:r>
            <a:r>
              <a:rPr lang="en-US" sz="2800" dirty="0" err="1" smtClean="0">
                <a:solidFill>
                  <a:schemeClr val="bg1"/>
                </a:solidFill>
              </a:rPr>
              <a:t>Nuttel</a:t>
            </a:r>
            <a:r>
              <a:rPr lang="en-US" sz="2800" dirty="0" smtClean="0">
                <a:solidFill>
                  <a:schemeClr val="bg1"/>
                </a:solidFill>
              </a:rPr>
              <a:t> but it also to deceive the reader that the atmosphere is creepy so the reader believe that she is telling the truth but in the end it is actually not.</a:t>
            </a:r>
            <a:br>
              <a:rPr lang="en-US" sz="2800" dirty="0" smtClean="0">
                <a:solidFill>
                  <a:schemeClr val="bg1"/>
                </a:solidFill>
              </a:rPr>
            </a:br>
            <a:endParaRPr lang="en-US" sz="2800" dirty="0">
              <a:solidFill>
                <a:schemeClr val="bg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41413" y="618518"/>
            <a:ext cx="9905998" cy="5532900"/>
          </a:xfrm>
        </p:spPr>
        <p:txBody>
          <a:bodyPr>
            <a:noAutofit/>
          </a:bodyPr>
          <a:lstStyle/>
          <a:p>
            <a:pPr algn="just"/>
            <a:r>
              <a:rPr lang="en-US" b="1" dirty="0" smtClean="0">
                <a:solidFill>
                  <a:srgbClr val="FF0000"/>
                </a:solidFill>
              </a:rPr>
              <a:t>Deception (Theme</a:t>
            </a:r>
            <a:r>
              <a:rPr lang="en-US" dirty="0" smtClean="0">
                <a:solidFill>
                  <a:srgbClr val="FF0000"/>
                </a:solidFill>
              </a:rPr>
              <a:t>)</a:t>
            </a:r>
            <a:r>
              <a:rPr lang="en-US" dirty="0" smtClean="0">
                <a:solidFill>
                  <a:schemeClr val="bg1"/>
                </a:solidFill>
              </a:rPr>
              <a:t/>
            </a:r>
            <a:br>
              <a:rPr lang="en-US" dirty="0" smtClean="0">
                <a:solidFill>
                  <a:schemeClr val="bg1"/>
                </a:solidFill>
              </a:rPr>
            </a:br>
            <a:r>
              <a:rPr lang="en-US" dirty="0" smtClean="0">
                <a:solidFill>
                  <a:schemeClr val="bg1"/>
                </a:solidFill>
              </a:rPr>
              <a:t/>
            </a:r>
            <a:br>
              <a:rPr lang="en-US" dirty="0" smtClean="0">
                <a:solidFill>
                  <a:schemeClr val="bg1"/>
                </a:solidFill>
              </a:rPr>
            </a:br>
            <a:r>
              <a:rPr lang="en-US" dirty="0" smtClean="0">
                <a:solidFill>
                  <a:schemeClr val="bg1"/>
                </a:solidFill>
              </a:rPr>
              <a:t>The theme of this story is deception; while the moral value of this story is never believe something that you heard without clear evidence or make sure beforehand. Rechecking the information will avoid us from being deceived. It is a sarcastic to people who easily believe to anything from anybody.</a:t>
            </a:r>
            <a:br>
              <a:rPr lang="en-US" dirty="0" smtClean="0">
                <a:solidFill>
                  <a:schemeClr val="bg1"/>
                </a:solidFill>
              </a:rPr>
            </a:br>
            <a:endParaRPr lang="en-US" dirty="0">
              <a:solidFill>
                <a:schemeClr val="bg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HP\Desktop\Connecting+to+the+Story.jpg"/>
          <p:cNvPicPr>
            <a:picLocks noChangeAspect="1" noChangeArrowheads="1"/>
          </p:cNvPicPr>
          <p:nvPr/>
        </p:nvPicPr>
        <p:blipFill>
          <a:blip r:embed="rId2"/>
          <a:srcRect/>
          <a:stretch>
            <a:fillRect/>
          </a:stretch>
        </p:blipFill>
        <p:spPr bwMode="auto">
          <a:xfrm>
            <a:off x="0" y="0"/>
            <a:ext cx="12192000" cy="6858000"/>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TM04033919[[fn=Circuit]]</Template>
  <TotalTime>11471</TotalTime>
  <Words>176</Words>
  <Application>Microsoft Office PowerPoint</Application>
  <PresentationFormat>مخصص</PresentationFormat>
  <Paragraphs>15</Paragraphs>
  <Slides>9</Slides>
  <Notes>0</Notes>
  <HiddenSlides>0</HiddenSlides>
  <MMClips>0</MMClips>
  <ScaleCrop>false</ScaleCrop>
  <HeadingPairs>
    <vt:vector size="4" baseType="variant">
      <vt:variant>
        <vt:lpstr>سمة</vt:lpstr>
      </vt:variant>
      <vt:variant>
        <vt:i4>1</vt:i4>
      </vt:variant>
      <vt:variant>
        <vt:lpstr>عناوين الشرائح</vt:lpstr>
      </vt:variant>
      <vt:variant>
        <vt:i4>9</vt:i4>
      </vt:variant>
    </vt:vector>
  </HeadingPairs>
  <TitlesOfParts>
    <vt:vector size="10" baseType="lpstr">
      <vt:lpstr>Circuit</vt:lpstr>
      <vt:lpstr>              Al-Ma'moUn University College  Dept. of ENGLISH  </vt:lpstr>
      <vt:lpstr>الشريحة 2</vt:lpstr>
      <vt:lpstr> Saki’s Biography  Saki is the pen name of the British writer Hector Hugh Munro, also known as H. H. Munro (1870 - 1916).  He was born in the Asian country of Burma, now called Myanmar. When he was a toddler his mother was killed by a charging cow. His father sent Saki and his older brother and sister to live with relatives in England.</vt:lpstr>
      <vt:lpstr> They were raised by their grandmother and two very strict aunts. The aunts has many rules. Saki didn’t like the rules, but he had to obey. He was not allowed to play outside very often. The windows in his house were never even opened. Saki rebelled against this strictness when he grew older. He wrote many short stories about clever youths who trick the mean people in their lives. </vt:lpstr>
      <vt:lpstr> Vera (Main/Major Character): Self-possessed / confident, intelligent and allert, shrewd (astute), creative and imaginative, a fine actress. Vera is the major character or she is the center of this story because she is the one who sets this story from beginning until the end. And the theme of this story matches with Vera’s role in this story. </vt:lpstr>
      <vt:lpstr> Framton Nuttel (Dynamic, Minor Character): A shy, nervous man due to both his medical condition and having to meet many people he doesn’t know. He is a dynamic character because in this story his characteristic is changed after he faced an event. Nuttel has neural problem which makes him cannot think logically and makes him easily believed in Vera’s story.</vt:lpstr>
      <vt:lpstr>Setting The story is set entirely in one room of an English countryside house belonging to Mr. and Mrs. Sappleton. While time is October evening and no specific dates are mentioned. The weather is warm and the mood or atmosphere is quiet, somewhat ghastly and creepy. In this story the setting is important, especially the time and the atmosphere of it. It takes place on a quiet evening that makes it seems creepier and Vera ingeniously take full advantage of her surrounding to deceive Nuttel. Not only to deceive Nuttel but it also to deceive the reader that the atmosphere is creepy so the reader believe that she is telling the truth but in the end it is actually not. </vt:lpstr>
      <vt:lpstr>Deception (Theme)  The theme of this story is deception; while the moral value of this story is never believe something that you heard without clear evidence or make sure beforehand. Rechecking the information will avoid us from being deceived. It is a sarcastic to people who easily believe to anything from anybody. </vt:lpstr>
      <vt:lpstr>الشريحة 9</vt:lpstr>
    </vt:vector>
  </TitlesOfParts>
  <Company>SACC - ANAS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Islamic University of Lebanon   Faculty of Letters and Human Sciences   Department of English Language and Literature</dc:title>
  <dc:creator>Rasha</dc:creator>
  <cp:lastModifiedBy>King Soft 2</cp:lastModifiedBy>
  <cp:revision>148</cp:revision>
  <dcterms:created xsi:type="dcterms:W3CDTF">2017-11-22T07:53:39Z</dcterms:created>
  <dcterms:modified xsi:type="dcterms:W3CDTF">2019-11-17T19:10:11Z</dcterms:modified>
</cp:coreProperties>
</file>