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9" r:id="rId3"/>
    <p:sldId id="292" r:id="rId4"/>
    <p:sldId id="295" r:id="rId5"/>
    <p:sldId id="296" r:id="rId6"/>
    <p:sldId id="297" r:id="rId7"/>
    <p:sldId id="298"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11/17/2019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www.answers.com/Q/What_is_the_character_sketch_of_the_umbrella_man_in_the_story_the_umbrella_man"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hyperlink" Target="http://www.answers.com/Q/What_role_does_the_umbrella_play_in_the_story_Umbrella_man"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32500" lnSpcReduction="20000"/>
          </a:bodyPr>
          <a:lstStyle/>
          <a:p>
            <a:pPr marL="0" lvl="1">
              <a:lnSpc>
                <a:spcPct val="140000"/>
              </a:lnSpc>
              <a:spcBef>
                <a:spcPts val="1000"/>
              </a:spcBef>
              <a:spcAft>
                <a:spcPts val="1000"/>
              </a:spcAft>
            </a:pPr>
            <a:r>
              <a:rPr lang="en-US" sz="9800" b="1" dirty="0" smtClean="0">
                <a:solidFill>
                  <a:srgbClr val="FFFF00"/>
                </a:solidFill>
                <a:latin typeface="Cooper Black" pitchFamily="18" charset="0"/>
              </a:rPr>
              <a:t> </a:t>
            </a:r>
            <a:r>
              <a:rPr lang="en-US" sz="9800" b="1" dirty="0" err="1" smtClean="0">
                <a:solidFill>
                  <a:srgbClr val="FFFF00"/>
                </a:solidFill>
                <a:latin typeface="Cooper Black" pitchFamily="18" charset="0"/>
              </a:rPr>
              <a:t>Roald</a:t>
            </a:r>
            <a:r>
              <a:rPr lang="en-US" sz="9800" b="1" dirty="0" smtClean="0">
                <a:solidFill>
                  <a:srgbClr val="FFFF00"/>
                </a:solidFill>
                <a:latin typeface="Cooper Black" pitchFamily="18" charset="0"/>
              </a:rPr>
              <a:t> Dahl’s "The Umbrella Man</a:t>
            </a:r>
            <a:r>
              <a:rPr lang="en-US" sz="9800" b="1" dirty="0" smtClean="0">
                <a:solidFill>
                  <a:srgbClr val="FFFF00"/>
                </a:solidFill>
                <a:latin typeface="Cooper Black" pitchFamily="18" charset="0"/>
              </a:rPr>
              <a:t>"</a:t>
            </a:r>
            <a:endParaRPr lang="en-US" sz="9800" b="1" dirty="0" smtClean="0">
              <a:solidFill>
                <a:srgbClr val="FFFF00"/>
              </a:solidFill>
              <a:latin typeface="Cooper Black" pitchFamily="18" charset="0"/>
            </a:endParaRPr>
          </a:p>
          <a:p>
            <a:pPr algn="ctr">
              <a:lnSpc>
                <a:spcPct val="140000"/>
              </a:lnSpc>
              <a:spcAft>
                <a:spcPts val="1000"/>
              </a:spcAft>
            </a:pPr>
            <a:r>
              <a:rPr lang="en-US" sz="9600" b="1" dirty="0" smtClean="0">
                <a:solidFill>
                  <a:srgbClr val="000000"/>
                </a:solidFill>
                <a:latin typeface="Cooper Black" pitchFamily="18" charset="0"/>
                <a:cs typeface="Arial"/>
              </a:rPr>
              <a:t>2</a:t>
            </a:r>
            <a:r>
              <a:rPr lang="en-US" sz="9600" b="1" baseline="30000" dirty="0" smtClean="0">
                <a:solidFill>
                  <a:srgbClr val="000000"/>
                </a:solidFill>
                <a:latin typeface="Cooper Black" pitchFamily="18" charset="0"/>
                <a:cs typeface="Arial"/>
              </a:rPr>
              <a:t>ND</a:t>
            </a:r>
            <a:r>
              <a:rPr lang="en-US" sz="9600" b="1" dirty="0" smtClean="0">
                <a:solidFill>
                  <a:srgbClr val="000000"/>
                </a:solidFill>
                <a:latin typeface="Cooper Black" pitchFamily="18" charset="0"/>
                <a:cs typeface="Arial"/>
              </a:rPr>
              <a:t> CLASS</a:t>
            </a:r>
            <a:r>
              <a:rPr lang="en-US" sz="9600" b="1" dirty="0" smtClean="0"/>
              <a:t>          </a:t>
            </a:r>
            <a:r>
              <a:rPr lang="en-US" sz="9600" b="1" dirty="0" smtClean="0">
                <a:solidFill>
                  <a:srgbClr val="FFFF00"/>
                </a:solidFill>
                <a:latin typeface="Cooper Black" pitchFamily="18" charset="0"/>
                <a:ea typeface="Times New Roman"/>
                <a:cs typeface="Arial"/>
              </a:rPr>
              <a:t>  </a:t>
            </a:r>
            <a:endParaRPr lang="en-US" sz="9600" b="1" dirty="0" smtClean="0">
              <a:solidFill>
                <a:srgbClr val="FFFF00"/>
              </a:solidFill>
              <a:latin typeface="Cooper Black" pitchFamily="18" charset="0"/>
            </a:endParaRPr>
          </a:p>
          <a:p>
            <a:pPr algn="ctr"/>
            <a:r>
              <a:rPr lang="en-US" sz="9600" b="1" dirty="0" smtClean="0">
                <a:solidFill>
                  <a:schemeClr val="bg1"/>
                </a:solidFill>
                <a:latin typeface="Cooper Black" pitchFamily="18" charset="0"/>
              </a:rPr>
              <a:t>HAYDAR J. </a:t>
            </a:r>
            <a:r>
              <a:rPr lang="en-US" sz="9600" b="1" dirty="0">
                <a:solidFill>
                  <a:schemeClr val="bg1"/>
                </a:solidFill>
                <a:latin typeface="Cooper Black" pitchFamily="18" charset="0"/>
              </a:rPr>
              <a:t>KOBAN Al-</a:t>
            </a:r>
            <a:r>
              <a:rPr lang="en-US" sz="9600" b="1" dirty="0" err="1">
                <a:solidFill>
                  <a:schemeClr val="bg1"/>
                </a:solidFill>
                <a:latin typeface="Cooper Black" pitchFamily="18" charset="0"/>
              </a:rPr>
              <a:t>ZUBAIDi</a:t>
            </a:r>
            <a:r>
              <a:rPr lang="en-US" sz="9600" b="1" dirty="0">
                <a:solidFill>
                  <a:schemeClr val="bg1"/>
                </a:solidFill>
                <a:latin typeface="Cooper Black" pitchFamily="18" charset="0"/>
              </a:rPr>
              <a:t>, </a:t>
            </a:r>
            <a:r>
              <a:rPr lang="en-US" sz="9600" b="1" spc="10" dirty="0">
                <a:solidFill>
                  <a:schemeClr val="bg1"/>
                </a:solidFill>
                <a:latin typeface="Cooper Black" pitchFamily="18" charset="0"/>
                <a:ea typeface="Times New Roman"/>
                <a:cs typeface="Arial"/>
              </a:rPr>
              <a:t>PhD</a:t>
            </a:r>
            <a:endParaRPr lang="en-US" sz="9600" dirty="0">
              <a:solidFill>
                <a:schemeClr val="bg1"/>
              </a:solidFill>
              <a:latin typeface="Cooper Black" pitchFamily="18" charset="0"/>
            </a:endParaRPr>
          </a:p>
          <a:p>
            <a:pPr algn="ctr"/>
            <a:r>
              <a:rPr lang="en-US" sz="9600" b="1" dirty="0" smtClean="0">
                <a:solidFill>
                  <a:schemeClr val="bg1"/>
                </a:solidFill>
                <a:latin typeface="Cooper Black" pitchFamily="18" charset="0"/>
              </a:rPr>
              <a:t>2018-2019</a:t>
            </a:r>
            <a:endParaRPr lang="en-US" sz="96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p14="http://schemas.microsoft.com/office/powerpoint/2010/main" xmlns="" val="124676466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Roald Dahl.jpg"/>
          <p:cNvPicPr>
            <a:picLocks noChangeAspect="1" noChangeArrowheads="1"/>
          </p:cNvPicPr>
          <p:nvPr/>
        </p:nvPicPr>
        <p:blipFill>
          <a:blip r:embed="rId2"/>
          <a:srcRect/>
          <a:stretch>
            <a:fillRect/>
          </a:stretch>
        </p:blipFill>
        <p:spPr bwMode="auto">
          <a:xfrm>
            <a:off x="0" y="0"/>
            <a:ext cx="12192000" cy="6857999"/>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74073" y="618517"/>
            <a:ext cx="10673338" cy="5408209"/>
          </a:xfrm>
        </p:spPr>
        <p:txBody>
          <a:bodyPr>
            <a:noAutofit/>
          </a:bodyPr>
          <a:lstStyle/>
          <a:p>
            <a:pPr algn="just"/>
            <a:r>
              <a:rPr lang="en-US" sz="4000" b="1" dirty="0" smtClean="0">
                <a:solidFill>
                  <a:schemeClr val="bg1"/>
                </a:solidFill>
                <a:latin typeface="Cooper Black" pitchFamily="18" charset="0"/>
              </a:rPr>
              <a:t> </a:t>
            </a:r>
            <a:r>
              <a:rPr lang="en-US" b="1" dirty="0" smtClean="0">
                <a:solidFill>
                  <a:schemeClr val="bg1"/>
                </a:solidFill>
                <a:hlinkClick r:id="rId2"/>
              </a:rPr>
              <a:t>What is the character sketch of the umbrella man in</a:t>
            </a:r>
            <a:r>
              <a:rPr lang="en-US" b="1" i="1" dirty="0" smtClean="0">
                <a:solidFill>
                  <a:schemeClr val="bg1"/>
                </a:solidFill>
                <a:hlinkClick r:id="rId2"/>
              </a:rPr>
              <a:t> The</a:t>
            </a:r>
            <a:r>
              <a:rPr lang="en-US" b="1" dirty="0" smtClean="0">
                <a:solidFill>
                  <a:schemeClr val="bg1"/>
                </a:solidFill>
                <a:hlinkClick r:id="rId2"/>
              </a:rPr>
              <a:t> </a:t>
            </a:r>
            <a:r>
              <a:rPr lang="en-US" b="1" i="1" dirty="0" smtClean="0">
                <a:solidFill>
                  <a:schemeClr val="bg1"/>
                </a:solidFill>
                <a:hlinkClick r:id="rId2"/>
              </a:rPr>
              <a:t>Umbrella Man</a:t>
            </a:r>
            <a:r>
              <a:rPr lang="en-US" b="1" dirty="0" smtClean="0">
                <a:solidFill>
                  <a:schemeClr val="bg1"/>
                </a:solidFill>
                <a:hlinkClick r:id="rId2"/>
              </a:rPr>
              <a:t>?</a:t>
            </a:r>
            <a:r>
              <a:rPr lang="en-US" sz="4000" b="1" dirty="0" smtClean="0">
                <a:solidFill>
                  <a:schemeClr val="bg1"/>
                </a:solidFill>
              </a:rPr>
              <a:t/>
            </a:r>
            <a:br>
              <a:rPr lang="en-US" sz="4000" b="1" dirty="0" smtClean="0">
                <a:solidFill>
                  <a:schemeClr val="bg1"/>
                </a:solidFill>
              </a:rPr>
            </a:br>
            <a:r>
              <a:rPr lang="en-US" sz="4000" dirty="0" smtClean="0">
                <a:solidFill>
                  <a:schemeClr val="bg1"/>
                </a:solidFill>
              </a:rPr>
              <a:t/>
            </a:r>
            <a:br>
              <a:rPr lang="en-US" sz="4000" dirty="0" smtClean="0">
                <a:solidFill>
                  <a:schemeClr val="bg1"/>
                </a:solidFill>
              </a:rPr>
            </a:br>
            <a:r>
              <a:rPr lang="en-US" sz="4000" dirty="0" smtClean="0">
                <a:solidFill>
                  <a:schemeClr val="bg1"/>
                </a:solidFill>
              </a:rPr>
              <a:t>The umbrella man seems gentle, sympathetic, polite and feeble from distance but really corrupted and immoral from within. His hidden character cannot be diagnosed by observing </a:t>
            </a:r>
            <a:r>
              <a:rPr lang="en-US" sz="4000" dirty="0" smtClean="0">
                <a:solidFill>
                  <a:schemeClr val="bg1"/>
                </a:solidFill>
              </a:rPr>
              <a:t>his outer appearance.</a:t>
            </a:r>
            <a:br>
              <a:rPr lang="en-US" sz="4000" dirty="0" smtClean="0">
                <a:solidFill>
                  <a:schemeClr val="bg1"/>
                </a:solidFill>
              </a:rPr>
            </a:br>
            <a:r>
              <a:rPr lang="en-US" sz="4000" dirty="0" smtClean="0">
                <a:solidFill>
                  <a:schemeClr val="bg1"/>
                </a:solidFill>
              </a:rPr>
              <a:t/>
            </a:r>
            <a:br>
              <a:rPr lang="en-US" sz="4000" dirty="0" smtClean="0">
                <a:solidFill>
                  <a:schemeClr val="bg1"/>
                </a:solidFill>
              </a:rPr>
            </a:br>
            <a:r>
              <a:rPr lang="en-US" sz="4000" dirty="0" smtClean="0">
                <a:solidFill>
                  <a:schemeClr val="bg1"/>
                </a:solidFill>
              </a:rPr>
              <a:t>  </a:t>
            </a:r>
            <a:r>
              <a:rPr lang="en-US" sz="4000" dirty="0" smtClean="0">
                <a:solidFill>
                  <a:schemeClr val="bg1"/>
                </a:solidFill>
              </a:rPr>
              <a:t/>
            </a:r>
            <a:br>
              <a:rPr lang="en-US" sz="4000" dirty="0" smtClean="0">
                <a:solidFill>
                  <a:schemeClr val="bg1"/>
                </a:solidFill>
              </a:rPr>
            </a:br>
            <a:endParaRPr lang="en-US" sz="4000" b="1" dirty="0">
              <a:solidFill>
                <a:schemeClr val="bg1"/>
              </a:solidFill>
              <a:latin typeface="Cooper Black" pitchFamily="18" charset="0"/>
            </a:endParaRPr>
          </a:p>
        </p:txBody>
      </p:sp>
      <p:sp>
        <p:nvSpPr>
          <p:cNvPr id="3" name="مستطيل 2"/>
          <p:cNvSpPr/>
          <p:nvPr/>
        </p:nvSpPr>
        <p:spPr>
          <a:xfrm>
            <a:off x="335280" y="1997838"/>
            <a:ext cx="11521440" cy="584775"/>
          </a:xfrm>
          <a:prstGeom prst="rect">
            <a:avLst/>
          </a:prstGeom>
        </p:spPr>
        <p:txBody>
          <a:bodyPr wrap="square">
            <a:spAutoFit/>
          </a:bodyPr>
          <a:lstStyle/>
          <a:p>
            <a:pPr algn="just"/>
            <a:r>
              <a:rPr lang="en-US" sz="3200" dirty="0" smtClean="0">
                <a:solidFill>
                  <a:srgbClr val="FF0000"/>
                </a:solidFill>
              </a:rPr>
              <a:t> </a:t>
            </a:r>
            <a:endParaRPr lang="en-US" sz="3200" dirty="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a:bodyPr>
          <a:lstStyle/>
          <a:p>
            <a:pPr fontAlgn="base"/>
            <a:r>
              <a:rPr lang="en-US" b="1" dirty="0" smtClean="0">
                <a:solidFill>
                  <a:srgbClr val="C00000"/>
                </a:solidFill>
                <a:hlinkClick r:id="rId2"/>
              </a:rPr>
              <a:t>What </a:t>
            </a:r>
            <a:r>
              <a:rPr lang="en-US" b="1" dirty="0" smtClean="0">
                <a:solidFill>
                  <a:srgbClr val="C00000"/>
                </a:solidFill>
                <a:hlinkClick r:id="rId2"/>
              </a:rPr>
              <a:t>role does the umbrella play in the story</a:t>
            </a:r>
            <a:r>
              <a:rPr lang="en-US" i="1" dirty="0" smtClean="0">
                <a:solidFill>
                  <a:srgbClr val="C00000"/>
                </a:solidFill>
                <a:hlinkClick r:id="rId2"/>
              </a:rPr>
              <a:t> </a:t>
            </a:r>
            <a:r>
              <a:rPr lang="en-US" b="1" i="1" dirty="0" smtClean="0">
                <a:solidFill>
                  <a:srgbClr val="C00000"/>
                </a:solidFill>
                <a:hlinkClick r:id="rId2"/>
              </a:rPr>
              <a:t>The</a:t>
            </a:r>
            <a:r>
              <a:rPr lang="en-US" b="1" dirty="0" smtClean="0">
                <a:solidFill>
                  <a:srgbClr val="C00000"/>
                </a:solidFill>
                <a:hlinkClick r:id="rId2"/>
              </a:rPr>
              <a:t> </a:t>
            </a:r>
            <a:r>
              <a:rPr lang="en-US" b="1" i="1" dirty="0" smtClean="0">
                <a:solidFill>
                  <a:srgbClr val="C00000"/>
                </a:solidFill>
                <a:hlinkClick r:id="rId2"/>
              </a:rPr>
              <a:t>Umbrella Man</a:t>
            </a:r>
            <a:r>
              <a:rPr lang="en-US" b="1" dirty="0" smtClean="0">
                <a:solidFill>
                  <a:srgbClr val="C00000"/>
                </a:solidFill>
                <a:hlinkClick r:id="rId2"/>
              </a:rPr>
              <a:t>?</a:t>
            </a:r>
            <a:r>
              <a:rPr lang="en-US" b="1" dirty="0" smtClean="0"/>
              <a:t/>
            </a:r>
            <a:br>
              <a:rPr lang="en-US" b="1" dirty="0" smtClean="0"/>
            </a:br>
            <a:r>
              <a:rPr lang="en-US" dirty="0" smtClean="0"/>
              <a:t/>
            </a:r>
            <a:br>
              <a:rPr lang="en-US" dirty="0" smtClean="0"/>
            </a:br>
            <a:r>
              <a:rPr lang="en-US" sz="4000" dirty="0" smtClean="0">
                <a:solidFill>
                  <a:schemeClr val="bg1"/>
                </a:solidFill>
              </a:rPr>
              <a:t>On a rainy day, a mother and a daughter stand in hope of a taxi in order to save themselves from the rain. Just then an old gentleman comes with a smile and speaks. </a:t>
            </a:r>
            <a:r>
              <a:rPr lang="en-US" dirty="0" smtClean="0"/>
              <a:t/>
            </a:r>
            <a:br>
              <a:rPr lang="en-US" dirty="0" smtClean="0"/>
            </a:br>
            <a:endParaRPr lang="en-US" b="1" dirty="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Autofit/>
          </a:bodyPr>
          <a:lstStyle/>
          <a:p>
            <a:pPr algn="just"/>
            <a:r>
              <a:rPr lang="en-US" sz="3200" b="1" dirty="0" smtClean="0">
                <a:solidFill>
                  <a:schemeClr val="bg1"/>
                </a:solidFill>
              </a:rPr>
              <a:t> </a:t>
            </a:r>
            <a:r>
              <a:rPr lang="en-US" sz="3200" b="1" dirty="0" smtClean="0">
                <a:solidFill>
                  <a:srgbClr val="C00000"/>
                </a:solidFill>
              </a:rPr>
              <a:t>Irony</a:t>
            </a:r>
            <a:r>
              <a:rPr lang="en-US" sz="3200" b="1" dirty="0" smtClean="0">
                <a:solidFill>
                  <a:schemeClr val="bg1"/>
                </a:solidFill>
              </a:rPr>
              <a:t/>
            </a:r>
            <a:br>
              <a:rPr lang="en-US" sz="3200" b="1" dirty="0" smtClean="0">
                <a:solidFill>
                  <a:schemeClr val="bg1"/>
                </a:solidFill>
              </a:rPr>
            </a:br>
            <a:r>
              <a:rPr lang="en-US" sz="3200" dirty="0" smtClean="0">
                <a:solidFill>
                  <a:schemeClr val="bg1"/>
                </a:solidFill>
              </a:rPr>
              <a:t/>
            </a:r>
            <a:br>
              <a:rPr lang="en-US" sz="3200" dirty="0" smtClean="0">
                <a:solidFill>
                  <a:schemeClr val="bg1"/>
                </a:solidFill>
              </a:rPr>
            </a:br>
            <a:r>
              <a:rPr lang="en-US" sz="3200" dirty="0" smtClean="0">
                <a:solidFill>
                  <a:schemeClr val="bg1"/>
                </a:solidFill>
              </a:rPr>
              <a:t>The story of "The Umbrella Man" revolves around irony and deception. As in so many of </a:t>
            </a:r>
            <a:r>
              <a:rPr lang="en-US" sz="3200" dirty="0" err="1" smtClean="0">
                <a:solidFill>
                  <a:schemeClr val="bg1"/>
                </a:solidFill>
              </a:rPr>
              <a:t>Roald</a:t>
            </a:r>
            <a:r>
              <a:rPr lang="en-US" sz="3200" dirty="0" smtClean="0">
                <a:solidFill>
                  <a:schemeClr val="bg1"/>
                </a:solidFill>
              </a:rPr>
              <a:t> Dahl's stories, there is a real twist in the tale that makes it delightful to read and one can appreciate the irony, the gap between appearance and reality, all the more keenly. The central irony concerns the way in which the old man insists that they take the umbrella for the money that they give him, and the way in which the girl is concerned that they are taking advantage of the old man.</a:t>
            </a:r>
            <a:br>
              <a:rPr lang="en-US" sz="3200" dirty="0" smtClean="0">
                <a:solidFill>
                  <a:schemeClr val="bg1"/>
                </a:solidFill>
              </a:rPr>
            </a:br>
            <a:endParaRPr lang="en-US" sz="3200" b="1" dirty="0">
              <a:solidFill>
                <a:schemeClr val="bg1"/>
              </a:solidFill>
            </a:endParaRPr>
          </a:p>
        </p:txBody>
      </p:sp>
      <p:sp>
        <p:nvSpPr>
          <p:cNvPr id="4" name="عنصر نائب للنص 3"/>
          <p:cNvSpPr>
            <a:spLocks noGrp="1"/>
          </p:cNvSpPr>
          <p:nvPr>
            <p:ph type="body" sz="half" idx="2"/>
          </p:nvPr>
        </p:nvSpPr>
        <p:spPr/>
        <p:txBody>
          <a:bodyPr>
            <a:normAutofit lnSpcReduction="10000"/>
          </a:bodyPr>
          <a:lstStyle/>
          <a:p>
            <a:endParaRPr lang="en-US" dirty="0" smtClean="0"/>
          </a:p>
          <a:p>
            <a:endParaRPr lang="en-US" dirty="0" smtClean="0"/>
          </a:p>
          <a:p>
            <a:r>
              <a:rPr lang="en-US" sz="3000" b="1" dirty="0" smtClean="0">
                <a:solidFill>
                  <a:srgbClr val="FFFF00"/>
                </a:solidFill>
              </a:rPr>
              <a:t> </a:t>
            </a:r>
          </a:p>
          <a:p>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Autofit/>
          </a:bodyPr>
          <a:lstStyle/>
          <a:p>
            <a:pPr algn="just"/>
            <a:r>
              <a:rPr lang="en-US" sz="2400" b="1" dirty="0" smtClean="0">
                <a:solidFill>
                  <a:schemeClr val="bg1"/>
                </a:solidFill>
                <a:latin typeface="Cooper Black" pitchFamily="18" charset="0"/>
              </a:rPr>
              <a:t> </a:t>
            </a:r>
            <a:r>
              <a:rPr lang="en-US" sz="2400" b="1" dirty="0" smtClean="0">
                <a:solidFill>
                  <a:srgbClr val="C00000"/>
                </a:solidFill>
              </a:rPr>
              <a:t>The </a:t>
            </a:r>
            <a:r>
              <a:rPr lang="en-US" sz="2400" b="1" dirty="0" smtClean="0">
                <a:solidFill>
                  <a:srgbClr val="C00000"/>
                </a:solidFill>
              </a:rPr>
              <a:t>Mother</a:t>
            </a:r>
            <a:r>
              <a:rPr lang="en-US" sz="2400" b="1" dirty="0" smtClean="0"/>
              <a:t/>
            </a:r>
            <a:br>
              <a:rPr lang="en-US" sz="2400" b="1" dirty="0" smtClean="0"/>
            </a:br>
            <a:r>
              <a:rPr lang="en-US" sz="2400" dirty="0" smtClean="0"/>
              <a:t/>
            </a:r>
            <a:br>
              <a:rPr lang="en-US" sz="2400" dirty="0" smtClean="0"/>
            </a:br>
            <a:r>
              <a:rPr lang="en-US" sz="2400" dirty="0" smtClean="0">
                <a:solidFill>
                  <a:schemeClr val="bg1"/>
                </a:solidFill>
              </a:rPr>
              <a:t>In </a:t>
            </a:r>
            <a:r>
              <a:rPr lang="en-US" sz="2400" dirty="0" err="1" smtClean="0">
                <a:solidFill>
                  <a:schemeClr val="bg1"/>
                </a:solidFill>
              </a:rPr>
              <a:t>Dhal’s</a:t>
            </a:r>
            <a:r>
              <a:rPr lang="en-US" sz="2400" dirty="0" smtClean="0">
                <a:solidFill>
                  <a:schemeClr val="bg1"/>
                </a:solidFill>
              </a:rPr>
              <a:t> short story "The Umbrella Man" the mother is initially suspicious of the old man, being distrustful of strange men. However, she, like others, is taken in by his story and believes him. Although she doesn't like to take the umbrella for a price way below what it is worth, and initially just wants to give the old man the money, she in the end accepts the umbrella in exchange for the money and is happy with the trade. As the old man leaves, ironically she talks to her daughter about the importance of judging people correctly, whereas, in fact, she has not done that at all. It is the mother who decides that he is "up to something," which leads them to follow him and discover what his "game" is. At the end of the day, the mother, in spite of her talk of distrusting strange men and being a good judge of character, is just as susceptible to being conned as anyone else, and it is this irony that makes this tale so successful.</a:t>
            </a:r>
            <a:r>
              <a:rPr lang="en-US" sz="2400" dirty="0" smtClean="0"/>
              <a:t/>
            </a:r>
            <a:br>
              <a:rPr lang="en-US" sz="2400" dirty="0" smtClean="0"/>
            </a:br>
            <a:endParaRPr lang="en-US" sz="2400" b="1" dirty="0">
              <a:solidFill>
                <a:schemeClr val="bg1"/>
              </a:solidFill>
              <a:latin typeface="Cooper Black"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0040" y="618518"/>
            <a:ext cx="11353800" cy="5172682"/>
          </a:xfrm>
        </p:spPr>
        <p:txBody>
          <a:bodyPr>
            <a:noAutofit/>
          </a:bodyPr>
          <a:lstStyle/>
          <a:p>
            <a:pPr algn="just"/>
            <a:r>
              <a:rPr lang="en-US" sz="3200" dirty="0" smtClean="0">
                <a:solidFill>
                  <a:schemeClr val="bg1"/>
                </a:solidFill>
              </a:rPr>
              <a:t> </a:t>
            </a:r>
            <a:endParaRPr lang="en-US" sz="3200" dirty="0">
              <a:solidFill>
                <a:schemeClr val="bg1"/>
              </a:solidFill>
            </a:endParaRPr>
          </a:p>
        </p:txBody>
      </p:sp>
      <p:pic>
        <p:nvPicPr>
          <p:cNvPr id="2050" name="Picture 2" descr="C:\Users\HP\Desktop\RD.png"/>
          <p:cNvPicPr>
            <a:picLocks noChangeAspect="1" noChangeArrowheads="1"/>
          </p:cNvPicPr>
          <p:nvPr/>
        </p:nvPicPr>
        <p:blipFill>
          <a:blip r:embed="rId2"/>
          <a:srcRect/>
          <a:stretch>
            <a:fillRect/>
          </a:stretch>
        </p:blipFill>
        <p:spPr bwMode="auto">
          <a:xfrm>
            <a:off x="0" y="1"/>
            <a:ext cx="12192000" cy="6858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11450</TotalTime>
  <Words>46</Words>
  <Application>Microsoft Office PowerPoint</Application>
  <PresentationFormat>مخصص</PresentationFormat>
  <Paragraphs>14</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Circuit</vt:lpstr>
      <vt:lpstr>              Al-Ma'moUn University College  Dept. of ENGLISH  </vt:lpstr>
      <vt:lpstr>الشريحة 2</vt:lpstr>
      <vt:lpstr> What is the character sketch of the umbrella man in The Umbrella Man?  The umbrella man seems gentle, sympathetic, polite and feeble from distance but really corrupted and immoral from within. His hidden character cannot be diagnosed by observing his outer appearance.     </vt:lpstr>
      <vt:lpstr>What role does the umbrella play in the story The Umbrella Man?  On a rainy day, a mother and a daughter stand in hope of a taxi in order to save themselves from the rain. Just then an old gentleman comes with a smile and speaks.  </vt:lpstr>
      <vt:lpstr> Irony  The story of "The Umbrella Man" revolves around irony and deception. As in so many of Roald Dahl's stories, there is a real twist in the tale that makes it delightful to read and one can appreciate the irony, the gap between appearance and reality, all the more keenly. The central irony concerns the way in which the old man insists that they take the umbrella for the money that they give him, and the way in which the girl is concerned that they are taking advantage of the old man. </vt:lpstr>
      <vt:lpstr> The Mother  In Dhal’s short story "The Umbrella Man" the mother is initially suspicious of the old man, being distrustful of strange men. However, she, like others, is taken in by his story and believes him. Although she doesn't like to take the umbrella for a price way below what it is worth, and initially just wants to give the old man the money, she in the end accepts the umbrella in exchange for the money and is happy with the trade. As the old man leaves, ironically she talks to her daughter about the importance of judging people correctly, whereas, in fact, she has not done that at all. It is the mother who decides that he is "up to something," which leads them to follow him and discover what his "game" is. At the end of the day, the mother, in spite of her talk of distrusting strange men and being a good judge of character, is just as susceptible to being conned as anyone else, and it is this irony that makes this tale so successful. </vt:lpstr>
      <vt:lpstr> </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140</cp:revision>
  <dcterms:created xsi:type="dcterms:W3CDTF">2017-11-22T07:53:39Z</dcterms:created>
  <dcterms:modified xsi:type="dcterms:W3CDTF">2019-11-17T18:46:22Z</dcterms:modified>
</cp:coreProperties>
</file>