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94" r:id="rId3"/>
    <p:sldId id="288" r:id="rId4"/>
    <p:sldId id="295" r:id="rId5"/>
    <p:sldId id="289" r:id="rId6"/>
    <p:sldId id="293" r:id="rId7"/>
    <p:sldId id="29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4" autoAdjust="0"/>
    <p:restoredTop sz="94799" autoAdjust="0"/>
  </p:normalViewPr>
  <p:slideViewPr>
    <p:cSldViewPr snapToGrid="0">
      <p:cViewPr varScale="1">
        <p:scale>
          <a:sx n="69" d="100"/>
          <a:sy n="69" d="100"/>
        </p:scale>
        <p:origin x="-738"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11/19/2019</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en.m.wikipedia.org/wiki/Anecdote" TargetMode="External"/><Relationship Id="rId2" Type="http://schemas.openxmlformats.org/officeDocument/2006/relationships/hyperlink" Target="https://en.m.wikipedia.org/wiki/Storytelling" TargetMode="External"/><Relationship Id="rId1" Type="http://schemas.openxmlformats.org/officeDocument/2006/relationships/slideLayout" Target="../slideLayouts/slideLayout7.xml"/><Relationship Id="rId5" Type="http://schemas.openxmlformats.org/officeDocument/2006/relationships/hyperlink" Target="https://en.m.wikipedia.org/wiki/Literary_technique" TargetMode="External"/><Relationship Id="rId4" Type="http://schemas.openxmlformats.org/officeDocument/2006/relationships/hyperlink" Target="https://en.m.wikipedia.org/wiki/Novel"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hyperlink" Target="https://en.wikipedia.org/wiki/William_Thomas_Beckford" TargetMode="External"/><Relationship Id="rId3" Type="http://schemas.openxmlformats.org/officeDocument/2006/relationships/hyperlink" Target="https://en.wikipedia.org/wiki/Horace_Walpole" TargetMode="External"/><Relationship Id="rId7" Type="http://schemas.openxmlformats.org/officeDocument/2006/relationships/hyperlink" Target="https://en.wikipedia.org/wiki/Ann_Radcliffe" TargetMode="External"/><Relationship Id="rId12" Type="http://schemas.openxmlformats.org/officeDocument/2006/relationships/hyperlink" Target="https://en.wikipedia.org/wiki/Edgar_Allan_Poe" TargetMode="External"/><Relationship Id="rId2" Type="http://schemas.openxmlformats.org/officeDocument/2006/relationships/hyperlink" Target="https://en.wikipedia.org/wiki/Horror_fiction" TargetMode="External"/><Relationship Id="rId1" Type="http://schemas.openxmlformats.org/officeDocument/2006/relationships/slideLayout" Target="../slideLayouts/slideLayout7.xml"/><Relationship Id="rId6" Type="http://schemas.openxmlformats.org/officeDocument/2006/relationships/hyperlink" Target="https://en.wikipedia.org/wiki/Clara_Reeve" TargetMode="External"/><Relationship Id="rId11" Type="http://schemas.openxmlformats.org/officeDocument/2006/relationships/hyperlink" Target="https://en.wikipedia.org/wiki/Frankenstein" TargetMode="External"/><Relationship Id="rId5" Type="http://schemas.openxmlformats.org/officeDocument/2006/relationships/hyperlink" Target="https://en.wikipedia.org/wiki/Romantic_poetry" TargetMode="External"/><Relationship Id="rId10" Type="http://schemas.openxmlformats.org/officeDocument/2006/relationships/hyperlink" Target="https://en.wikipedia.org/wiki/Mary_Shelley" TargetMode="External"/><Relationship Id="rId4" Type="http://schemas.openxmlformats.org/officeDocument/2006/relationships/hyperlink" Target="https://en.wikipedia.org/wiki/The_Castle_of_Otranto" TargetMode="External"/><Relationship Id="rId9" Type="http://schemas.openxmlformats.org/officeDocument/2006/relationships/hyperlink" Target="https://en.wikipedia.org/wiki/Matthew_Lewis_(write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6424" y="914400"/>
            <a:ext cx="8791575" cy="2021305"/>
          </a:xfrm>
        </p:spPr>
        <p:txBody>
          <a:bodyPr>
            <a:noAutofit/>
          </a:bodyPr>
          <a:lstStyle/>
          <a:p>
            <a:pPr indent="457200" algn="ctr">
              <a:lnSpc>
                <a:spcPct val="115000"/>
              </a:lnSpc>
              <a:spcAft>
                <a:spcPts val="1000"/>
              </a:spcAft>
            </a:pP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t>
            </a:r>
            <a:r>
              <a:rPr lang="en-US" sz="3600" b="1" spc="10" dirty="0">
                <a:solidFill>
                  <a:srgbClr val="000000"/>
                </a:solidFill>
                <a:latin typeface="Times New Roman"/>
                <a:ea typeface="Times New Roman"/>
                <a:cs typeface="Arial"/>
              </a:rPr>
              <a:t> </a:t>
            </a: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3600" b="1" spc="10" dirty="0">
                <a:solidFill>
                  <a:srgbClr val="000000"/>
                </a:solidFill>
                <a:latin typeface="Times New Roman"/>
                <a:ea typeface="Times New Roman"/>
                <a:cs typeface="Arial"/>
              </a:rPr>
              <a:t>Al-</a:t>
            </a:r>
            <a:r>
              <a:rPr lang="en-US" sz="3600" b="1" spc="10" dirty="0" err="1">
                <a:solidFill>
                  <a:srgbClr val="000000"/>
                </a:solidFill>
                <a:latin typeface="Times New Roman"/>
                <a:ea typeface="Times New Roman"/>
                <a:cs typeface="Arial"/>
              </a:rPr>
              <a:t>Ma'moon</a:t>
            </a:r>
            <a:r>
              <a:rPr lang="en-US" sz="3600" b="1" spc="10" dirty="0">
                <a:solidFill>
                  <a:srgbClr val="000000"/>
                </a:solidFill>
                <a:latin typeface="Times New Roman"/>
                <a:ea typeface="Times New Roman"/>
                <a:cs typeface="Arial"/>
              </a:rPr>
              <a:t> University College Dept. of </a:t>
            </a:r>
            <a:r>
              <a:rPr lang="en-US" sz="3600" b="1" spc="10" dirty="0" smtClean="0">
                <a:solidFill>
                  <a:srgbClr val="000000"/>
                </a:solidFill>
                <a:latin typeface="Times New Roman"/>
                <a:ea typeface="Times New Roman"/>
                <a:cs typeface="Arial"/>
              </a:rPr>
              <a:t>ENGLISH </a:t>
            </a:r>
            <a:r>
              <a:rPr lang="en-US" sz="2800" dirty="0">
                <a:latin typeface="Calibri"/>
                <a:ea typeface="Calibri"/>
                <a:cs typeface="Arial"/>
              </a:rPr>
              <a:t/>
            </a:r>
            <a:br>
              <a:rPr lang="en-US" sz="2800" dirty="0">
                <a:latin typeface="Calibri"/>
                <a:ea typeface="Calibri"/>
                <a:cs typeface="Arial"/>
              </a:rPr>
            </a:br>
            <a:r>
              <a:rPr lang="en-US" sz="3600" dirty="0">
                <a:solidFill>
                  <a:schemeClr val="bg2">
                    <a:lumMod val="75000"/>
                  </a:schemeClr>
                </a:solidFill>
              </a:rPr>
              <a:t/>
            </a:r>
            <a:br>
              <a:rPr lang="en-US" sz="3600" dirty="0">
                <a:solidFill>
                  <a:schemeClr val="bg2">
                    <a:lumMod val="75000"/>
                  </a:schemeClr>
                </a:solidFill>
              </a:rPr>
            </a:br>
            <a:endParaRPr lang="en-US" sz="3600" dirty="0">
              <a:solidFill>
                <a:schemeClr val="bg2">
                  <a:lumMod val="75000"/>
                </a:schemeClr>
              </a:solidFill>
            </a:endParaRPr>
          </a:p>
        </p:txBody>
      </p:sp>
      <p:sp>
        <p:nvSpPr>
          <p:cNvPr id="3" name="Subtitle 2"/>
          <p:cNvSpPr>
            <a:spLocks noGrp="1"/>
          </p:cNvSpPr>
          <p:nvPr>
            <p:ph type="subTitle" idx="1"/>
          </p:nvPr>
        </p:nvSpPr>
        <p:spPr>
          <a:xfrm>
            <a:off x="1876424" y="3602038"/>
            <a:ext cx="8791575" cy="3024393"/>
          </a:xfrm>
        </p:spPr>
        <p:txBody>
          <a:bodyPr>
            <a:normAutofit/>
          </a:bodyPr>
          <a:lstStyle/>
          <a:p>
            <a:pPr algn="ctr">
              <a:lnSpc>
                <a:spcPct val="140000"/>
              </a:lnSpc>
              <a:spcAft>
                <a:spcPts val="1000"/>
              </a:spcAft>
            </a:pPr>
            <a:r>
              <a:rPr lang="en-US" sz="2800" b="1" dirty="0">
                <a:solidFill>
                  <a:srgbClr val="000000"/>
                </a:solidFill>
                <a:latin typeface="Times New Roman"/>
                <a:ea typeface="Times New Roman"/>
                <a:cs typeface="Arial"/>
              </a:rPr>
              <a:t> </a:t>
            </a:r>
            <a:r>
              <a:rPr lang="en-US" sz="2800" b="1" dirty="0" smtClean="0">
                <a:solidFill>
                  <a:srgbClr val="FFFF00"/>
                </a:solidFill>
                <a:latin typeface="Times New Roman"/>
                <a:ea typeface="Times New Roman"/>
                <a:cs typeface="Arial"/>
              </a:rPr>
              <a:t>AN INTRODUCTION TO SHORT STORY</a:t>
            </a:r>
          </a:p>
          <a:p>
            <a:pPr algn="ctr">
              <a:lnSpc>
                <a:spcPct val="140000"/>
              </a:lnSpc>
              <a:spcAft>
                <a:spcPts val="1000"/>
              </a:spcAft>
            </a:pPr>
            <a:r>
              <a:rPr lang="en-US" sz="2800" b="1" dirty="0" smtClean="0">
                <a:solidFill>
                  <a:srgbClr val="000000"/>
                </a:solidFill>
                <a:latin typeface="Times New Roman"/>
                <a:cs typeface="Arial"/>
              </a:rPr>
              <a:t>2</a:t>
            </a:r>
            <a:r>
              <a:rPr lang="en-US" sz="2800" b="1" baseline="30000" dirty="0" smtClean="0">
                <a:solidFill>
                  <a:srgbClr val="000000"/>
                </a:solidFill>
                <a:latin typeface="Times New Roman"/>
                <a:cs typeface="Arial"/>
              </a:rPr>
              <a:t>ND</a:t>
            </a:r>
            <a:r>
              <a:rPr lang="en-US" sz="2800" b="1" dirty="0" smtClean="0">
                <a:solidFill>
                  <a:srgbClr val="000000"/>
                </a:solidFill>
                <a:latin typeface="Times New Roman"/>
                <a:cs typeface="Arial"/>
              </a:rPr>
              <a:t> CLASS</a:t>
            </a:r>
            <a:endParaRPr lang="en-US" sz="2800" b="1" dirty="0">
              <a:solidFill>
                <a:schemeClr val="bg1"/>
              </a:solidFill>
            </a:endParaRPr>
          </a:p>
          <a:p>
            <a:pPr algn="ctr"/>
            <a:r>
              <a:rPr lang="en-US" sz="2800" b="1" dirty="0">
                <a:solidFill>
                  <a:schemeClr val="bg1"/>
                </a:solidFill>
              </a:rPr>
              <a:t>HAYDAR JABR KOBAN Al-</a:t>
            </a:r>
            <a:r>
              <a:rPr lang="en-US" sz="2800" b="1" dirty="0" err="1">
                <a:solidFill>
                  <a:schemeClr val="bg1"/>
                </a:solidFill>
              </a:rPr>
              <a:t>ZUBAIDi</a:t>
            </a:r>
            <a:r>
              <a:rPr lang="en-US" sz="2800" b="1" dirty="0">
                <a:solidFill>
                  <a:schemeClr val="bg1"/>
                </a:solidFill>
              </a:rPr>
              <a:t>, </a:t>
            </a:r>
            <a:r>
              <a:rPr lang="en-US" sz="3600" b="1" spc="10" dirty="0" smtClean="0">
                <a:solidFill>
                  <a:schemeClr val="bg1"/>
                </a:solidFill>
                <a:latin typeface="Times New Roman"/>
                <a:ea typeface="Times New Roman"/>
                <a:cs typeface="Arial"/>
              </a:rPr>
              <a:t>PhD</a:t>
            </a:r>
            <a:endParaRPr lang="en-US" sz="2800" dirty="0" smtClean="0">
              <a:solidFill>
                <a:schemeClr val="bg1"/>
              </a:solidFill>
            </a:endParaRPr>
          </a:p>
          <a:p>
            <a:pPr algn="ctr"/>
            <a:r>
              <a:rPr lang="en-US" b="1" dirty="0" smtClean="0">
                <a:solidFill>
                  <a:schemeClr val="bg1"/>
                </a:solidFill>
              </a:rPr>
              <a:t>2018 - 2019</a:t>
            </a:r>
          </a:p>
          <a:p>
            <a:pPr algn="ctr"/>
            <a:endParaRPr lang="en-US" sz="2800" dirty="0">
              <a:solidFill>
                <a:schemeClr val="bg2">
                  <a:lumMod val="75000"/>
                </a:schemeClr>
              </a:solidFill>
            </a:endParaRPr>
          </a:p>
          <a:p>
            <a:endParaRPr lang="en-US" sz="3600" dirty="0">
              <a:latin typeface="+mj-lt"/>
            </a:endParaRPr>
          </a:p>
        </p:txBody>
      </p:sp>
    </p:spTree>
    <p:extLst>
      <p:ext uri="{BB962C8B-B14F-4D97-AF65-F5344CB8AC3E}">
        <p14:creationId xmlns:p14="http://schemas.microsoft.com/office/powerpoint/2010/main" xmlns="" val="124676466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an-introduction-to-the-short-story-n.jpg"/>
          <p:cNvPicPr>
            <a:picLocks noChangeAspect="1" noChangeArrowheads="1"/>
          </p:cNvPicPr>
          <p:nvPr/>
        </p:nvPicPr>
        <p:blipFill>
          <a:blip r:embed="rId2"/>
          <a:srcRect/>
          <a:stretch>
            <a:fillRect/>
          </a:stretch>
        </p:blipFill>
        <p:spPr bwMode="auto">
          <a:xfrm>
            <a:off x="0" y="0"/>
            <a:ext cx="12192000" cy="685800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048000" y="612845"/>
            <a:ext cx="6096000" cy="369332"/>
          </a:xfrm>
          <a:prstGeom prst="rect">
            <a:avLst/>
          </a:prstGeom>
        </p:spPr>
        <p:txBody>
          <a:bodyPr>
            <a:spAutoFit/>
          </a:bodyPr>
          <a:lstStyle/>
          <a:p>
            <a:pPr algn="just"/>
            <a:r>
              <a:rPr lang="en-US" b="1" dirty="0" smtClean="0">
                <a:solidFill>
                  <a:schemeClr val="bg1"/>
                </a:solidFill>
              </a:rPr>
              <a:t> </a:t>
            </a:r>
            <a:endParaRPr lang="en-US" b="1" dirty="0">
              <a:solidFill>
                <a:schemeClr val="bg1"/>
              </a:solidFill>
            </a:endParaRPr>
          </a:p>
        </p:txBody>
      </p:sp>
      <p:sp>
        <p:nvSpPr>
          <p:cNvPr id="3" name="مستطيل 2"/>
          <p:cNvSpPr/>
          <p:nvPr/>
        </p:nvSpPr>
        <p:spPr>
          <a:xfrm>
            <a:off x="235527" y="1720840"/>
            <a:ext cx="11762509" cy="4401205"/>
          </a:xfrm>
          <a:prstGeom prst="rect">
            <a:avLst/>
          </a:prstGeom>
        </p:spPr>
        <p:txBody>
          <a:bodyPr wrap="square">
            <a:spAutoFit/>
          </a:bodyPr>
          <a:lstStyle/>
          <a:p>
            <a:pPr algn="just"/>
            <a:r>
              <a:rPr lang="en-US" sz="2800" b="1" dirty="0" smtClean="0">
                <a:solidFill>
                  <a:schemeClr val="bg1"/>
                </a:solidFill>
              </a:rPr>
              <a:t>A short story</a:t>
            </a:r>
            <a:r>
              <a:rPr lang="en-US" sz="2800" dirty="0" smtClean="0">
                <a:solidFill>
                  <a:schemeClr val="bg1"/>
                </a:solidFill>
              </a:rPr>
              <a:t> is a brief work of literature, usually written in narrative prose. It can be read in one sitting. Emerging from earlier oral </a:t>
            </a:r>
            <a:r>
              <a:rPr lang="en-US" sz="2800" dirty="0" smtClean="0">
                <a:solidFill>
                  <a:schemeClr val="bg1"/>
                </a:solidFill>
                <a:hlinkClick r:id="rId2"/>
              </a:rPr>
              <a:t>storytelling</a:t>
            </a:r>
            <a:r>
              <a:rPr lang="en-US" sz="2800" dirty="0" smtClean="0">
                <a:solidFill>
                  <a:schemeClr val="bg1"/>
                </a:solidFill>
              </a:rPr>
              <a:t> traditions in the 17th century, the short story has grown to include a body of work so diverse as to defy easy characterization. At its most prototypical the short story features a small cast of named characters, and focuses on a self-contained incident with the intent of evoking a "single effect" or mood. In doing so, short stories make use of plot, resonance, and other dynamic components to a far greater degree than is typical of an </a:t>
            </a:r>
            <a:r>
              <a:rPr lang="en-US" sz="2800" dirty="0" smtClean="0">
                <a:solidFill>
                  <a:schemeClr val="bg1"/>
                </a:solidFill>
                <a:hlinkClick r:id="rId3"/>
              </a:rPr>
              <a:t>anecdote</a:t>
            </a:r>
            <a:r>
              <a:rPr lang="en-US" sz="2800" dirty="0" smtClean="0">
                <a:solidFill>
                  <a:schemeClr val="bg1"/>
                </a:solidFill>
              </a:rPr>
              <a:t>, yet to a far lesser degree than a </a:t>
            </a:r>
            <a:r>
              <a:rPr lang="en-US" sz="2800" dirty="0" smtClean="0">
                <a:solidFill>
                  <a:schemeClr val="bg1"/>
                </a:solidFill>
                <a:hlinkClick r:id="rId4"/>
              </a:rPr>
              <a:t>novel</a:t>
            </a:r>
            <a:r>
              <a:rPr lang="en-US" sz="2800" dirty="0" smtClean="0">
                <a:solidFill>
                  <a:schemeClr val="bg1"/>
                </a:solidFill>
              </a:rPr>
              <a:t>. While the short story is largely distinct from the novel, authors of both generally draw from a common pool of </a:t>
            </a:r>
            <a:r>
              <a:rPr lang="en-US" sz="2800" dirty="0" smtClean="0">
                <a:solidFill>
                  <a:schemeClr val="bg1"/>
                </a:solidFill>
                <a:hlinkClick r:id="rId5"/>
              </a:rPr>
              <a:t>literary techniques</a:t>
            </a:r>
            <a:r>
              <a:rPr lang="en-US" sz="2800" dirty="0" smtClean="0">
                <a:solidFill>
                  <a:schemeClr val="bg1"/>
                </a:solidFill>
              </a:rPr>
              <a:t>. </a:t>
            </a:r>
            <a:endParaRPr lang="en-US" sz="2800" dirty="0">
              <a:solidFill>
                <a:schemeClr val="bg1"/>
              </a:solidFill>
            </a:endParaRPr>
          </a:p>
        </p:txBody>
      </p:sp>
    </p:spTree>
    <p:extLst>
      <p:ext uri="{BB962C8B-B14F-4D97-AF65-F5344CB8AC3E}">
        <p14:creationId xmlns:p14="http://schemas.microsoft.com/office/powerpoint/2010/main" xmlns="" val="123707098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P\Desktop\What+is+a+Short+Story+A+short+story+is+a+brief+work+of+fiction..jpg"/>
          <p:cNvPicPr>
            <a:picLocks noChangeAspect="1" noChangeArrowheads="1"/>
          </p:cNvPicPr>
          <p:nvPr/>
        </p:nvPicPr>
        <p:blipFill>
          <a:blip r:embed="rId2"/>
          <a:srcRect/>
          <a:stretch>
            <a:fillRect/>
          </a:stretch>
        </p:blipFill>
        <p:spPr bwMode="auto">
          <a:xfrm>
            <a:off x="0" y="27710"/>
            <a:ext cx="12192000" cy="685800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048000" y="1720840"/>
            <a:ext cx="6096000" cy="400110"/>
          </a:xfrm>
          <a:prstGeom prst="rect">
            <a:avLst/>
          </a:prstGeom>
        </p:spPr>
        <p:txBody>
          <a:bodyPr>
            <a:spAutoFit/>
          </a:bodyPr>
          <a:lstStyle/>
          <a:p>
            <a:r>
              <a:rPr lang="en-US" sz="2000" b="1" dirty="0" smtClean="0">
                <a:solidFill>
                  <a:srgbClr val="C00000"/>
                </a:solidFill>
              </a:rPr>
              <a:t> </a:t>
            </a:r>
            <a:endParaRPr lang="en-US" sz="2000" dirty="0">
              <a:solidFill>
                <a:schemeClr val="bg1"/>
              </a:solidFill>
            </a:endParaRPr>
          </a:p>
        </p:txBody>
      </p:sp>
      <p:sp>
        <p:nvSpPr>
          <p:cNvPr id="3" name="مستطيل 2"/>
          <p:cNvSpPr/>
          <p:nvPr/>
        </p:nvSpPr>
        <p:spPr>
          <a:xfrm>
            <a:off x="3048000" y="335846"/>
            <a:ext cx="6096000" cy="5632311"/>
          </a:xfrm>
          <a:prstGeom prst="rect">
            <a:avLst/>
          </a:prstGeom>
        </p:spPr>
        <p:txBody>
          <a:bodyPr>
            <a:spAutoFit/>
          </a:bodyPr>
          <a:lstStyle/>
          <a:p>
            <a:pPr algn="just"/>
            <a:r>
              <a:rPr lang="en-US" sz="2400" b="1" dirty="0" smtClean="0">
                <a:solidFill>
                  <a:srgbClr val="FF0000"/>
                </a:solidFill>
              </a:rPr>
              <a:t>A narrative technique (also known as a literary technique, literary device, or fictional device) </a:t>
            </a:r>
            <a:endParaRPr lang="en-US" sz="2400" b="1" dirty="0">
              <a:solidFill>
                <a:srgbClr val="FF0000"/>
              </a:solidFill>
            </a:endParaRPr>
          </a:p>
          <a:p>
            <a:pPr algn="just"/>
            <a:endParaRPr lang="en-US" b="1" dirty="0">
              <a:solidFill>
                <a:schemeClr val="bg1"/>
              </a:solidFill>
            </a:endParaRPr>
          </a:p>
          <a:p>
            <a:pPr algn="just"/>
            <a:r>
              <a:rPr lang="en-US" sz="2800" b="1" dirty="0" smtClean="0">
                <a:solidFill>
                  <a:schemeClr val="bg1"/>
                </a:solidFill>
              </a:rPr>
              <a:t> - PLOT</a:t>
            </a:r>
          </a:p>
          <a:p>
            <a:pPr algn="just">
              <a:buFontTx/>
              <a:buChar char="-"/>
            </a:pPr>
            <a:r>
              <a:rPr lang="en-US" sz="2800" b="1" dirty="0" smtClean="0">
                <a:solidFill>
                  <a:schemeClr val="bg1"/>
                </a:solidFill>
              </a:rPr>
              <a:t>THEME</a:t>
            </a:r>
          </a:p>
          <a:p>
            <a:pPr algn="just">
              <a:buFontTx/>
              <a:buChar char="-"/>
            </a:pPr>
            <a:r>
              <a:rPr lang="en-US" sz="2800" b="1" dirty="0" smtClean="0">
                <a:solidFill>
                  <a:schemeClr val="bg1"/>
                </a:solidFill>
              </a:rPr>
              <a:t> SYMBOL</a:t>
            </a:r>
          </a:p>
          <a:p>
            <a:pPr algn="just">
              <a:buFontTx/>
              <a:buChar char="-"/>
            </a:pPr>
            <a:r>
              <a:rPr lang="en-US" sz="2800" b="1" dirty="0" smtClean="0">
                <a:solidFill>
                  <a:schemeClr val="bg1"/>
                </a:solidFill>
              </a:rPr>
              <a:t>CHARACTER </a:t>
            </a:r>
          </a:p>
          <a:p>
            <a:pPr algn="just">
              <a:buFontTx/>
              <a:buChar char="-"/>
            </a:pPr>
            <a:r>
              <a:rPr lang="en-US" sz="2800" b="1" dirty="0" smtClean="0">
                <a:solidFill>
                  <a:schemeClr val="bg1"/>
                </a:solidFill>
              </a:rPr>
              <a:t> POINT OF VIEW </a:t>
            </a:r>
          </a:p>
          <a:p>
            <a:pPr algn="just">
              <a:buFontTx/>
              <a:buChar char="-"/>
            </a:pPr>
            <a:r>
              <a:rPr lang="en-US" sz="2800" b="1" dirty="0" smtClean="0">
                <a:solidFill>
                  <a:schemeClr val="bg1"/>
                </a:solidFill>
              </a:rPr>
              <a:t> SETTING</a:t>
            </a:r>
          </a:p>
          <a:p>
            <a:pPr algn="just">
              <a:buFontTx/>
              <a:buChar char="-"/>
            </a:pPr>
            <a:r>
              <a:rPr lang="en-US" sz="2800" b="1" dirty="0" smtClean="0">
                <a:solidFill>
                  <a:schemeClr val="bg1"/>
                </a:solidFill>
              </a:rPr>
              <a:t> CLIMAX </a:t>
            </a:r>
          </a:p>
          <a:p>
            <a:pPr algn="just">
              <a:buFontTx/>
              <a:buChar char="-"/>
            </a:pPr>
            <a:r>
              <a:rPr lang="en-US" sz="2800" b="1" dirty="0" smtClean="0">
                <a:solidFill>
                  <a:schemeClr val="bg1"/>
                </a:solidFill>
              </a:rPr>
              <a:t> TONE </a:t>
            </a:r>
          </a:p>
          <a:p>
            <a:pPr algn="just">
              <a:buFontTx/>
              <a:buChar char="-"/>
            </a:pPr>
            <a:r>
              <a:rPr lang="en-US" sz="2800" b="1" dirty="0" smtClean="0">
                <a:solidFill>
                  <a:schemeClr val="bg1"/>
                </a:solidFill>
              </a:rPr>
              <a:t> MOTIF </a:t>
            </a:r>
          </a:p>
          <a:p>
            <a:pPr algn="just"/>
            <a:endParaRPr lang="en-US" b="1" dirty="0">
              <a:solidFill>
                <a:schemeClr val="bg1"/>
              </a:solidFill>
            </a:endParaRPr>
          </a:p>
        </p:txBody>
      </p:sp>
    </p:spTree>
    <p:extLst>
      <p:ext uri="{BB962C8B-B14F-4D97-AF65-F5344CB8AC3E}">
        <p14:creationId xmlns:p14="http://schemas.microsoft.com/office/powerpoint/2010/main" xmlns="" val="277024035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1180654"/>
            <a:ext cx="121920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3200" b="1"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Plot</a:t>
            </a:r>
            <a:r>
              <a:rPr kumimoji="0" lang="en-US" sz="32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 the arrangement of ideas and incidents that make up a story. A plot is not merely a collection of unconnected events; it is a series of events connected by </a:t>
            </a:r>
            <a:r>
              <a:rPr kumimoji="0" lang="en-US" sz="3200" b="0"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causation</a:t>
            </a:r>
            <a:r>
              <a:rPr kumimoji="0" lang="en-US" sz="32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Event 1 causes Event 2, which causes Event 3, and so on until the story ends. Two examples show what is meant by the plot: </a:t>
            </a:r>
            <a:endParaRPr kumimoji="0" lang="en-US" sz="32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"The king died and the queen died." It is not a plot.</a:t>
            </a:r>
            <a:endParaRPr kumimoji="0" lang="en-US" sz="3200" b="0" i="0" u="none" strike="noStrike" cap="none" normalizeH="0" baseline="0" dirty="0" smtClean="0">
              <a:ln>
                <a:noFill/>
              </a:ln>
              <a:solidFill>
                <a:srgbClr val="FF0000"/>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3200" b="0" i="0" u="none" strike="noStrike" cap="none" normalizeH="0" baseline="0" dirty="0" smtClean="0">
                <a:ln>
                  <a:noFill/>
                </a:ln>
                <a:solidFill>
                  <a:srgbClr val="92D050"/>
                </a:solidFill>
                <a:effectLst/>
                <a:latin typeface="Times New Roman" pitchFamily="18" charset="0"/>
                <a:ea typeface="Calibri" pitchFamily="34" charset="0"/>
                <a:cs typeface="Times New Roman" pitchFamily="18" charset="0"/>
              </a:rPr>
              <a:t>"The king died and the queen died of grief."  </a:t>
            </a:r>
            <a:endParaRPr kumimoji="0" lang="en-US" sz="3200" b="0" i="0" u="none" strike="noStrike" cap="none" normalizeH="0" baseline="0" dirty="0" smtClean="0">
              <a:ln>
                <a:noFill/>
              </a:ln>
              <a:solidFill>
                <a:srgbClr val="92D050"/>
              </a:solidFill>
              <a:effectLst/>
              <a:latin typeface="Arial" pitchFamily="34" charset="0"/>
              <a:cs typeface="Arial"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048000" y="1997839"/>
            <a:ext cx="6096000" cy="461665"/>
          </a:xfrm>
          <a:prstGeom prst="rect">
            <a:avLst/>
          </a:prstGeom>
        </p:spPr>
        <p:txBody>
          <a:bodyPr>
            <a:spAutoFit/>
          </a:bodyPr>
          <a:lstStyle/>
          <a:p>
            <a:pPr algn="just"/>
            <a:r>
              <a:rPr lang="en-US" sz="2400" dirty="0" smtClean="0">
                <a:solidFill>
                  <a:schemeClr val="bg1"/>
                </a:solidFill>
              </a:rPr>
              <a:t> </a:t>
            </a:r>
            <a:endParaRPr lang="en-US" sz="2400" dirty="0">
              <a:solidFill>
                <a:schemeClr val="bg1"/>
              </a:solidFill>
            </a:endParaRPr>
          </a:p>
        </p:txBody>
      </p:sp>
      <p:sp>
        <p:nvSpPr>
          <p:cNvPr id="3" name="مستطيل 2"/>
          <p:cNvSpPr/>
          <p:nvPr/>
        </p:nvSpPr>
        <p:spPr>
          <a:xfrm>
            <a:off x="166255" y="1443841"/>
            <a:ext cx="11748654" cy="4832092"/>
          </a:xfrm>
          <a:prstGeom prst="rect">
            <a:avLst/>
          </a:prstGeom>
        </p:spPr>
        <p:txBody>
          <a:bodyPr wrap="square">
            <a:spAutoFit/>
          </a:bodyPr>
          <a:lstStyle/>
          <a:p>
            <a:pPr algn="just"/>
            <a:r>
              <a:rPr lang="en-US" sz="2800" b="1" dirty="0" smtClean="0">
                <a:solidFill>
                  <a:schemeClr val="bg1"/>
                </a:solidFill>
              </a:rPr>
              <a:t>Gothic fiction</a:t>
            </a:r>
            <a:r>
              <a:rPr lang="en-US" sz="2800" dirty="0" smtClean="0">
                <a:solidFill>
                  <a:schemeClr val="bg1"/>
                </a:solidFill>
              </a:rPr>
              <a:t>, which is largely known by the subgenre of Gothic</a:t>
            </a:r>
            <a:r>
              <a:rPr lang="en-US" sz="2800" b="1" dirty="0" smtClean="0">
                <a:solidFill>
                  <a:schemeClr val="bg1"/>
                </a:solidFill>
              </a:rPr>
              <a:t> </a:t>
            </a:r>
            <a:r>
              <a:rPr lang="en-US" sz="2800" dirty="0" smtClean="0">
                <a:solidFill>
                  <a:schemeClr val="bg1"/>
                </a:solidFill>
              </a:rPr>
              <a:t>horror, is a genre or mode of literature and film that combines fiction </a:t>
            </a:r>
            <a:r>
              <a:rPr lang="en-US" sz="2800" u="sng" dirty="0" smtClean="0">
                <a:solidFill>
                  <a:schemeClr val="bg1"/>
                </a:solidFill>
              </a:rPr>
              <a:t>and </a:t>
            </a:r>
            <a:r>
              <a:rPr lang="en-US" sz="2800" dirty="0" smtClean="0">
                <a:solidFill>
                  <a:schemeClr val="bg1"/>
                </a:solidFill>
                <a:hlinkClick r:id="rId2" tooltip="Horror fiction"/>
              </a:rPr>
              <a:t>horror</a:t>
            </a:r>
            <a:r>
              <a:rPr lang="en-US" sz="2800" dirty="0" smtClean="0">
                <a:solidFill>
                  <a:schemeClr val="bg1"/>
                </a:solidFill>
              </a:rPr>
              <a:t>, death, and at times romance or happiness. Its origin is attributed to English author </a:t>
            </a:r>
            <a:r>
              <a:rPr lang="en-US" sz="2800" dirty="0" smtClean="0">
                <a:solidFill>
                  <a:schemeClr val="bg1"/>
                </a:solidFill>
                <a:hlinkClick r:id="rId3" tooltip="Horace Walpole"/>
              </a:rPr>
              <a:t>Horace Walpole</a:t>
            </a:r>
            <a:r>
              <a:rPr lang="en-US" sz="2800" dirty="0" smtClean="0">
                <a:solidFill>
                  <a:schemeClr val="bg1"/>
                </a:solidFill>
              </a:rPr>
              <a:t>, with his 1764 novel </a:t>
            </a:r>
            <a:r>
              <a:rPr lang="en-US" sz="2800" i="1" dirty="0" smtClean="0">
                <a:solidFill>
                  <a:schemeClr val="bg1"/>
                </a:solidFill>
                <a:hlinkClick r:id="rId4" tooltip="The Castle of Otranto"/>
              </a:rPr>
              <a:t>The Castle of Otranto</a:t>
            </a:r>
            <a:r>
              <a:rPr lang="en-US" sz="2800" dirty="0" smtClean="0">
                <a:solidFill>
                  <a:schemeClr val="bg1"/>
                </a:solidFill>
              </a:rPr>
              <a:t>, subtitled (in its second edition) "A Gothic Story". The effect of Gothic fiction feeds on a pleasing sort of terror, an extension of </a:t>
            </a:r>
            <a:r>
              <a:rPr lang="en-US" sz="2800" dirty="0" smtClean="0">
                <a:solidFill>
                  <a:schemeClr val="bg1"/>
                </a:solidFill>
                <a:hlinkClick r:id="rId5" tooltip="Romantic poetry"/>
              </a:rPr>
              <a:t>Romantic</a:t>
            </a:r>
            <a:r>
              <a:rPr lang="en-US" sz="2800" dirty="0" smtClean="0">
                <a:solidFill>
                  <a:schemeClr val="bg1"/>
                </a:solidFill>
              </a:rPr>
              <a:t> literary pleasures that were relatively new at the time of Walpole's novel. It originated in England in the second half of the 18th century where, following Walpole, it was further developed by </a:t>
            </a:r>
            <a:r>
              <a:rPr lang="en-US" sz="2800" dirty="0" smtClean="0">
                <a:solidFill>
                  <a:schemeClr val="bg1"/>
                </a:solidFill>
                <a:hlinkClick r:id="rId6" tooltip="Clara Reeve"/>
              </a:rPr>
              <a:t>Clara Reeve</a:t>
            </a:r>
            <a:r>
              <a:rPr lang="en-US" sz="2800" dirty="0" smtClean="0">
                <a:solidFill>
                  <a:schemeClr val="bg1"/>
                </a:solidFill>
              </a:rPr>
              <a:t>, </a:t>
            </a:r>
            <a:r>
              <a:rPr lang="en-US" sz="2800" dirty="0" smtClean="0">
                <a:solidFill>
                  <a:schemeClr val="bg1"/>
                </a:solidFill>
                <a:hlinkClick r:id="rId7" tooltip="Ann Radcliffe"/>
              </a:rPr>
              <a:t>Ann Radcliffe</a:t>
            </a:r>
            <a:r>
              <a:rPr lang="en-US" sz="2800" dirty="0" smtClean="0">
                <a:solidFill>
                  <a:schemeClr val="bg1"/>
                </a:solidFill>
              </a:rPr>
              <a:t>, </a:t>
            </a:r>
            <a:r>
              <a:rPr lang="en-US" sz="2800" dirty="0" smtClean="0">
                <a:solidFill>
                  <a:schemeClr val="bg1"/>
                </a:solidFill>
                <a:hlinkClick r:id="rId8" tooltip="William Thomas Beckford"/>
              </a:rPr>
              <a:t>William Thomas Beckford</a:t>
            </a:r>
            <a:r>
              <a:rPr lang="en-US" sz="2800" dirty="0" smtClean="0">
                <a:solidFill>
                  <a:schemeClr val="bg1"/>
                </a:solidFill>
              </a:rPr>
              <a:t> and </a:t>
            </a:r>
            <a:r>
              <a:rPr lang="en-US" sz="2800" dirty="0" smtClean="0">
                <a:solidFill>
                  <a:schemeClr val="bg1"/>
                </a:solidFill>
                <a:hlinkClick r:id="rId9" tooltip="Matthew Lewis (writer)"/>
              </a:rPr>
              <a:t>Matthew Lewis</a:t>
            </a:r>
            <a:r>
              <a:rPr lang="en-US" sz="2800" dirty="0" smtClean="0">
                <a:solidFill>
                  <a:schemeClr val="bg1"/>
                </a:solidFill>
              </a:rPr>
              <a:t>. The genre had much success in the 19th century, as witnessed by </a:t>
            </a:r>
            <a:r>
              <a:rPr lang="en-US" sz="2800" dirty="0" smtClean="0">
                <a:solidFill>
                  <a:schemeClr val="bg1"/>
                </a:solidFill>
                <a:hlinkClick r:id="rId10" tooltip="Mary Shelley"/>
              </a:rPr>
              <a:t>Mary Shelley</a:t>
            </a:r>
            <a:r>
              <a:rPr lang="en-US" sz="2800" dirty="0" smtClean="0">
                <a:solidFill>
                  <a:schemeClr val="bg1"/>
                </a:solidFill>
              </a:rPr>
              <a:t>'s </a:t>
            </a:r>
            <a:r>
              <a:rPr lang="en-US" sz="2800" i="1" dirty="0" smtClean="0">
                <a:solidFill>
                  <a:schemeClr val="bg1"/>
                </a:solidFill>
                <a:hlinkClick r:id="rId11" tooltip="Frankenstein"/>
              </a:rPr>
              <a:t>Frankenstein</a:t>
            </a:r>
            <a:r>
              <a:rPr lang="en-US" sz="2800" dirty="0" smtClean="0">
                <a:solidFill>
                  <a:schemeClr val="bg1"/>
                </a:solidFill>
              </a:rPr>
              <a:t> and the works of </a:t>
            </a:r>
            <a:r>
              <a:rPr lang="en-US" sz="2800" dirty="0" smtClean="0">
                <a:solidFill>
                  <a:schemeClr val="bg1"/>
                </a:solidFill>
                <a:hlinkClick r:id="rId12" tooltip="Edgar Allan Poe"/>
              </a:rPr>
              <a:t>Edgar Allan Poe</a:t>
            </a:r>
            <a:r>
              <a:rPr lang="en-US" sz="2800" dirty="0" smtClean="0">
                <a:solidFill>
                  <a:schemeClr val="bg1"/>
                </a:solidFill>
              </a:rPr>
              <a:t>.</a:t>
            </a:r>
            <a:endParaRPr lang="en-US" sz="2800" dirty="0">
              <a:solidFill>
                <a:schemeClr val="bg1"/>
              </a:solidFill>
            </a:endParaRPr>
          </a:p>
        </p:txBody>
      </p:sp>
    </p:spTree>
    <p:extLst>
      <p:ext uri="{BB962C8B-B14F-4D97-AF65-F5344CB8AC3E}">
        <p14:creationId xmlns:p14="http://schemas.microsoft.com/office/powerpoint/2010/main" xmlns="" val="1381255445"/>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xmlns=""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9763</TotalTime>
  <Words>159</Words>
  <Application>Microsoft Office PowerPoint</Application>
  <PresentationFormat>مخصص</PresentationFormat>
  <Paragraphs>24</Paragraphs>
  <Slides>7</Slides>
  <Notes>0</Notes>
  <HiddenSlides>0</HiddenSlides>
  <MMClips>0</MMClips>
  <ScaleCrop>false</ScaleCrop>
  <HeadingPairs>
    <vt:vector size="4" baseType="variant">
      <vt:variant>
        <vt:lpstr>سمة</vt:lpstr>
      </vt:variant>
      <vt:variant>
        <vt:i4>1</vt:i4>
      </vt:variant>
      <vt:variant>
        <vt:lpstr>عناوين الشرائح</vt:lpstr>
      </vt:variant>
      <vt:variant>
        <vt:i4>7</vt:i4>
      </vt:variant>
    </vt:vector>
  </HeadingPairs>
  <TitlesOfParts>
    <vt:vector size="8" baseType="lpstr">
      <vt:lpstr>Circuit</vt:lpstr>
      <vt:lpstr>              Al-Ma'moon University College Dept. of ENGLISH   </vt:lpstr>
      <vt:lpstr>الشريحة 2</vt:lpstr>
      <vt:lpstr>الشريحة 3</vt:lpstr>
      <vt:lpstr>الشريحة 4</vt:lpstr>
      <vt:lpstr>الشريحة 5</vt:lpstr>
      <vt:lpstr>الشريحة 6</vt:lpstr>
      <vt:lpstr>الشريحة 7</vt:lpstr>
    </vt:vector>
  </TitlesOfParts>
  <Company>SACC - ANAS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Islamic University of Lebanon   Faculty of Letters and Human Sciences   Department of English Language and Literature</dc:title>
  <dc:creator>Rasha</dc:creator>
  <cp:lastModifiedBy>King Soft 2</cp:lastModifiedBy>
  <cp:revision>92</cp:revision>
  <dcterms:created xsi:type="dcterms:W3CDTF">2017-11-22T07:53:39Z</dcterms:created>
  <dcterms:modified xsi:type="dcterms:W3CDTF">2019-11-19T19:14:29Z</dcterms:modified>
</cp:coreProperties>
</file>