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2" r:id="rId3"/>
    <p:sldId id="295" r:id="rId4"/>
    <p:sldId id="296" r:id="rId5"/>
    <p:sldId id="297" r:id="rId6"/>
    <p:sldId id="298"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11/17/2019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590800"/>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smtClean="0">
                <a:solidFill>
                  <a:srgbClr val="000000"/>
                </a:solidFill>
                <a:latin typeface="Cooper Black" pitchFamily="18" charset="0"/>
                <a:ea typeface="Times New Roman"/>
                <a:cs typeface="Arial"/>
              </a:rPr>
              <a:t>Al-</a:t>
            </a:r>
            <a:r>
              <a:rPr lang="en-US" sz="3600" b="1" spc="10" dirty="0" err="1" smtClean="0">
                <a:solidFill>
                  <a:srgbClr val="000000"/>
                </a:solidFill>
                <a:latin typeface="Cooper Black" pitchFamily="18" charset="0"/>
                <a:ea typeface="Times New Roman"/>
                <a:cs typeface="Arial"/>
              </a:rPr>
              <a:t>Ma'moUn</a:t>
            </a:r>
            <a:r>
              <a:rPr lang="en-US" sz="3600" b="1" spc="10" dirty="0" smtClean="0">
                <a:solidFill>
                  <a:srgbClr val="000000"/>
                </a:solidFill>
                <a:latin typeface="Cooper Black" pitchFamily="18" charset="0"/>
                <a:ea typeface="Times New Roman"/>
                <a:cs typeface="Arial"/>
              </a:rPr>
              <a:t> </a:t>
            </a:r>
            <a:r>
              <a:rPr lang="en-US" sz="3600" b="1" spc="10" dirty="0">
                <a:solidFill>
                  <a:srgbClr val="000000"/>
                </a:solidFill>
                <a:latin typeface="Cooper Black" pitchFamily="18" charset="0"/>
                <a:ea typeface="Times New Roman"/>
                <a:cs typeface="Arial"/>
              </a:rPr>
              <a:t>University College </a:t>
            </a:r>
            <a:r>
              <a:rPr lang="en-US" sz="3600" b="1" spc="10" dirty="0" smtClean="0">
                <a:solidFill>
                  <a:srgbClr val="000000"/>
                </a:solidFill>
                <a:latin typeface="Cooper Black" pitchFamily="18" charset="0"/>
                <a:ea typeface="Times New Roman"/>
                <a:cs typeface="Arial"/>
              </a:rPr>
              <a:t/>
            </a:r>
            <a:br>
              <a:rPr lang="en-US" sz="3600" b="1" spc="10" dirty="0" smtClean="0">
                <a:solidFill>
                  <a:srgbClr val="000000"/>
                </a:solidFill>
                <a:latin typeface="Cooper Black" pitchFamily="18" charset="0"/>
                <a:ea typeface="Times New Roman"/>
                <a:cs typeface="Arial"/>
              </a:rPr>
            </a:br>
            <a:r>
              <a:rPr lang="en-US" sz="3600" b="1" spc="10" dirty="0" smtClean="0">
                <a:solidFill>
                  <a:srgbClr val="000000"/>
                </a:solidFill>
                <a:latin typeface="Cooper Black" pitchFamily="18" charset="0"/>
                <a:ea typeface="Times New Roman"/>
                <a:cs typeface="Arial"/>
              </a:rPr>
              <a:t>Dept</a:t>
            </a:r>
            <a:r>
              <a:rPr lang="en-US" sz="3600" b="1" spc="10" dirty="0">
                <a:solidFill>
                  <a:srgbClr val="000000"/>
                </a:solidFill>
                <a:latin typeface="Cooper Black" pitchFamily="18" charset="0"/>
                <a:ea typeface="Times New Roman"/>
                <a:cs typeface="Arial"/>
              </a:rPr>
              <a:t>. of </a:t>
            </a:r>
            <a:r>
              <a:rPr lang="en-US" sz="3600" b="1" spc="10" dirty="0" smtClean="0">
                <a:solidFill>
                  <a:srgbClr val="000000"/>
                </a:solidFill>
                <a:latin typeface="Cooper Black" pitchFamily="18" charset="0"/>
                <a:ea typeface="Times New Roman"/>
                <a:cs typeface="Arial"/>
              </a:rPr>
              <a:t>ENGLISH </a:t>
            </a: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fontScale="32500" lnSpcReduction="20000"/>
          </a:bodyPr>
          <a:lstStyle/>
          <a:p>
            <a:pPr marL="0" lvl="1">
              <a:lnSpc>
                <a:spcPct val="140000"/>
              </a:lnSpc>
              <a:spcBef>
                <a:spcPts val="1000"/>
              </a:spcBef>
              <a:spcAft>
                <a:spcPts val="1000"/>
              </a:spcAft>
            </a:pPr>
            <a:r>
              <a:rPr lang="en-US" sz="9800" b="1" dirty="0" smtClean="0">
                <a:solidFill>
                  <a:srgbClr val="FFFF00"/>
                </a:solidFill>
                <a:latin typeface="Cooper Black" pitchFamily="18" charset="0"/>
              </a:rPr>
              <a:t>The History of Short Story </a:t>
            </a:r>
            <a:r>
              <a:rPr lang="en-US" sz="9800" b="1" dirty="0" smtClean="0">
                <a:solidFill>
                  <a:srgbClr val="FFFF00"/>
                </a:solidFill>
                <a:latin typeface="Cooper Black" pitchFamily="18" charset="0"/>
              </a:rPr>
              <a:t> </a:t>
            </a:r>
            <a:endParaRPr lang="en-US" sz="9800" b="1" dirty="0" smtClean="0">
              <a:solidFill>
                <a:srgbClr val="FFFF00"/>
              </a:solidFill>
              <a:latin typeface="Cooper Black" pitchFamily="18" charset="0"/>
            </a:endParaRPr>
          </a:p>
          <a:p>
            <a:pPr algn="ctr">
              <a:lnSpc>
                <a:spcPct val="140000"/>
              </a:lnSpc>
              <a:spcAft>
                <a:spcPts val="1000"/>
              </a:spcAft>
            </a:pPr>
            <a:r>
              <a:rPr lang="en-US" sz="9600" b="1" dirty="0" smtClean="0">
                <a:solidFill>
                  <a:srgbClr val="000000"/>
                </a:solidFill>
                <a:latin typeface="Cooper Black" pitchFamily="18" charset="0"/>
                <a:cs typeface="Arial"/>
              </a:rPr>
              <a:t>2</a:t>
            </a:r>
            <a:r>
              <a:rPr lang="en-US" sz="9600" b="1" baseline="30000" dirty="0" smtClean="0">
                <a:solidFill>
                  <a:srgbClr val="000000"/>
                </a:solidFill>
                <a:latin typeface="Cooper Black" pitchFamily="18" charset="0"/>
                <a:cs typeface="Arial"/>
              </a:rPr>
              <a:t>ND</a:t>
            </a:r>
            <a:r>
              <a:rPr lang="en-US" sz="9600" b="1" dirty="0" smtClean="0">
                <a:solidFill>
                  <a:srgbClr val="000000"/>
                </a:solidFill>
                <a:latin typeface="Cooper Black" pitchFamily="18" charset="0"/>
                <a:cs typeface="Arial"/>
              </a:rPr>
              <a:t> </a:t>
            </a:r>
            <a:r>
              <a:rPr lang="en-US" sz="9600" b="1" dirty="0" smtClean="0">
                <a:solidFill>
                  <a:srgbClr val="000000"/>
                </a:solidFill>
                <a:latin typeface="Cooper Black" pitchFamily="18" charset="0"/>
                <a:cs typeface="Arial"/>
              </a:rPr>
              <a:t>CLASS</a:t>
            </a:r>
            <a:r>
              <a:rPr lang="en-US" sz="9600" b="1" dirty="0" smtClean="0"/>
              <a:t>          </a:t>
            </a:r>
            <a:r>
              <a:rPr lang="en-US" sz="9600" b="1" dirty="0" smtClean="0">
                <a:solidFill>
                  <a:srgbClr val="FFFF00"/>
                </a:solidFill>
                <a:latin typeface="Cooper Black" pitchFamily="18" charset="0"/>
                <a:ea typeface="Times New Roman"/>
                <a:cs typeface="Arial"/>
              </a:rPr>
              <a:t>  </a:t>
            </a:r>
            <a:endParaRPr lang="en-US" sz="9600" b="1" dirty="0" smtClean="0">
              <a:solidFill>
                <a:srgbClr val="FFFF00"/>
              </a:solidFill>
              <a:latin typeface="Cooper Black" pitchFamily="18" charset="0"/>
            </a:endParaRPr>
          </a:p>
          <a:p>
            <a:pPr algn="ctr"/>
            <a:r>
              <a:rPr lang="en-US" sz="9600" b="1" dirty="0" smtClean="0">
                <a:solidFill>
                  <a:schemeClr val="bg1"/>
                </a:solidFill>
                <a:latin typeface="Cooper Black" pitchFamily="18" charset="0"/>
              </a:rPr>
              <a:t>HAYDAR </a:t>
            </a:r>
            <a:r>
              <a:rPr lang="en-US" sz="9600" b="1" dirty="0" smtClean="0">
                <a:solidFill>
                  <a:schemeClr val="bg1"/>
                </a:solidFill>
                <a:latin typeface="Cooper Black" pitchFamily="18" charset="0"/>
              </a:rPr>
              <a:t>J. </a:t>
            </a:r>
            <a:r>
              <a:rPr lang="en-US" sz="9600" b="1" dirty="0">
                <a:solidFill>
                  <a:schemeClr val="bg1"/>
                </a:solidFill>
                <a:latin typeface="Cooper Black" pitchFamily="18" charset="0"/>
              </a:rPr>
              <a:t>KOBAN Al-</a:t>
            </a:r>
            <a:r>
              <a:rPr lang="en-US" sz="9600" b="1" dirty="0" err="1">
                <a:solidFill>
                  <a:schemeClr val="bg1"/>
                </a:solidFill>
                <a:latin typeface="Cooper Black" pitchFamily="18" charset="0"/>
              </a:rPr>
              <a:t>ZUBAIDi</a:t>
            </a:r>
            <a:r>
              <a:rPr lang="en-US" sz="9600" b="1" dirty="0">
                <a:solidFill>
                  <a:schemeClr val="bg1"/>
                </a:solidFill>
                <a:latin typeface="Cooper Black" pitchFamily="18" charset="0"/>
              </a:rPr>
              <a:t>, </a:t>
            </a:r>
            <a:r>
              <a:rPr lang="en-US" sz="9600" b="1" spc="10" dirty="0">
                <a:solidFill>
                  <a:schemeClr val="bg1"/>
                </a:solidFill>
                <a:latin typeface="Cooper Black" pitchFamily="18" charset="0"/>
                <a:ea typeface="Times New Roman"/>
                <a:cs typeface="Arial"/>
              </a:rPr>
              <a:t>PhD</a:t>
            </a:r>
            <a:endParaRPr lang="en-US" sz="9600" dirty="0">
              <a:solidFill>
                <a:schemeClr val="bg1"/>
              </a:solidFill>
              <a:latin typeface="Cooper Black" pitchFamily="18" charset="0"/>
            </a:endParaRPr>
          </a:p>
          <a:p>
            <a:pPr algn="ctr"/>
            <a:r>
              <a:rPr lang="en-US" sz="9600" b="1" dirty="0" smtClean="0">
                <a:solidFill>
                  <a:schemeClr val="bg1"/>
                </a:solidFill>
                <a:latin typeface="Cooper Black" pitchFamily="18" charset="0"/>
              </a:rPr>
              <a:t>2018-2019</a:t>
            </a:r>
            <a:endParaRPr lang="en-US" sz="9600" b="1" dirty="0">
              <a:solidFill>
                <a:schemeClr val="bg1"/>
              </a:solidFill>
              <a:latin typeface="Cooper Black" pitchFamily="18" charset="0"/>
            </a:endParaRP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 xmlns:p14="http://schemas.microsoft.com/office/powerpoint/2010/main" val="124676466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74073" y="618517"/>
            <a:ext cx="10673338" cy="5408209"/>
          </a:xfrm>
        </p:spPr>
        <p:txBody>
          <a:bodyPr>
            <a:normAutofit fontScale="90000"/>
          </a:bodyPr>
          <a:lstStyle/>
          <a:p>
            <a:pPr lvl="1" algn="just" rtl="0">
              <a:lnSpc>
                <a:spcPct val="90000"/>
              </a:lnSpc>
              <a:spcBef>
                <a:spcPct val="0"/>
              </a:spcBef>
            </a:pPr>
            <a:r>
              <a:rPr lang="en-US" b="1" dirty="0" smtClean="0">
                <a:solidFill>
                  <a:srgbClr val="FFFF00"/>
                </a:solidFill>
                <a:latin typeface="Cooper Black" pitchFamily="18" charset="0"/>
              </a:rPr>
              <a:t> </a:t>
            </a:r>
            <a:r>
              <a:rPr lang="en-US" sz="2800" b="1" dirty="0">
                <a:solidFill>
                  <a:srgbClr val="FFFF00"/>
                </a:solidFill>
              </a:rPr>
              <a:t>The History of Short </a:t>
            </a:r>
            <a:r>
              <a:rPr lang="en-US" sz="2800" b="1" dirty="0" smtClean="0">
                <a:solidFill>
                  <a:srgbClr val="FFFF00"/>
                </a:solidFill>
              </a:rPr>
              <a:t>Story</a:t>
            </a:r>
            <a:br>
              <a:rPr lang="en-US" sz="2800" b="1" dirty="0" smtClean="0">
                <a:solidFill>
                  <a:srgbClr val="FFFF00"/>
                </a:solidFill>
              </a:rPr>
            </a:br>
            <a:r>
              <a:rPr lang="en-US" sz="2800" b="1" dirty="0" smtClean="0">
                <a:solidFill>
                  <a:srgbClr val="FFFF00"/>
                </a:solidFill>
              </a:rPr>
              <a:t/>
            </a:r>
            <a:br>
              <a:rPr lang="en-US" sz="2800" b="1" dirty="0" smtClean="0">
                <a:solidFill>
                  <a:srgbClr val="FFFF00"/>
                </a:solidFill>
              </a:rPr>
            </a:br>
            <a:r>
              <a:rPr lang="en-US" sz="4000" dirty="0"/>
              <a:t>Short stories date back to oral storytelling traditions which originally produced epics such as Homer's Iliad and Odyssey. Oral narratives were often told in the form of rhyming or rhythmic verse, often including recurring sections or, in the case of Homer, Homeric epithets. Such stylistic devices often acted as mnemonics for easier recall, rendition and adaptation of the story.</a:t>
            </a:r>
            <a:r>
              <a:rPr lang="en-US" sz="2800" dirty="0"/>
              <a:t/>
            </a:r>
            <a:br>
              <a:rPr lang="en-US" sz="2800" dirty="0"/>
            </a:br>
            <a:r>
              <a:rPr lang="en-US" sz="2800" b="1" dirty="0" smtClean="0">
                <a:solidFill>
                  <a:srgbClr val="FFFF00"/>
                </a:solidFill>
              </a:rPr>
              <a:t> </a:t>
            </a:r>
            <a:r>
              <a:rPr lang="en-US" sz="1400" dirty="0"/>
              <a:t/>
            </a:r>
            <a:br>
              <a:rPr lang="en-US" sz="1400" dirty="0"/>
            </a:br>
            <a:endParaRPr lang="en-US" b="1" dirty="0">
              <a:solidFill>
                <a:srgbClr val="FFFF00"/>
              </a:solidFill>
              <a:latin typeface="Cooper Black" pitchFamily="18" charset="0"/>
            </a:endParaRPr>
          </a:p>
        </p:txBody>
      </p:sp>
      <p:sp>
        <p:nvSpPr>
          <p:cNvPr id="3" name="مستطيل 2"/>
          <p:cNvSpPr/>
          <p:nvPr/>
        </p:nvSpPr>
        <p:spPr>
          <a:xfrm>
            <a:off x="335280" y="1997838"/>
            <a:ext cx="11521440" cy="584775"/>
          </a:xfrm>
          <a:prstGeom prst="rect">
            <a:avLst/>
          </a:prstGeom>
        </p:spPr>
        <p:txBody>
          <a:bodyPr wrap="square">
            <a:spAutoFit/>
          </a:bodyPr>
          <a:lstStyle/>
          <a:p>
            <a:pPr algn="just"/>
            <a:r>
              <a:rPr lang="en-US" sz="3200" dirty="0" smtClean="0">
                <a:solidFill>
                  <a:srgbClr val="FF0000"/>
                </a:solidFill>
              </a:rPr>
              <a:t> </a:t>
            </a:r>
            <a:endParaRPr lang="en-US" sz="32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6720" y="618518"/>
            <a:ext cx="10620691" cy="4928842"/>
          </a:xfrm>
        </p:spPr>
        <p:txBody>
          <a:bodyPr>
            <a:normAutofit fontScale="90000"/>
          </a:bodyPr>
          <a:lstStyle/>
          <a:p>
            <a:pPr algn="just"/>
            <a:r>
              <a:rPr lang="en-US" sz="4400" dirty="0" smtClean="0">
                <a:solidFill>
                  <a:schemeClr val="bg1"/>
                </a:solidFill>
              </a:rPr>
              <a:t>Fables, succinct tales with an explicit "moral," were said by the Greek historian Herodotus to have been invented in the 6th century BCE by a Greek slave named Aesop, though other times and nationalities have also been given for him. These ancient fables are today known as Aesop's Fables.</a:t>
            </a:r>
            <a:r>
              <a:rPr lang="en-US" dirty="0" smtClean="0"/>
              <a:t/>
            </a:r>
            <a:br>
              <a:rPr lang="en-US" dirty="0" smtClean="0"/>
            </a:br>
            <a:r>
              <a:rPr lang="en-US" b="1" dirty="0" smtClean="0">
                <a:solidFill>
                  <a:srgbClr val="FF0000"/>
                </a:solidFill>
              </a:rPr>
              <a:t> </a:t>
            </a:r>
            <a:r>
              <a:rPr lang="en-US" b="1" dirty="0" smtClean="0">
                <a:solidFill>
                  <a:schemeClr val="bg1"/>
                </a:solidFill>
              </a:rPr>
              <a:t/>
            </a:r>
            <a:br>
              <a:rPr lang="en-US" b="1" dirty="0" smtClean="0">
                <a:solidFill>
                  <a:schemeClr val="bg1"/>
                </a:solidFill>
              </a:rPr>
            </a:br>
            <a:r>
              <a:rPr lang="en-US" b="1" dirty="0" smtClean="0">
                <a:solidFill>
                  <a:schemeClr val="bg1"/>
                </a:solidFill>
              </a:rPr>
              <a:t/>
            </a:r>
            <a:br>
              <a:rPr lang="en-US" b="1" dirty="0" smtClean="0">
                <a:solidFill>
                  <a:schemeClr val="bg1"/>
                </a:solidFill>
              </a:rPr>
            </a:br>
            <a:endParaRPr lang="en-US" b="1"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609599"/>
            <a:ext cx="11795760" cy="4709161"/>
          </a:xfrm>
        </p:spPr>
        <p:txBody>
          <a:bodyPr>
            <a:noAutofit/>
          </a:bodyPr>
          <a:lstStyle/>
          <a:p>
            <a:pPr algn="just"/>
            <a:r>
              <a:rPr lang="en-US" b="1" dirty="0" smtClean="0">
                <a:solidFill>
                  <a:schemeClr val="bg1"/>
                </a:solidFill>
              </a:rPr>
              <a:t> </a:t>
            </a:r>
            <a:r>
              <a:rPr lang="en-US" dirty="0" smtClean="0">
                <a:solidFill>
                  <a:schemeClr val="bg1"/>
                </a:solidFill>
              </a:rPr>
              <a:t>The other ancient form of short story, the anecdote, was popular under the Roman Empire. Anecdotes functioned as a sort of parable, a brief realistic narrative that embodies a point. Many surviving Roman anecdotes were collected in the 13th or 14th century as the </a:t>
            </a:r>
            <a:r>
              <a:rPr lang="en-US" dirty="0" err="1" smtClean="0">
                <a:solidFill>
                  <a:schemeClr val="bg1"/>
                </a:solidFill>
              </a:rPr>
              <a:t>GestaRomanorum</a:t>
            </a:r>
            <a:r>
              <a:rPr lang="en-US" dirty="0" smtClean="0">
                <a:solidFill>
                  <a:schemeClr val="bg1"/>
                </a:solidFill>
              </a:rPr>
              <a:t>. Anecdotes remained popular in Europe well into the 18th century, when the fictional anecdotal letters of Sir Roger de </a:t>
            </a:r>
            <a:r>
              <a:rPr lang="en-US" dirty="0" err="1" smtClean="0">
                <a:solidFill>
                  <a:schemeClr val="bg1"/>
                </a:solidFill>
              </a:rPr>
              <a:t>Coverley</a:t>
            </a:r>
            <a:r>
              <a:rPr lang="en-US" dirty="0" smtClean="0">
                <a:solidFill>
                  <a:schemeClr val="bg1"/>
                </a:solidFill>
              </a:rPr>
              <a:t> were published</a:t>
            </a:r>
            <a:r>
              <a:rPr lang="en-US" dirty="0" smtClean="0">
                <a:solidFill>
                  <a:schemeClr val="bg1"/>
                </a:solidFill>
              </a:rPr>
              <a:t>.</a:t>
            </a:r>
            <a:r>
              <a:rPr lang="en-US" dirty="0" smtClean="0">
                <a:solidFill>
                  <a:schemeClr val="bg1"/>
                </a:solidFill>
              </a:rPr>
              <a:t/>
            </a:r>
            <a:br>
              <a:rPr lang="en-US" dirty="0" smtClean="0">
                <a:solidFill>
                  <a:schemeClr val="bg1"/>
                </a:solidFill>
              </a:rPr>
            </a:br>
            <a:endParaRPr lang="en-US" b="1" dirty="0">
              <a:solidFill>
                <a:schemeClr val="bg1"/>
              </a:solidFill>
            </a:endParaRPr>
          </a:p>
        </p:txBody>
      </p:sp>
      <p:sp>
        <p:nvSpPr>
          <p:cNvPr id="4" name="عنصر نائب للنص 3"/>
          <p:cNvSpPr>
            <a:spLocks noGrp="1"/>
          </p:cNvSpPr>
          <p:nvPr>
            <p:ph type="body" sz="half" idx="2"/>
          </p:nvPr>
        </p:nvSpPr>
        <p:spPr/>
        <p:txBody>
          <a:bodyPr>
            <a:normAutofit lnSpcReduction="10000"/>
          </a:bodyPr>
          <a:lstStyle/>
          <a:p>
            <a:endParaRPr lang="en-US" dirty="0" smtClean="0"/>
          </a:p>
          <a:p>
            <a:endParaRPr lang="en-US" dirty="0" smtClean="0"/>
          </a:p>
          <a:p>
            <a:r>
              <a:rPr lang="en-US" sz="3000" b="1" dirty="0" smtClean="0">
                <a:solidFill>
                  <a:srgbClr val="FFFF00"/>
                </a:solidFill>
              </a:rPr>
              <a:t> </a:t>
            </a:r>
            <a:endParaRPr lang="en-US" sz="3000" b="1" dirty="0" smtClean="0">
              <a:solidFill>
                <a:srgbClr val="FFFF00"/>
              </a:solidFill>
            </a:endParaRP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9080" y="618518"/>
            <a:ext cx="11521440" cy="5873722"/>
          </a:xfrm>
        </p:spPr>
        <p:txBody>
          <a:bodyPr>
            <a:normAutofit/>
          </a:bodyPr>
          <a:lstStyle/>
          <a:p>
            <a:pPr algn="just"/>
            <a:r>
              <a:rPr lang="en-US" sz="3200" b="1" dirty="0" smtClean="0">
                <a:solidFill>
                  <a:schemeClr val="bg1"/>
                </a:solidFill>
                <a:latin typeface="Cooper Black" pitchFamily="18" charset="0"/>
              </a:rPr>
              <a:t> </a:t>
            </a:r>
            <a:r>
              <a:rPr lang="en-US" sz="3200" dirty="0" smtClean="0">
                <a:solidFill>
                  <a:schemeClr val="bg1"/>
                </a:solidFill>
              </a:rPr>
              <a:t>In Europe, the oral story-telling tradition began to develop into written stories in the early 14th century, most notably with Geoffrey Chaucer's </a:t>
            </a:r>
            <a:r>
              <a:rPr lang="en-US" sz="3200" i="1" dirty="0" smtClean="0">
                <a:solidFill>
                  <a:schemeClr val="bg1"/>
                </a:solidFill>
              </a:rPr>
              <a:t>Canterbury Tales</a:t>
            </a:r>
            <a:r>
              <a:rPr lang="en-US" sz="3200" dirty="0" smtClean="0">
                <a:solidFill>
                  <a:schemeClr val="bg1"/>
                </a:solidFill>
              </a:rPr>
              <a:t> and Giovanni Boccaccio's </a:t>
            </a:r>
            <a:r>
              <a:rPr lang="en-US" sz="3200" i="1" dirty="0" err="1" smtClean="0">
                <a:solidFill>
                  <a:srgbClr val="FF0000"/>
                </a:solidFill>
              </a:rPr>
              <a:t>Decameron</a:t>
            </a:r>
            <a:r>
              <a:rPr lang="en-US" sz="3200" dirty="0" smtClean="0">
                <a:solidFill>
                  <a:schemeClr val="bg1"/>
                </a:solidFill>
              </a:rPr>
              <a:t> and </a:t>
            </a:r>
            <a:r>
              <a:rPr lang="en-US" sz="3200" i="1" dirty="0" err="1" smtClean="0">
                <a:solidFill>
                  <a:srgbClr val="FF0000"/>
                </a:solidFill>
              </a:rPr>
              <a:t>Heptameron</a:t>
            </a:r>
            <a:r>
              <a:rPr lang="en-US" sz="3200" dirty="0" smtClean="0">
                <a:solidFill>
                  <a:schemeClr val="bg1"/>
                </a:solidFill>
              </a:rPr>
              <a:t>. Both of these books are composed of individual short stories set within a larger narrative story (a frame story), although the frame-tale device was not adopted by all writers. At the end of the 16th century, some of the most popular short stories in Europe were the darkly tragic "novella" of </a:t>
            </a:r>
            <a:r>
              <a:rPr lang="en-US" sz="3200" dirty="0" err="1" smtClean="0">
                <a:solidFill>
                  <a:schemeClr val="bg1"/>
                </a:solidFill>
              </a:rPr>
              <a:t>Matteo</a:t>
            </a:r>
            <a:r>
              <a:rPr lang="en-US" sz="3200" dirty="0" smtClean="0">
                <a:solidFill>
                  <a:schemeClr val="bg1"/>
                </a:solidFill>
              </a:rPr>
              <a:t> Bandello (especially in their French translation).</a:t>
            </a:r>
            <a:br>
              <a:rPr lang="en-US" sz="3200" dirty="0" smtClean="0">
                <a:solidFill>
                  <a:schemeClr val="bg1"/>
                </a:solidFill>
              </a:rPr>
            </a:br>
            <a:endParaRPr lang="en-US" sz="3200" b="1" dirty="0">
              <a:solidFill>
                <a:schemeClr val="bg1"/>
              </a:solidFill>
              <a:latin typeface="Cooper Black"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20040" y="618518"/>
            <a:ext cx="11353800" cy="5172682"/>
          </a:xfrm>
        </p:spPr>
        <p:txBody>
          <a:bodyPr>
            <a:noAutofit/>
          </a:bodyPr>
          <a:lstStyle/>
          <a:p>
            <a:pPr algn="just"/>
            <a:r>
              <a:rPr lang="en-US" sz="3200" dirty="0" smtClean="0">
                <a:solidFill>
                  <a:schemeClr val="bg1"/>
                </a:solidFill>
              </a:rPr>
              <a:t> </a:t>
            </a:r>
            <a:r>
              <a:rPr lang="en-US" sz="3200" dirty="0" smtClean="0">
                <a:solidFill>
                  <a:schemeClr val="bg1"/>
                </a:solidFill>
              </a:rPr>
              <a:t>The mid 17th century in France saw the development of a refined short novel, the "</a:t>
            </a:r>
            <a:r>
              <a:rPr lang="en-US" sz="3200" dirty="0" smtClean="0">
                <a:solidFill>
                  <a:srgbClr val="FF0000"/>
                </a:solidFill>
              </a:rPr>
              <a:t>nouvelle</a:t>
            </a:r>
            <a:r>
              <a:rPr lang="en-US" sz="3200" dirty="0" smtClean="0">
                <a:solidFill>
                  <a:schemeClr val="bg1"/>
                </a:solidFill>
              </a:rPr>
              <a:t>", by such authors as Madame de Lafayette. In the 1690s, traditional fairy tales began to be published. The appearance of Antoine </a:t>
            </a:r>
            <a:r>
              <a:rPr lang="en-US" sz="3200" dirty="0" err="1" smtClean="0">
                <a:solidFill>
                  <a:schemeClr val="bg1"/>
                </a:solidFill>
              </a:rPr>
              <a:t>Galland's</a:t>
            </a:r>
            <a:r>
              <a:rPr lang="en-US" sz="3200" dirty="0" smtClean="0">
                <a:solidFill>
                  <a:schemeClr val="bg1"/>
                </a:solidFill>
              </a:rPr>
              <a:t> first modern translation of </a:t>
            </a:r>
            <a:r>
              <a:rPr lang="en-US" sz="3200" dirty="0" smtClean="0">
                <a:solidFill>
                  <a:srgbClr val="FF0000"/>
                </a:solidFill>
              </a:rPr>
              <a:t>the </a:t>
            </a:r>
            <a:r>
              <a:rPr lang="en-US" sz="3200" i="1" dirty="0" smtClean="0">
                <a:solidFill>
                  <a:srgbClr val="FF0000"/>
                </a:solidFill>
              </a:rPr>
              <a:t>Thousand and One Nights </a:t>
            </a:r>
            <a:r>
              <a:rPr lang="en-US" sz="3200" dirty="0" smtClean="0">
                <a:solidFill>
                  <a:srgbClr val="FF0000"/>
                </a:solidFill>
              </a:rPr>
              <a:t>(</a:t>
            </a:r>
            <a:r>
              <a:rPr lang="en-US" sz="3200" i="1" dirty="0" smtClean="0">
                <a:solidFill>
                  <a:srgbClr val="FF0000"/>
                </a:solidFill>
              </a:rPr>
              <a:t>Arabian</a:t>
            </a:r>
            <a:r>
              <a:rPr lang="en-US" sz="3200" dirty="0" smtClean="0">
                <a:solidFill>
                  <a:srgbClr val="FF0000"/>
                </a:solidFill>
              </a:rPr>
              <a:t> </a:t>
            </a:r>
            <a:r>
              <a:rPr lang="en-US" sz="3200" i="1" dirty="0" smtClean="0">
                <a:solidFill>
                  <a:srgbClr val="FF0000"/>
                </a:solidFill>
              </a:rPr>
              <a:t>Nights</a:t>
            </a:r>
            <a:r>
              <a:rPr lang="en-US" sz="3200" dirty="0" smtClean="0">
                <a:solidFill>
                  <a:srgbClr val="FF0000"/>
                </a:solidFill>
              </a:rPr>
              <a:t>) </a:t>
            </a:r>
            <a:r>
              <a:rPr lang="en-US" sz="3200" dirty="0" smtClean="0">
                <a:solidFill>
                  <a:schemeClr val="bg1"/>
                </a:solidFill>
              </a:rPr>
              <a:t>(from 1704; another translation appeared in 1710–12) would have an enormous influence on the 18th-century European short stories of Voltaire, Diderot and others.</a:t>
            </a:r>
            <a:br>
              <a:rPr lang="en-US" sz="3200" dirty="0" smtClean="0">
                <a:solidFill>
                  <a:schemeClr val="bg1"/>
                </a:solidFill>
              </a:rPr>
            </a:br>
            <a:endParaRPr lang="en-US" sz="32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11422</TotalTime>
  <Words>332</Words>
  <Application>Microsoft Office PowerPoint</Application>
  <PresentationFormat>مخصص</PresentationFormat>
  <Paragraphs>14</Paragraphs>
  <Slides>6</Slides>
  <Notes>0</Notes>
  <HiddenSlides>0</HiddenSlides>
  <MMClips>0</MMClips>
  <ScaleCrop>false</ScaleCrop>
  <HeadingPairs>
    <vt:vector size="4" baseType="variant">
      <vt:variant>
        <vt:lpstr>سمة</vt:lpstr>
      </vt:variant>
      <vt:variant>
        <vt:i4>1</vt:i4>
      </vt:variant>
      <vt:variant>
        <vt:lpstr>عناوين الشرائح</vt:lpstr>
      </vt:variant>
      <vt:variant>
        <vt:i4>6</vt:i4>
      </vt:variant>
    </vt:vector>
  </HeadingPairs>
  <TitlesOfParts>
    <vt:vector size="7" baseType="lpstr">
      <vt:lpstr>Circuit</vt:lpstr>
      <vt:lpstr>              Al-Ma'moUn University College  Dept. of ENGLISH  </vt:lpstr>
      <vt:lpstr> The History of Short Story  Short stories date back to oral storytelling traditions which originally produced epics such as Homer's Iliad and Odyssey. Oral narratives were often told in the form of rhyming or rhythmic verse, often including recurring sections or, in the case of Homer, Homeric epithets. Such stylistic devices often acted as mnemonics for easier recall, rendition and adaptation of the story.   </vt:lpstr>
      <vt:lpstr>Fables, succinct tales with an explicit "moral," were said by the Greek historian Herodotus to have been invented in the 6th century BCE by a Greek slave named Aesop, though other times and nationalities have also been given for him. These ancient fables are today known as Aesop's Fables.    </vt:lpstr>
      <vt:lpstr> The other ancient form of short story, the anecdote, was popular under the Roman Empire. Anecdotes functioned as a sort of parable, a brief realistic narrative that embodies a point. Many surviving Roman anecdotes were collected in the 13th or 14th century as the GestaRomanorum. Anecdotes remained popular in Europe well into the 18th century, when the fictional anecdotal letters of Sir Roger de Coverley were published. </vt:lpstr>
      <vt:lpstr> In Europe, the oral story-telling tradition began to develop into written stories in the early 14th century, most notably with Geoffrey Chaucer's Canterbury Tales and Giovanni Boccaccio's Decameron and Heptameron. Both of these books are composed of individual short stories set within a larger narrative story (a frame story), although the frame-tale device was not adopted by all writers. At the end of the 16th century, some of the most popular short stories in Europe were the darkly tragic "novella" of Matteo Bandello (especially in their French translation). </vt:lpstr>
      <vt:lpstr> The mid 17th century in France saw the development of a refined short novel, the "nouvelle", by such authors as Madame de Lafayette. In the 1690s, traditional fairy tales began to be published. The appearance of Antoine Galland's first modern translation of the Thousand and One Nights (Arabian Nights) (from 1704; another translation appeared in 1710–12) would have an enormous influence on the 18th-century European short stories of Voltaire, Diderot and others. </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133</cp:revision>
  <dcterms:created xsi:type="dcterms:W3CDTF">2017-11-22T07:53:39Z</dcterms:created>
  <dcterms:modified xsi:type="dcterms:W3CDTF">2019-11-17T18:16:13Z</dcterms:modified>
</cp:coreProperties>
</file>