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9" r:id="rId3"/>
    <p:sldId id="292" r:id="rId4"/>
    <p:sldId id="295" r:id="rId5"/>
    <p:sldId id="296" r:id="rId6"/>
    <p:sldId id="297" r:id="rId7"/>
    <p:sldId id="273" r:id="rId8"/>
    <p:sldId id="298" r:id="rId9"/>
    <p:sldId id="300" r:id="rId10"/>
    <p:sldId id="301" r:id="rId11"/>
    <p:sldId id="291" r:id="rId12"/>
    <p:sldId id="302"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4" autoAdjust="0"/>
    <p:restoredTop sz="94799" autoAdjust="0"/>
  </p:normalViewPr>
  <p:slideViewPr>
    <p:cSldViewPr snapToGrid="0">
      <p:cViewPr varScale="1">
        <p:scale>
          <a:sx n="69" d="100"/>
          <a:sy n="69" d="100"/>
        </p:scale>
        <p:origin x="-738"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pPr/>
              <a:t>11/19/2019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11/19/2019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76424" y="914400"/>
            <a:ext cx="8791575" cy="2590800"/>
          </a:xfrm>
        </p:spPr>
        <p:txBody>
          <a:bodyPr>
            <a:noAutofit/>
          </a:bodyPr>
          <a:lstStyle/>
          <a:p>
            <a:pPr indent="457200" algn="ctr">
              <a:lnSpc>
                <a:spcPct val="115000"/>
              </a:lnSpc>
              <a:spcAft>
                <a:spcPts val="1000"/>
              </a:spcAft>
            </a:pP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r>
            <a:br>
              <a:rPr lang="en-US" sz="3600" dirty="0">
                <a:solidFill>
                  <a:schemeClr val="bg2">
                    <a:lumMod val="75000"/>
                  </a:schemeClr>
                </a:solidFill>
              </a:rPr>
            </a:br>
            <a:r>
              <a:rPr lang="en-US" sz="3600" dirty="0">
                <a:solidFill>
                  <a:schemeClr val="bg2">
                    <a:lumMod val="75000"/>
                  </a:schemeClr>
                </a:solidFill>
              </a:rPr>
              <a:t> </a:t>
            </a:r>
            <a:r>
              <a:rPr lang="en-US" sz="3600" b="1" spc="10" dirty="0">
                <a:solidFill>
                  <a:srgbClr val="000000"/>
                </a:solidFill>
                <a:latin typeface="Times New Roman"/>
                <a:ea typeface="Times New Roman"/>
                <a:cs typeface="Arial"/>
              </a:rPr>
              <a:t> </a:t>
            </a: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2800" dirty="0">
                <a:latin typeface="Calibri"/>
                <a:ea typeface="Calibri"/>
                <a:cs typeface="Arial"/>
              </a:rPr>
              <a:t/>
            </a:r>
            <a:br>
              <a:rPr lang="en-US" sz="2800" dirty="0">
                <a:latin typeface="Calibri"/>
                <a:ea typeface="Calibri"/>
                <a:cs typeface="Arial"/>
              </a:rPr>
            </a:br>
            <a:r>
              <a:rPr lang="en-US" sz="3600" b="1" spc="10" dirty="0" smtClean="0">
                <a:solidFill>
                  <a:srgbClr val="000000"/>
                </a:solidFill>
                <a:latin typeface="Cooper Black" pitchFamily="18" charset="0"/>
                <a:ea typeface="Times New Roman"/>
                <a:cs typeface="Arial"/>
              </a:rPr>
              <a:t>Al-</a:t>
            </a:r>
            <a:r>
              <a:rPr lang="en-US" sz="3600" b="1" spc="10" dirty="0" err="1" smtClean="0">
                <a:solidFill>
                  <a:srgbClr val="000000"/>
                </a:solidFill>
                <a:latin typeface="Cooper Black" pitchFamily="18" charset="0"/>
                <a:ea typeface="Times New Roman"/>
                <a:cs typeface="Arial"/>
              </a:rPr>
              <a:t>Ma'moUn</a:t>
            </a:r>
            <a:r>
              <a:rPr lang="en-US" sz="3600" b="1" spc="10" dirty="0" smtClean="0">
                <a:solidFill>
                  <a:srgbClr val="000000"/>
                </a:solidFill>
                <a:latin typeface="Cooper Black" pitchFamily="18" charset="0"/>
                <a:ea typeface="Times New Roman"/>
                <a:cs typeface="Arial"/>
              </a:rPr>
              <a:t> </a:t>
            </a:r>
            <a:r>
              <a:rPr lang="en-US" sz="3600" b="1" spc="10" dirty="0">
                <a:solidFill>
                  <a:srgbClr val="000000"/>
                </a:solidFill>
                <a:latin typeface="Cooper Black" pitchFamily="18" charset="0"/>
                <a:ea typeface="Times New Roman"/>
                <a:cs typeface="Arial"/>
              </a:rPr>
              <a:t>University College </a:t>
            </a:r>
            <a:r>
              <a:rPr lang="en-US" sz="3600" b="1" spc="10" dirty="0" smtClean="0">
                <a:solidFill>
                  <a:srgbClr val="000000"/>
                </a:solidFill>
                <a:latin typeface="Cooper Black" pitchFamily="18" charset="0"/>
                <a:ea typeface="Times New Roman"/>
                <a:cs typeface="Arial"/>
              </a:rPr>
              <a:t/>
            </a:r>
            <a:br>
              <a:rPr lang="en-US" sz="3600" b="1" spc="10" dirty="0" smtClean="0">
                <a:solidFill>
                  <a:srgbClr val="000000"/>
                </a:solidFill>
                <a:latin typeface="Cooper Black" pitchFamily="18" charset="0"/>
                <a:ea typeface="Times New Roman"/>
                <a:cs typeface="Arial"/>
              </a:rPr>
            </a:br>
            <a:r>
              <a:rPr lang="en-US" sz="3600" b="1" spc="10" dirty="0" smtClean="0">
                <a:solidFill>
                  <a:srgbClr val="000000"/>
                </a:solidFill>
                <a:latin typeface="Cooper Black" pitchFamily="18" charset="0"/>
                <a:ea typeface="Times New Roman"/>
                <a:cs typeface="Arial"/>
              </a:rPr>
              <a:t>Dept</a:t>
            </a:r>
            <a:r>
              <a:rPr lang="en-US" sz="3600" b="1" spc="10" dirty="0">
                <a:solidFill>
                  <a:srgbClr val="000000"/>
                </a:solidFill>
                <a:latin typeface="Cooper Black" pitchFamily="18" charset="0"/>
                <a:ea typeface="Times New Roman"/>
                <a:cs typeface="Arial"/>
              </a:rPr>
              <a:t>. of </a:t>
            </a:r>
            <a:r>
              <a:rPr lang="en-US" sz="3600" b="1" spc="10" dirty="0" smtClean="0">
                <a:solidFill>
                  <a:srgbClr val="000000"/>
                </a:solidFill>
                <a:latin typeface="Cooper Black" pitchFamily="18" charset="0"/>
                <a:ea typeface="Times New Roman"/>
                <a:cs typeface="Arial"/>
              </a:rPr>
              <a:t>ENGLISH </a:t>
            </a:r>
            <a:r>
              <a:rPr lang="en-US" sz="3600" dirty="0">
                <a:solidFill>
                  <a:schemeClr val="bg2">
                    <a:lumMod val="75000"/>
                  </a:schemeClr>
                </a:solidFill>
              </a:rPr>
              <a:t/>
            </a:r>
            <a:br>
              <a:rPr lang="en-US" sz="3600" dirty="0">
                <a:solidFill>
                  <a:schemeClr val="bg2">
                    <a:lumMod val="75000"/>
                  </a:schemeClr>
                </a:solidFill>
              </a:rPr>
            </a:br>
            <a:endParaRPr lang="en-US" sz="3600" dirty="0">
              <a:solidFill>
                <a:schemeClr val="bg2">
                  <a:lumMod val="75000"/>
                </a:schemeClr>
              </a:solidFill>
            </a:endParaRPr>
          </a:p>
        </p:txBody>
      </p:sp>
      <p:sp>
        <p:nvSpPr>
          <p:cNvPr id="3" name="Subtitle 2"/>
          <p:cNvSpPr>
            <a:spLocks noGrp="1"/>
          </p:cNvSpPr>
          <p:nvPr>
            <p:ph type="subTitle" idx="1"/>
          </p:nvPr>
        </p:nvSpPr>
        <p:spPr>
          <a:xfrm>
            <a:off x="1876424" y="3602038"/>
            <a:ext cx="8791575" cy="3024393"/>
          </a:xfrm>
        </p:spPr>
        <p:txBody>
          <a:bodyPr>
            <a:normAutofit fontScale="62500" lnSpcReduction="20000"/>
          </a:bodyPr>
          <a:lstStyle/>
          <a:p>
            <a:pPr algn="ctr">
              <a:lnSpc>
                <a:spcPct val="140000"/>
              </a:lnSpc>
              <a:spcAft>
                <a:spcPts val="1000"/>
              </a:spcAft>
            </a:pPr>
            <a:r>
              <a:rPr lang="en-US" sz="5100" b="1" dirty="0" smtClean="0">
                <a:solidFill>
                  <a:srgbClr val="FFFF00"/>
                </a:solidFill>
                <a:latin typeface="Cooper Black" pitchFamily="18" charset="0"/>
              </a:rPr>
              <a:t>Scheherazade and Storytelling:  Narrate Or</a:t>
            </a:r>
            <a:r>
              <a:rPr lang="ar-IQ" sz="5100" b="1" dirty="0" smtClean="0">
                <a:solidFill>
                  <a:srgbClr val="FFFF00"/>
                </a:solidFill>
                <a:latin typeface="Cooper Black" pitchFamily="18" charset="0"/>
              </a:rPr>
              <a:t> </a:t>
            </a:r>
            <a:r>
              <a:rPr lang="en-US" sz="5100" b="1" dirty="0" smtClean="0">
                <a:solidFill>
                  <a:srgbClr val="FFFF00"/>
                </a:solidFill>
                <a:latin typeface="Cooper Black" pitchFamily="18" charset="0"/>
              </a:rPr>
              <a:t>DIE </a:t>
            </a:r>
          </a:p>
          <a:p>
            <a:pPr algn="ctr">
              <a:lnSpc>
                <a:spcPct val="140000"/>
              </a:lnSpc>
              <a:spcAft>
                <a:spcPts val="1000"/>
              </a:spcAft>
            </a:pPr>
            <a:r>
              <a:rPr lang="en-US" sz="3600" b="1" dirty="0" smtClean="0">
                <a:solidFill>
                  <a:srgbClr val="000000"/>
                </a:solidFill>
                <a:latin typeface="Cooper Black" pitchFamily="18" charset="0"/>
                <a:cs typeface="Arial"/>
              </a:rPr>
              <a:t>2</a:t>
            </a:r>
            <a:r>
              <a:rPr lang="en-US" sz="3600" b="1" baseline="30000" dirty="0" smtClean="0">
                <a:solidFill>
                  <a:srgbClr val="000000"/>
                </a:solidFill>
                <a:latin typeface="Cooper Black" pitchFamily="18" charset="0"/>
                <a:cs typeface="Arial"/>
              </a:rPr>
              <a:t>ND</a:t>
            </a:r>
            <a:r>
              <a:rPr lang="en-US" sz="3600" b="1" dirty="0" smtClean="0">
                <a:solidFill>
                  <a:srgbClr val="000000"/>
                </a:solidFill>
                <a:latin typeface="Cooper Black" pitchFamily="18" charset="0"/>
                <a:cs typeface="Arial"/>
              </a:rPr>
              <a:t> </a:t>
            </a:r>
            <a:r>
              <a:rPr lang="en-US" sz="3600" b="1" dirty="0" smtClean="0">
                <a:solidFill>
                  <a:srgbClr val="000000"/>
                </a:solidFill>
                <a:latin typeface="Cooper Black" pitchFamily="18" charset="0"/>
                <a:cs typeface="Arial"/>
              </a:rPr>
              <a:t>CLASs</a:t>
            </a:r>
            <a:r>
              <a:rPr lang="en-US" sz="3200" b="1" dirty="0" smtClean="0"/>
              <a:t>      </a:t>
            </a:r>
            <a:r>
              <a:rPr lang="en-US" sz="3200" b="1" dirty="0" smtClean="0">
                <a:solidFill>
                  <a:srgbClr val="FFFF00"/>
                </a:solidFill>
                <a:latin typeface="Cooper Black" pitchFamily="18" charset="0"/>
                <a:ea typeface="Times New Roman"/>
                <a:cs typeface="Arial"/>
              </a:rPr>
              <a:t>  </a:t>
            </a:r>
            <a:endParaRPr lang="en-US" sz="3200" b="1" dirty="0">
              <a:solidFill>
                <a:srgbClr val="FFFF00"/>
              </a:solidFill>
              <a:latin typeface="Cooper Black" pitchFamily="18" charset="0"/>
            </a:endParaRPr>
          </a:p>
          <a:p>
            <a:pPr algn="ctr"/>
            <a:r>
              <a:rPr lang="en-US" sz="2800" b="1" dirty="0">
                <a:solidFill>
                  <a:schemeClr val="bg1"/>
                </a:solidFill>
                <a:latin typeface="Cooper Black" pitchFamily="18" charset="0"/>
              </a:rPr>
              <a:t>HAYDAR </a:t>
            </a:r>
            <a:r>
              <a:rPr lang="en-US" sz="2800" b="1" dirty="0" smtClean="0">
                <a:solidFill>
                  <a:schemeClr val="bg1"/>
                </a:solidFill>
                <a:latin typeface="Cooper Black" pitchFamily="18" charset="0"/>
              </a:rPr>
              <a:t>J. </a:t>
            </a:r>
            <a:r>
              <a:rPr lang="en-US" sz="2800" b="1" dirty="0">
                <a:solidFill>
                  <a:schemeClr val="bg1"/>
                </a:solidFill>
                <a:latin typeface="Cooper Black" pitchFamily="18" charset="0"/>
              </a:rPr>
              <a:t>KOBAN Al-</a:t>
            </a:r>
            <a:r>
              <a:rPr lang="en-US" sz="2800" b="1" dirty="0" err="1">
                <a:solidFill>
                  <a:schemeClr val="bg1"/>
                </a:solidFill>
                <a:latin typeface="Cooper Black" pitchFamily="18" charset="0"/>
              </a:rPr>
              <a:t>ZUBAIDi</a:t>
            </a:r>
            <a:r>
              <a:rPr lang="en-US" sz="2800" b="1" dirty="0">
                <a:solidFill>
                  <a:schemeClr val="bg1"/>
                </a:solidFill>
                <a:latin typeface="Cooper Black" pitchFamily="18" charset="0"/>
              </a:rPr>
              <a:t>, </a:t>
            </a:r>
            <a:r>
              <a:rPr lang="en-US" sz="3600" b="1" spc="10" dirty="0">
                <a:solidFill>
                  <a:schemeClr val="bg1"/>
                </a:solidFill>
                <a:latin typeface="Cooper Black" pitchFamily="18" charset="0"/>
                <a:ea typeface="Times New Roman"/>
                <a:cs typeface="Arial"/>
              </a:rPr>
              <a:t>PhD</a:t>
            </a:r>
            <a:endParaRPr lang="en-US" sz="2800" dirty="0">
              <a:solidFill>
                <a:schemeClr val="bg1"/>
              </a:solidFill>
              <a:latin typeface="Cooper Black" pitchFamily="18" charset="0"/>
            </a:endParaRPr>
          </a:p>
          <a:p>
            <a:pPr algn="ctr"/>
            <a:r>
              <a:rPr lang="en-US" sz="3200" b="1" dirty="0" smtClean="0">
                <a:solidFill>
                  <a:schemeClr val="bg1"/>
                </a:solidFill>
                <a:latin typeface="Cooper Black" pitchFamily="18" charset="0"/>
              </a:rPr>
              <a:t>2018-2019</a:t>
            </a:r>
            <a:endParaRPr lang="en-US" sz="3200" b="1" dirty="0">
              <a:solidFill>
                <a:schemeClr val="bg1"/>
              </a:solidFill>
              <a:latin typeface="Cooper Black" pitchFamily="18" charset="0"/>
            </a:endParaRPr>
          </a:p>
          <a:p>
            <a:pPr algn="ctr"/>
            <a:endParaRPr lang="en-US" sz="2800" dirty="0">
              <a:solidFill>
                <a:schemeClr val="bg2">
                  <a:lumMod val="75000"/>
                </a:schemeClr>
              </a:solidFill>
            </a:endParaRPr>
          </a:p>
          <a:p>
            <a:endParaRPr lang="en-US" sz="3600" dirty="0">
              <a:latin typeface="+mj-lt"/>
            </a:endParaRPr>
          </a:p>
        </p:txBody>
      </p:sp>
    </p:spTree>
    <p:extLst>
      <p:ext uri="{BB962C8B-B14F-4D97-AF65-F5344CB8AC3E}">
        <p14:creationId xmlns="" xmlns:p14="http://schemas.microsoft.com/office/powerpoint/2010/main" val="1246764661"/>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01782" y="618518"/>
            <a:ext cx="10645629" cy="5477482"/>
          </a:xfrm>
        </p:spPr>
        <p:txBody>
          <a:bodyPr>
            <a:noAutofit/>
          </a:bodyPr>
          <a:lstStyle/>
          <a:p>
            <a:pPr algn="just"/>
            <a:r>
              <a:rPr lang="en-US" sz="3200" b="1" dirty="0" smtClean="0">
                <a:solidFill>
                  <a:srgbClr val="FFFF00"/>
                </a:solidFill>
              </a:rPr>
              <a:t>Narration</a:t>
            </a:r>
            <a:r>
              <a:rPr lang="en-US" sz="3200" b="1" dirty="0" smtClean="0">
                <a:solidFill>
                  <a:schemeClr val="bg1"/>
                </a:solidFill>
              </a:rPr>
              <a:t> is as much a part of human nature as breath and the circulation of the blood. Storytelling is intrinsic to biological time, which we cannot escape. Life, Pascal said, is like living in a prison from which every day fellow prisoners are taken away to be executed. </a:t>
            </a:r>
            <a:r>
              <a:rPr lang="en-US" sz="3200" b="1" dirty="0" smtClean="0">
                <a:solidFill>
                  <a:srgbClr val="FFFF00"/>
                </a:solidFill>
              </a:rPr>
              <a:t>We are all, like Scheherazade, under sentence of death, and we all think of our lives as narratives, with beginnings, middles and ends.</a:t>
            </a:r>
            <a:endParaRPr lang="en-US" sz="3200" b="1" dirty="0">
              <a:solidFill>
                <a:srgbClr val="FFFF00"/>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41413" y="618517"/>
            <a:ext cx="9905998" cy="5297373"/>
          </a:xfrm>
        </p:spPr>
        <p:txBody>
          <a:bodyPr>
            <a:normAutofit/>
          </a:bodyPr>
          <a:lstStyle/>
          <a:p>
            <a:r>
              <a:rPr lang="en-US" dirty="0" smtClean="0">
                <a:solidFill>
                  <a:schemeClr val="bg1"/>
                </a:solidFill>
                <a:latin typeface="Lucida Handwriting" pitchFamily="66" charset="0"/>
              </a:rPr>
              <a:t>Some of the most popular tales are familiar </a:t>
            </a:r>
            <a:r>
              <a:rPr lang="en-US" sz="2200" dirty="0" smtClean="0">
                <a:solidFill>
                  <a:schemeClr val="bg1"/>
                </a:solidFill>
                <a:latin typeface="Lucida Handwriting" pitchFamily="66" charset="0"/>
              </a:rPr>
              <a:t>across the world, including those of </a:t>
            </a:r>
            <a:br>
              <a:rPr lang="en-US" sz="2200" dirty="0" smtClean="0">
                <a:solidFill>
                  <a:schemeClr val="bg1"/>
                </a:solidFill>
                <a:latin typeface="Lucida Handwriting" pitchFamily="66" charset="0"/>
              </a:rPr>
            </a:br>
            <a:r>
              <a:rPr lang="en-US" sz="2200" dirty="0" smtClean="0">
                <a:solidFill>
                  <a:schemeClr val="bg1"/>
                </a:solidFill>
                <a:latin typeface="Lucida Handwriting" pitchFamily="66" charset="0"/>
              </a:rPr>
              <a:t/>
            </a:r>
            <a:br>
              <a:rPr lang="en-US" sz="2200" dirty="0" smtClean="0">
                <a:solidFill>
                  <a:schemeClr val="bg1"/>
                </a:solidFill>
                <a:latin typeface="Lucida Handwriting" pitchFamily="66" charset="0"/>
              </a:rPr>
            </a:br>
            <a:r>
              <a:rPr lang="en-US" sz="2200" dirty="0" smtClean="0">
                <a:solidFill>
                  <a:srgbClr val="FF0000"/>
                </a:solidFill>
                <a:latin typeface="Lucida Handwriting" pitchFamily="66" charset="0"/>
              </a:rPr>
              <a:t>Sinbad the Sailor</a:t>
            </a:r>
            <a:r>
              <a:rPr lang="en-US" sz="2200" dirty="0" smtClean="0">
                <a:solidFill>
                  <a:schemeClr val="bg1"/>
                </a:solidFill>
                <a:latin typeface="Lucida Handwriting" pitchFamily="66" charset="0"/>
              </a:rPr>
              <a:t>, </a:t>
            </a:r>
            <a:r>
              <a:rPr lang="en-US" sz="2200" dirty="0" smtClean="0">
                <a:solidFill>
                  <a:srgbClr val="FF0000"/>
                </a:solidFill>
                <a:latin typeface="Lucida Handwriting" pitchFamily="66" charset="0"/>
              </a:rPr>
              <a:t>Ali Baba and the Forty Thieves</a:t>
            </a:r>
            <a:r>
              <a:rPr lang="en-US" sz="2200" dirty="0" smtClean="0">
                <a:solidFill>
                  <a:schemeClr val="bg1"/>
                </a:solidFill>
                <a:latin typeface="Lucida Handwriting" pitchFamily="66" charset="0"/>
              </a:rPr>
              <a:t>, </a:t>
            </a:r>
            <a:r>
              <a:rPr lang="en-US" sz="2200" dirty="0" smtClean="0">
                <a:solidFill>
                  <a:srgbClr val="FF0000"/>
                </a:solidFill>
                <a:latin typeface="Lucida Handwriting" pitchFamily="66" charset="0"/>
              </a:rPr>
              <a:t>and</a:t>
            </a:r>
            <a:r>
              <a:rPr lang="en-US" sz="2200" dirty="0" smtClean="0">
                <a:solidFill>
                  <a:schemeClr val="bg1"/>
                </a:solidFill>
                <a:latin typeface="Lucida Handwriting" pitchFamily="66" charset="0"/>
              </a:rPr>
              <a:t> </a:t>
            </a:r>
            <a:r>
              <a:rPr lang="en-US" sz="2200" dirty="0" smtClean="0">
                <a:solidFill>
                  <a:srgbClr val="FF0000"/>
                </a:solidFill>
                <a:latin typeface="Lucida Handwriting" pitchFamily="66" charset="0"/>
              </a:rPr>
              <a:t>Aladdin and his lamp</a:t>
            </a:r>
            <a:r>
              <a:rPr lang="en-US" sz="2200" dirty="0" smtClean="0">
                <a:solidFill>
                  <a:schemeClr val="bg1"/>
                </a:solidFill>
                <a:latin typeface="Lucida Handwriting" pitchFamily="66" charset="0"/>
              </a:rPr>
              <a:t>. </a:t>
            </a:r>
            <a:br>
              <a:rPr lang="en-US" sz="2200" dirty="0" smtClean="0">
                <a:solidFill>
                  <a:schemeClr val="bg1"/>
                </a:solidFill>
                <a:latin typeface="Lucida Handwriting" pitchFamily="66" charset="0"/>
              </a:rPr>
            </a:br>
            <a:r>
              <a:rPr lang="en-US" sz="2200" dirty="0" smtClean="0">
                <a:solidFill>
                  <a:schemeClr val="bg1"/>
                </a:solidFill>
                <a:latin typeface="Lucida Handwriting" pitchFamily="66" charset="0"/>
              </a:rPr>
              <a:t/>
            </a:r>
            <a:br>
              <a:rPr lang="en-US" sz="2200" dirty="0" smtClean="0">
                <a:solidFill>
                  <a:schemeClr val="bg1"/>
                </a:solidFill>
                <a:latin typeface="Lucida Handwriting" pitchFamily="66" charset="0"/>
              </a:rPr>
            </a:br>
            <a:r>
              <a:rPr lang="en-US" sz="2200" dirty="0" smtClean="0">
                <a:solidFill>
                  <a:schemeClr val="bg1"/>
                </a:solidFill>
                <a:latin typeface="Lucida Handwriting" pitchFamily="66" charset="0"/>
              </a:rPr>
              <a:t>Though Aladdin, as we know the story, is not part of the original 1001 tales, the motifs presented within his story – magical flying carpet, wish-granting genie – are heavily represented in other tales.</a:t>
            </a:r>
            <a:r>
              <a:rPr lang="en-US" dirty="0" smtClean="0"/>
              <a:t/>
            </a:r>
            <a:br>
              <a:rPr lang="en-US" dirty="0" smtClean="0"/>
            </a:br>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esktop\maxresdefault.jpg"/>
          <p:cNvPicPr>
            <a:picLocks noChangeAspect="1" noChangeArrowheads="1"/>
          </p:cNvPicPr>
          <p:nvPr/>
        </p:nvPicPr>
        <p:blipFill>
          <a:blip r:embed="rId2"/>
          <a:srcRect/>
          <a:stretch>
            <a:fillRect/>
          </a:stretch>
        </p:blipFill>
        <p:spPr bwMode="auto">
          <a:xfrm>
            <a:off x="0" y="0"/>
            <a:ext cx="12192000" cy="68580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b="1" dirty="0" smtClean="0">
                <a:solidFill>
                  <a:srgbClr val="FFFF00"/>
                </a:solidFill>
                <a:latin typeface="Cooper Black" pitchFamily="18" charset="0"/>
              </a:rPr>
              <a:t>Scheherazade – who is she?</a:t>
            </a:r>
            <a:endParaRPr lang="en-US" b="1" dirty="0">
              <a:solidFill>
                <a:srgbClr val="FFFF00"/>
              </a:solidFill>
              <a:latin typeface="Cooper Black" pitchFamily="18" charset="0"/>
            </a:endParaRPr>
          </a:p>
        </p:txBody>
      </p:sp>
      <p:sp>
        <p:nvSpPr>
          <p:cNvPr id="3" name="مستطيل 2"/>
          <p:cNvSpPr/>
          <p:nvPr/>
        </p:nvSpPr>
        <p:spPr>
          <a:xfrm>
            <a:off x="335280" y="1997838"/>
            <a:ext cx="11521440" cy="5016758"/>
          </a:xfrm>
          <a:prstGeom prst="rect">
            <a:avLst/>
          </a:prstGeom>
        </p:spPr>
        <p:txBody>
          <a:bodyPr wrap="square">
            <a:spAutoFit/>
          </a:bodyPr>
          <a:lstStyle/>
          <a:p>
            <a:pPr algn="just"/>
            <a:r>
              <a:rPr lang="en-US" sz="3200" dirty="0" smtClean="0">
                <a:solidFill>
                  <a:srgbClr val="FF0000"/>
                </a:solidFill>
              </a:rPr>
              <a:t>O</a:t>
            </a:r>
            <a:r>
              <a:rPr lang="en-US" sz="3200" dirty="0" smtClean="0">
                <a:solidFill>
                  <a:schemeClr val="bg1"/>
                </a:solidFill>
              </a:rPr>
              <a:t>nce upon a time, a sultan of a big and powerful empire left his castle to embark on a hunting trip. Returning unexpectedly early, he caught his beloved wife in bed with servants. Enraged, he beheaded them on the spot and made for the estate of his brother, who was away at the time. He decided to stay in one of the outhouse guestrooms. Here lay his next staggering revelation: past midnight, he started to hear music from the gardens and open windows. Exploring, he was shocked beyond belief to find his brother’s wife among a small crowd of nude (</a:t>
            </a:r>
            <a:r>
              <a:rPr lang="en-US" sz="3200" dirty="0" smtClean="0">
                <a:solidFill>
                  <a:srgbClr val="92D050"/>
                </a:solidFill>
              </a:rPr>
              <a:t>naked</a:t>
            </a:r>
            <a:r>
              <a:rPr lang="en-US" sz="3200" dirty="0" smtClean="0">
                <a:solidFill>
                  <a:schemeClr val="bg1"/>
                </a:solidFill>
              </a:rPr>
              <a:t>) figures, dancing in the moonlight and indulging in desires.</a:t>
            </a:r>
            <a:endParaRPr lang="en-US" sz="3200"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6720" y="618518"/>
            <a:ext cx="10620691" cy="4928842"/>
          </a:xfrm>
        </p:spPr>
        <p:txBody>
          <a:bodyPr>
            <a:normAutofit fontScale="90000"/>
          </a:bodyPr>
          <a:lstStyle/>
          <a:p>
            <a:pPr algn="just"/>
            <a:r>
              <a:rPr lang="en-US" b="1" dirty="0" smtClean="0">
                <a:solidFill>
                  <a:srgbClr val="FF0000"/>
                </a:solidFill>
              </a:rPr>
              <a:t>Stunned by the turn of events</a:t>
            </a:r>
            <a:r>
              <a:rPr lang="en-US" b="1" dirty="0" smtClean="0">
                <a:solidFill>
                  <a:schemeClr val="bg1"/>
                </a:solidFill>
              </a:rPr>
              <a:t>, he returned to court blinded with a desire for revenge. Engrossed in feelings of betrayal and rage, he vowed to take revenge on all womankind by beginning a monstrous tradition: he would take a new virgin wife every night, only to behead her the following morning, so as to not allow her the opportunity to cheat.</a:t>
            </a:r>
            <a:br>
              <a:rPr lang="en-US" b="1" dirty="0" smtClean="0">
                <a:solidFill>
                  <a:schemeClr val="bg1"/>
                </a:solidFill>
              </a:rPr>
            </a:br>
            <a:r>
              <a:rPr lang="en-US" b="1" dirty="0" smtClean="0">
                <a:solidFill>
                  <a:schemeClr val="bg1"/>
                </a:solidFill>
              </a:rPr>
              <a:t/>
            </a:r>
            <a:br>
              <a:rPr lang="en-US" b="1" dirty="0" smtClean="0">
                <a:solidFill>
                  <a:schemeClr val="bg1"/>
                </a:solidFill>
              </a:rPr>
            </a:br>
            <a:endParaRPr lang="en-US" b="1"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609599"/>
            <a:ext cx="11795760" cy="4709161"/>
          </a:xfrm>
        </p:spPr>
        <p:txBody>
          <a:bodyPr>
            <a:normAutofit/>
          </a:bodyPr>
          <a:lstStyle/>
          <a:p>
            <a:pPr algn="just"/>
            <a:r>
              <a:rPr lang="en-US" sz="3200" b="1" dirty="0" smtClean="0">
                <a:solidFill>
                  <a:schemeClr val="bg1"/>
                </a:solidFill>
              </a:rPr>
              <a:t>In the sultan’s madness, the kingdom slowly became a hostile place for all young women. Families fled elsewhere with their daughters as the sultan continued with his rage-filled murder. Sick with worry, the vizier urged his daughters to leave. He had to stay in the capital and </a:t>
            </a:r>
            <a:r>
              <a:rPr lang="en-US" sz="3200" b="1" dirty="0" err="1" smtClean="0">
                <a:solidFill>
                  <a:schemeClr val="bg1"/>
                </a:solidFill>
              </a:rPr>
              <a:t>fulfil</a:t>
            </a:r>
            <a:r>
              <a:rPr lang="en-US" sz="3200" b="1" dirty="0" smtClean="0">
                <a:solidFill>
                  <a:schemeClr val="bg1"/>
                </a:solidFill>
              </a:rPr>
              <a:t> his duties, but his two daughters, Scheherazade and </a:t>
            </a:r>
            <a:r>
              <a:rPr lang="en-US" sz="3200" b="1" dirty="0" err="1" smtClean="0">
                <a:solidFill>
                  <a:schemeClr val="bg1"/>
                </a:solidFill>
              </a:rPr>
              <a:t>Dunyazad</a:t>
            </a:r>
            <a:r>
              <a:rPr lang="en-US" sz="3200" b="1" dirty="0" smtClean="0">
                <a:solidFill>
                  <a:schemeClr val="bg1"/>
                </a:solidFill>
              </a:rPr>
              <a:t>, could flee. Here the story gets interesting, as Scheherazade refuses to leave – and instead insists on becoming the sultan’s next bride.</a:t>
            </a:r>
            <a:br>
              <a:rPr lang="en-US" sz="3200" b="1" dirty="0" smtClean="0">
                <a:solidFill>
                  <a:schemeClr val="bg1"/>
                </a:solidFill>
              </a:rPr>
            </a:br>
            <a:endParaRPr lang="en-US" sz="3200" b="1" dirty="0">
              <a:solidFill>
                <a:schemeClr val="bg1"/>
              </a:solidFill>
            </a:endParaRPr>
          </a:p>
        </p:txBody>
      </p:sp>
      <p:sp>
        <p:nvSpPr>
          <p:cNvPr id="4" name="عنصر نائب للنص 3"/>
          <p:cNvSpPr>
            <a:spLocks noGrp="1"/>
          </p:cNvSpPr>
          <p:nvPr>
            <p:ph type="body" sz="half" idx="2"/>
          </p:nvPr>
        </p:nvSpPr>
        <p:spPr/>
        <p:txBody>
          <a:bodyPr>
            <a:normAutofit fontScale="77500" lnSpcReduction="20000"/>
          </a:bodyPr>
          <a:lstStyle/>
          <a:p>
            <a:endParaRPr lang="en-US" dirty="0" smtClean="0"/>
          </a:p>
          <a:p>
            <a:endParaRPr lang="en-US" dirty="0" smtClean="0"/>
          </a:p>
          <a:p>
            <a:r>
              <a:rPr lang="en-US" sz="3000" b="1" dirty="0" smtClean="0">
                <a:solidFill>
                  <a:srgbClr val="FFFF00"/>
                </a:solidFill>
              </a:rPr>
              <a:t>After many attempts to try and make her see sense, and much to the vizier’s dismay, Scheherazade and the sultan were married.</a:t>
            </a:r>
          </a:p>
          <a:p>
            <a:endParaRPr lang="en-US" dirty="0"/>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259080" y="618518"/>
            <a:ext cx="11521440" cy="5873722"/>
          </a:xfrm>
        </p:spPr>
        <p:txBody>
          <a:bodyPr>
            <a:normAutofit/>
          </a:bodyPr>
          <a:lstStyle/>
          <a:p>
            <a:pPr algn="just"/>
            <a:r>
              <a:rPr lang="en-US" sz="2800" b="1" dirty="0" smtClean="0">
                <a:solidFill>
                  <a:srgbClr val="FFFF00"/>
                </a:solidFill>
                <a:latin typeface="Cooper Black" pitchFamily="18" charset="0"/>
              </a:rPr>
              <a:t>Scheherazade's wedding night</a:t>
            </a:r>
            <a:br>
              <a:rPr lang="en-US" sz="2800" b="1" dirty="0" smtClean="0">
                <a:solidFill>
                  <a:srgbClr val="FFFF00"/>
                </a:solidFill>
                <a:latin typeface="Cooper Black" pitchFamily="18" charset="0"/>
              </a:rPr>
            </a:br>
            <a:r>
              <a:rPr lang="en-US" sz="2800" b="1" dirty="0" smtClean="0">
                <a:solidFill>
                  <a:srgbClr val="FFFF00"/>
                </a:solidFill>
                <a:latin typeface="Cooper Black" pitchFamily="18" charset="0"/>
              </a:rPr>
              <a:t/>
            </a:r>
            <a:br>
              <a:rPr lang="en-US" sz="2800" b="1" dirty="0" smtClean="0">
                <a:solidFill>
                  <a:srgbClr val="FFFF00"/>
                </a:solidFill>
                <a:latin typeface="Cooper Black" pitchFamily="18" charset="0"/>
              </a:rPr>
            </a:br>
            <a:r>
              <a:rPr lang="en-US" sz="2800" b="1" dirty="0" smtClean="0">
                <a:solidFill>
                  <a:schemeClr val="bg1"/>
                </a:solidFill>
              </a:rPr>
              <a:t>On Scheherazade's wedding night, as a last wish, she begged for her sister’s company. </a:t>
            </a:r>
            <a:r>
              <a:rPr lang="en-US" sz="2800" b="1" dirty="0" err="1" smtClean="0">
                <a:solidFill>
                  <a:schemeClr val="bg1"/>
                </a:solidFill>
              </a:rPr>
              <a:t>Dunyazad</a:t>
            </a:r>
            <a:r>
              <a:rPr lang="en-US" sz="2800" b="1" dirty="0" smtClean="0">
                <a:solidFill>
                  <a:schemeClr val="bg1"/>
                </a:solidFill>
              </a:rPr>
              <a:t> joined them and requested one last tale from her sister. With the sultan’s approval, Scheherazade started her very first story. So captivating and mesmerizing were her charm and her storytelling capabilities, it was almost dawn before anyone realized. Clever Scheherazade ended the night’s storytelling on a captivating turn, leaving her audience on edge, wanting more. The sultan was so engrossed in Scheherazade’s story that – to everybody’s surprise – he allowed her to live one extra night to finish it.</a:t>
            </a:r>
            <a:r>
              <a:rPr lang="en-US" sz="2800" b="1" dirty="0" smtClean="0"/>
              <a:t/>
            </a:r>
            <a:br>
              <a:rPr lang="en-US" sz="2800" b="1" dirty="0" smtClean="0"/>
            </a:br>
            <a:endParaRPr lang="en-US" sz="2800" b="1" dirty="0">
              <a:solidFill>
                <a:srgbClr val="FFFF00"/>
              </a:solidFill>
              <a:latin typeface="Cooper Black"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r>
              <a:rPr lang="en-US" b="1" dirty="0" smtClean="0">
                <a:solidFill>
                  <a:srgbClr val="FF0000"/>
                </a:solidFill>
                <a:latin typeface="Cooper Black" pitchFamily="18" charset="0"/>
              </a:rPr>
              <a:t>Why Scheherazade keeps on talking?</a:t>
            </a:r>
            <a:endParaRPr lang="ar-IQ" b="1" dirty="0">
              <a:solidFill>
                <a:srgbClr val="FF0000"/>
              </a:solidFill>
              <a:latin typeface="Cooper Black" pitchFamily="18" charset="0"/>
            </a:endParaRPr>
          </a:p>
        </p:txBody>
      </p:sp>
      <p:sp>
        <p:nvSpPr>
          <p:cNvPr id="4" name="عنصر نائب للنص 3"/>
          <p:cNvSpPr>
            <a:spLocks noGrp="1"/>
          </p:cNvSpPr>
          <p:nvPr>
            <p:ph type="body" sz="half" idx="2"/>
          </p:nvPr>
        </p:nvSpPr>
        <p:spPr/>
        <p:txBody>
          <a:bodyPr>
            <a:noAutofit/>
          </a:bodyPr>
          <a:lstStyle/>
          <a:p>
            <a:pPr algn="just"/>
            <a:r>
              <a:rPr lang="en-US" sz="3600" b="1" dirty="0" smtClean="0">
                <a:solidFill>
                  <a:schemeClr val="bg1"/>
                </a:solidFill>
              </a:rPr>
              <a:t>Scheherazade had a plan,  "a very eloquent and very civilized plan to use her art to humanize him and stop this bloodbath."</a:t>
            </a:r>
          </a:p>
          <a:p>
            <a:pPr algn="just"/>
            <a:r>
              <a:rPr lang="en-US" sz="2400" b="1" dirty="0" smtClean="0">
                <a:solidFill>
                  <a:srgbClr val="FFFF00"/>
                </a:solidFill>
                <a:latin typeface="helvetica neue"/>
              </a:rPr>
              <a:t> </a:t>
            </a:r>
            <a:r>
              <a:rPr lang="en-US" sz="2400" dirty="0" smtClean="0"/>
              <a:t/>
            </a:r>
            <a:br>
              <a:rPr lang="en-US" sz="2400" dirty="0" smtClean="0"/>
            </a:br>
            <a:r>
              <a:rPr lang="en-US" sz="2400" dirty="0" smtClean="0"/>
              <a:t/>
            </a:r>
            <a:br>
              <a:rPr lang="en-US" sz="2400" dirty="0" smtClean="0"/>
            </a:br>
            <a:endParaRPr lang="ar-IQ" sz="2400" b="1" dirty="0">
              <a:solidFill>
                <a:schemeClr val="bg1"/>
              </a:solidFill>
            </a:endParaRPr>
          </a:p>
        </p:txBody>
      </p:sp>
      <p:pic>
        <p:nvPicPr>
          <p:cNvPr id="6" name="عنصر نائب للصورة 5" descr="Scheherazade-Virginia-Sterrett-349x515.jpg"/>
          <p:cNvPicPr>
            <a:picLocks noGrp="1" noChangeAspect="1"/>
          </p:cNvPicPr>
          <p:nvPr>
            <p:ph type="pic" idx="1"/>
          </p:nvPr>
        </p:nvPicPr>
        <p:blipFill>
          <a:blip r:embed="rId2"/>
          <a:srcRect t="2123" b="2123"/>
          <a:stretch>
            <a:fillRect/>
          </a:stretch>
        </p:blipFill>
        <p:spPr>
          <a:xfrm>
            <a:off x="7135091" y="0"/>
            <a:ext cx="5056909" cy="6858000"/>
          </a:xfrm>
        </p:spPr>
      </p:pic>
    </p:spTree>
    <p:extLst>
      <p:ext uri="{BB962C8B-B14F-4D97-AF65-F5344CB8AC3E}">
        <p14:creationId xmlns="" xmlns:p14="http://schemas.microsoft.com/office/powerpoint/2010/main" val="3083345466"/>
      </p:ext>
    </p:extLst>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20040" y="618518"/>
            <a:ext cx="11353800" cy="5172682"/>
          </a:xfrm>
        </p:spPr>
        <p:txBody>
          <a:bodyPr>
            <a:noAutofit/>
          </a:bodyPr>
          <a:lstStyle/>
          <a:p>
            <a:pPr algn="just"/>
            <a:r>
              <a:rPr lang="en-US" sz="3200" dirty="0" smtClean="0">
                <a:solidFill>
                  <a:schemeClr val="bg1"/>
                </a:solidFill>
              </a:rPr>
              <a:t>Of course, the following night she finished the first story – and began another one. She continued this night after night, always ending on a tantalizing twist. Scheherazade continued telling her tales for a thousand and one nights, and in that time the sultan slowly started to fall for her beauty, charm and intelligence. He eventually saw the error of his ways and the injustices he'd wrought. Professing his true love for Scheherazade, they finally began a life together. The bloodlust stopped, and peace was restored.</a:t>
            </a:r>
            <a:endParaRPr lang="en-US" sz="3200" dirty="0">
              <a:solidFill>
                <a:schemeClr val="bg1"/>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98764" y="618518"/>
            <a:ext cx="10548647" cy="5422064"/>
          </a:xfrm>
        </p:spPr>
        <p:txBody>
          <a:bodyPr>
            <a:normAutofit/>
          </a:bodyPr>
          <a:lstStyle/>
          <a:p>
            <a:pPr algn="just"/>
            <a:r>
              <a:rPr lang="en-US" sz="4000" b="1" dirty="0" smtClean="0">
                <a:solidFill>
                  <a:schemeClr val="accent3">
                    <a:lumMod val="75000"/>
                  </a:schemeClr>
                </a:solidFill>
              </a:rPr>
              <a:t>The king's narrative curiosity </a:t>
            </a:r>
            <a:r>
              <a:rPr lang="en-US" sz="4000" b="1" dirty="0" smtClean="0">
                <a:solidFill>
                  <a:srgbClr val="FFFF00"/>
                </a:solidFill>
              </a:rPr>
              <a:t>kept </a:t>
            </a:r>
            <a:r>
              <a:rPr lang="en-US" sz="4000" b="1" dirty="0" err="1" smtClean="0">
                <a:solidFill>
                  <a:srgbClr val="FFFF00"/>
                </a:solidFill>
              </a:rPr>
              <a:t>Shahrazad</a:t>
            </a:r>
            <a:r>
              <a:rPr lang="en-US" sz="4000" b="1" dirty="0" smtClean="0">
                <a:solidFill>
                  <a:srgbClr val="FFFF00"/>
                </a:solidFill>
              </a:rPr>
              <a:t> alive, day after day. She narrated a stay of execution, a space in which she bore three children. And in the end, the king removed the sentence of death, and they lived happily ever after.</a:t>
            </a:r>
            <a:endParaRPr lang="en-US" sz="4000" b="1" dirty="0">
              <a:solidFill>
                <a:srgbClr val="FFFF00"/>
              </a:solidFill>
            </a:endParaRPr>
          </a:p>
        </p:txBody>
      </p:sp>
    </p:spTree>
  </p:cSld>
  <p:clrMapOvr>
    <a:masterClrMapping/>
  </p:clrMapOvr>
  <mc:AlternateContent xmlns:mc="http://schemas.openxmlformats.org/markup-compatibility/2006">
    <mc:Choice xmlns="" xmlns:p14="http://schemas.microsoft.com/office/powerpoint/2010/main" Requires="p14">
      <p:transition spd="slow" p14:dur="1400">
        <p14:ripple/>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11378</TotalTime>
  <Words>577</Words>
  <Application>Microsoft Office PowerPoint</Application>
  <PresentationFormat>مخصص</PresentationFormat>
  <Paragraphs>20</Paragraphs>
  <Slides>12</Slides>
  <Notes>0</Notes>
  <HiddenSlides>0</HiddenSlides>
  <MMClips>0</MMClips>
  <ScaleCrop>false</ScaleCrop>
  <HeadingPairs>
    <vt:vector size="4" baseType="variant">
      <vt:variant>
        <vt:lpstr>سمة</vt:lpstr>
      </vt:variant>
      <vt:variant>
        <vt:i4>1</vt:i4>
      </vt:variant>
      <vt:variant>
        <vt:lpstr>عناوين الشرائح</vt:lpstr>
      </vt:variant>
      <vt:variant>
        <vt:i4>12</vt:i4>
      </vt:variant>
    </vt:vector>
  </HeadingPairs>
  <TitlesOfParts>
    <vt:vector size="13" baseType="lpstr">
      <vt:lpstr>Circuit</vt:lpstr>
      <vt:lpstr>              Al-Ma'moUn University College  Dept. of ENGLISH  </vt:lpstr>
      <vt:lpstr>الشريحة 2</vt:lpstr>
      <vt:lpstr>Scheherazade – who is she?</vt:lpstr>
      <vt:lpstr>Stunned by the turn of events, he returned to court blinded with a desire for revenge. Engrossed in feelings of betrayal and rage, he vowed to take revenge on all womankind by beginning a monstrous tradition: he would take a new virgin wife every night, only to behead her the following morning, so as to not allow her the opportunity to cheat.  </vt:lpstr>
      <vt:lpstr>In the sultan’s madness, the kingdom slowly became a hostile place for all young women. Families fled elsewhere with their daughters as the sultan continued with his rage-filled murder. Sick with worry, the vizier urged his daughters to leave. He had to stay in the capital and fulfil his duties, but his two daughters, Scheherazade and Dunyazad, could flee. Here the story gets interesting, as Scheherazade refuses to leave – and instead insists on becoming the sultan’s next bride. </vt:lpstr>
      <vt:lpstr>Scheherazade's wedding night  On Scheherazade's wedding night, as a last wish, she begged for her sister’s company. Dunyazad joined them and requested one last tale from her sister. With the sultan’s approval, Scheherazade started her very first story. So captivating and mesmerizing were her charm and her storytelling capabilities, it was almost dawn before anyone realized. Clever Scheherazade ended the night’s storytelling on a captivating turn, leaving her audience on edge, wanting more. The sultan was so engrossed in Scheherazade’s story that – to everybody’s surprise – he allowed her to live one extra night to finish it. </vt:lpstr>
      <vt:lpstr>Why Scheherazade keeps on talking?</vt:lpstr>
      <vt:lpstr>Of course, the following night she finished the first story – and began another one. She continued this night after night, always ending on a tantalizing twist. Scheherazade continued telling her tales for a thousand and one nights, and in that time the sultan slowly started to fall for her beauty, charm and intelligence. He eventually saw the error of his ways and the injustices he'd wrought. Professing his true love for Scheherazade, they finally began a life together. The bloodlust stopped, and peace was restored.</vt:lpstr>
      <vt:lpstr>The king's narrative curiosity kept Shahrazad alive, day after day. She narrated a stay of execution, a space in which she bore three children. And in the end, the king removed the sentence of death, and they lived happily ever after.</vt:lpstr>
      <vt:lpstr>Narration is as much a part of human nature as breath and the circulation of the blood. Storytelling is intrinsic to biological time, which we cannot escape. Life, Pascal said, is like living in a prison from which every day fellow prisoners are taken away to be executed. We are all, like Scheherazade, under sentence of death, and we all think of our lives as narratives, with beginnings, middles and ends.</vt:lpstr>
      <vt:lpstr>الشريحة 11</vt:lpstr>
      <vt:lpstr>Some of the most popular tales are familiar across the world, including those of   Sinbad the Sailor, Ali Baba and the Forty Thieves, and Aladdin and his lamp.   Though Aladdin, as we know the story, is not part of the original 1001 tales, the motifs presented within his story – magical flying carpet, wish-granting genie – are heavily represented in other tales. </vt:lpstr>
    </vt:vector>
  </TitlesOfParts>
  <Company>SACC - ANAS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Islamic University of Lebanon   Faculty of Letters and Human Sciences   Department of English Language and Literature</dc:title>
  <dc:creator>Rasha</dc:creator>
  <cp:lastModifiedBy>King Soft 2</cp:lastModifiedBy>
  <cp:revision>129</cp:revision>
  <dcterms:created xsi:type="dcterms:W3CDTF">2017-11-22T07:53:39Z</dcterms:created>
  <dcterms:modified xsi:type="dcterms:W3CDTF">2019-11-19T19:10:29Z</dcterms:modified>
</cp:coreProperties>
</file>