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Lst>
  <p:sldSz cx="12192000" cy="6858000"/>
  <p:notesSz cx="6858000" cy="9144000"/>
  <p:defaultText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snapToGrid="0">
      <p:cViewPr varScale="1">
        <p:scale>
          <a:sx n="42" d="100"/>
          <a:sy n="42" d="100"/>
        </p:scale>
        <p:origin x="924" y="6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ar-IQ"/>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ar-IQ"/>
          </a:p>
        </p:txBody>
      </p:sp>
      <p:sp>
        <p:nvSpPr>
          <p:cNvPr id="4" name="Date Placeholder 3"/>
          <p:cNvSpPr>
            <a:spLocks noGrp="1"/>
          </p:cNvSpPr>
          <p:nvPr>
            <p:ph type="dt" sz="half" idx="10"/>
          </p:nvPr>
        </p:nvSpPr>
        <p:spPr/>
        <p:txBody>
          <a:bodyPr/>
          <a:lstStyle/>
          <a:p>
            <a:fld id="{2E8386E4-927F-45F6-90C0-C5361FF8902A}" type="datetimeFigureOut">
              <a:rPr lang="ar-IQ" smtClean="0"/>
              <a:t>03/07/1440</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21C30E9F-F0A7-4FE0-971E-213F57C895DF}" type="slidenum">
              <a:rPr lang="ar-IQ" smtClean="0"/>
              <a:t>‹#›</a:t>
            </a:fld>
            <a:endParaRPr lang="ar-IQ"/>
          </a:p>
        </p:txBody>
      </p:sp>
    </p:spTree>
    <p:extLst>
      <p:ext uri="{BB962C8B-B14F-4D97-AF65-F5344CB8AC3E}">
        <p14:creationId xmlns:p14="http://schemas.microsoft.com/office/powerpoint/2010/main" val="338386223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IQ"/>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4" name="Date Placeholder 3"/>
          <p:cNvSpPr>
            <a:spLocks noGrp="1"/>
          </p:cNvSpPr>
          <p:nvPr>
            <p:ph type="dt" sz="half" idx="10"/>
          </p:nvPr>
        </p:nvSpPr>
        <p:spPr/>
        <p:txBody>
          <a:bodyPr/>
          <a:lstStyle/>
          <a:p>
            <a:fld id="{2E8386E4-927F-45F6-90C0-C5361FF8902A}" type="datetimeFigureOut">
              <a:rPr lang="ar-IQ" smtClean="0"/>
              <a:t>03/07/1440</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21C30E9F-F0A7-4FE0-971E-213F57C895DF}" type="slidenum">
              <a:rPr lang="ar-IQ" smtClean="0"/>
              <a:t>‹#›</a:t>
            </a:fld>
            <a:endParaRPr lang="ar-IQ"/>
          </a:p>
        </p:txBody>
      </p:sp>
    </p:spTree>
    <p:extLst>
      <p:ext uri="{BB962C8B-B14F-4D97-AF65-F5344CB8AC3E}">
        <p14:creationId xmlns:p14="http://schemas.microsoft.com/office/powerpoint/2010/main" val="197244219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ar-IQ"/>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4" name="Date Placeholder 3"/>
          <p:cNvSpPr>
            <a:spLocks noGrp="1"/>
          </p:cNvSpPr>
          <p:nvPr>
            <p:ph type="dt" sz="half" idx="10"/>
          </p:nvPr>
        </p:nvSpPr>
        <p:spPr/>
        <p:txBody>
          <a:bodyPr/>
          <a:lstStyle/>
          <a:p>
            <a:fld id="{2E8386E4-927F-45F6-90C0-C5361FF8902A}" type="datetimeFigureOut">
              <a:rPr lang="ar-IQ" smtClean="0"/>
              <a:t>03/07/1440</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21C30E9F-F0A7-4FE0-971E-213F57C895DF}" type="slidenum">
              <a:rPr lang="ar-IQ" smtClean="0"/>
              <a:t>‹#›</a:t>
            </a:fld>
            <a:endParaRPr lang="ar-IQ"/>
          </a:p>
        </p:txBody>
      </p:sp>
    </p:spTree>
    <p:extLst>
      <p:ext uri="{BB962C8B-B14F-4D97-AF65-F5344CB8AC3E}">
        <p14:creationId xmlns:p14="http://schemas.microsoft.com/office/powerpoint/2010/main" val="195065141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IQ"/>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4" name="Date Placeholder 3"/>
          <p:cNvSpPr>
            <a:spLocks noGrp="1"/>
          </p:cNvSpPr>
          <p:nvPr>
            <p:ph type="dt" sz="half" idx="10"/>
          </p:nvPr>
        </p:nvSpPr>
        <p:spPr/>
        <p:txBody>
          <a:bodyPr/>
          <a:lstStyle/>
          <a:p>
            <a:fld id="{2E8386E4-927F-45F6-90C0-C5361FF8902A}" type="datetimeFigureOut">
              <a:rPr lang="ar-IQ" smtClean="0"/>
              <a:t>03/07/1440</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21C30E9F-F0A7-4FE0-971E-213F57C895DF}" type="slidenum">
              <a:rPr lang="ar-IQ" smtClean="0"/>
              <a:t>‹#›</a:t>
            </a:fld>
            <a:endParaRPr lang="ar-IQ"/>
          </a:p>
        </p:txBody>
      </p:sp>
    </p:spTree>
    <p:extLst>
      <p:ext uri="{BB962C8B-B14F-4D97-AF65-F5344CB8AC3E}">
        <p14:creationId xmlns:p14="http://schemas.microsoft.com/office/powerpoint/2010/main" val="74395506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ar-IQ"/>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2E8386E4-927F-45F6-90C0-C5361FF8902A}" type="datetimeFigureOut">
              <a:rPr lang="ar-IQ" smtClean="0"/>
              <a:t>03/07/1440</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21C30E9F-F0A7-4FE0-971E-213F57C895DF}" type="slidenum">
              <a:rPr lang="ar-IQ" smtClean="0"/>
              <a:t>‹#›</a:t>
            </a:fld>
            <a:endParaRPr lang="ar-IQ"/>
          </a:p>
        </p:txBody>
      </p:sp>
    </p:spTree>
    <p:extLst>
      <p:ext uri="{BB962C8B-B14F-4D97-AF65-F5344CB8AC3E}">
        <p14:creationId xmlns:p14="http://schemas.microsoft.com/office/powerpoint/2010/main" val="139362366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IQ"/>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5" name="Date Placeholder 4"/>
          <p:cNvSpPr>
            <a:spLocks noGrp="1"/>
          </p:cNvSpPr>
          <p:nvPr>
            <p:ph type="dt" sz="half" idx="10"/>
          </p:nvPr>
        </p:nvSpPr>
        <p:spPr/>
        <p:txBody>
          <a:bodyPr/>
          <a:lstStyle/>
          <a:p>
            <a:fld id="{2E8386E4-927F-45F6-90C0-C5361FF8902A}" type="datetimeFigureOut">
              <a:rPr lang="ar-IQ" smtClean="0"/>
              <a:t>03/07/1440</a:t>
            </a:fld>
            <a:endParaRPr lang="ar-IQ"/>
          </a:p>
        </p:txBody>
      </p:sp>
      <p:sp>
        <p:nvSpPr>
          <p:cNvPr id="6" name="Footer Placeholder 5"/>
          <p:cNvSpPr>
            <a:spLocks noGrp="1"/>
          </p:cNvSpPr>
          <p:nvPr>
            <p:ph type="ftr" sz="quarter" idx="11"/>
          </p:nvPr>
        </p:nvSpPr>
        <p:spPr/>
        <p:txBody>
          <a:bodyPr/>
          <a:lstStyle/>
          <a:p>
            <a:endParaRPr lang="ar-IQ"/>
          </a:p>
        </p:txBody>
      </p:sp>
      <p:sp>
        <p:nvSpPr>
          <p:cNvPr id="7" name="Slide Number Placeholder 6"/>
          <p:cNvSpPr>
            <a:spLocks noGrp="1"/>
          </p:cNvSpPr>
          <p:nvPr>
            <p:ph type="sldNum" sz="quarter" idx="12"/>
          </p:nvPr>
        </p:nvSpPr>
        <p:spPr/>
        <p:txBody>
          <a:bodyPr/>
          <a:lstStyle/>
          <a:p>
            <a:fld id="{21C30E9F-F0A7-4FE0-971E-213F57C895DF}" type="slidenum">
              <a:rPr lang="ar-IQ" smtClean="0"/>
              <a:t>‹#›</a:t>
            </a:fld>
            <a:endParaRPr lang="ar-IQ"/>
          </a:p>
        </p:txBody>
      </p:sp>
    </p:spTree>
    <p:extLst>
      <p:ext uri="{BB962C8B-B14F-4D97-AF65-F5344CB8AC3E}">
        <p14:creationId xmlns:p14="http://schemas.microsoft.com/office/powerpoint/2010/main" val="9776462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ar-IQ"/>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7" name="Date Placeholder 6"/>
          <p:cNvSpPr>
            <a:spLocks noGrp="1"/>
          </p:cNvSpPr>
          <p:nvPr>
            <p:ph type="dt" sz="half" idx="10"/>
          </p:nvPr>
        </p:nvSpPr>
        <p:spPr/>
        <p:txBody>
          <a:bodyPr/>
          <a:lstStyle/>
          <a:p>
            <a:fld id="{2E8386E4-927F-45F6-90C0-C5361FF8902A}" type="datetimeFigureOut">
              <a:rPr lang="ar-IQ" smtClean="0"/>
              <a:t>03/07/1440</a:t>
            </a:fld>
            <a:endParaRPr lang="ar-IQ"/>
          </a:p>
        </p:txBody>
      </p:sp>
      <p:sp>
        <p:nvSpPr>
          <p:cNvPr id="8" name="Footer Placeholder 7"/>
          <p:cNvSpPr>
            <a:spLocks noGrp="1"/>
          </p:cNvSpPr>
          <p:nvPr>
            <p:ph type="ftr" sz="quarter" idx="11"/>
          </p:nvPr>
        </p:nvSpPr>
        <p:spPr/>
        <p:txBody>
          <a:bodyPr/>
          <a:lstStyle/>
          <a:p>
            <a:endParaRPr lang="ar-IQ"/>
          </a:p>
        </p:txBody>
      </p:sp>
      <p:sp>
        <p:nvSpPr>
          <p:cNvPr id="9" name="Slide Number Placeholder 8"/>
          <p:cNvSpPr>
            <a:spLocks noGrp="1"/>
          </p:cNvSpPr>
          <p:nvPr>
            <p:ph type="sldNum" sz="quarter" idx="12"/>
          </p:nvPr>
        </p:nvSpPr>
        <p:spPr/>
        <p:txBody>
          <a:bodyPr/>
          <a:lstStyle/>
          <a:p>
            <a:fld id="{21C30E9F-F0A7-4FE0-971E-213F57C895DF}" type="slidenum">
              <a:rPr lang="ar-IQ" smtClean="0"/>
              <a:t>‹#›</a:t>
            </a:fld>
            <a:endParaRPr lang="ar-IQ"/>
          </a:p>
        </p:txBody>
      </p:sp>
    </p:spTree>
    <p:extLst>
      <p:ext uri="{BB962C8B-B14F-4D97-AF65-F5344CB8AC3E}">
        <p14:creationId xmlns:p14="http://schemas.microsoft.com/office/powerpoint/2010/main" val="90062132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IQ"/>
          </a:p>
        </p:txBody>
      </p:sp>
      <p:sp>
        <p:nvSpPr>
          <p:cNvPr id="3" name="Date Placeholder 2"/>
          <p:cNvSpPr>
            <a:spLocks noGrp="1"/>
          </p:cNvSpPr>
          <p:nvPr>
            <p:ph type="dt" sz="half" idx="10"/>
          </p:nvPr>
        </p:nvSpPr>
        <p:spPr/>
        <p:txBody>
          <a:bodyPr/>
          <a:lstStyle/>
          <a:p>
            <a:fld id="{2E8386E4-927F-45F6-90C0-C5361FF8902A}" type="datetimeFigureOut">
              <a:rPr lang="ar-IQ" smtClean="0"/>
              <a:t>03/07/1440</a:t>
            </a:fld>
            <a:endParaRPr lang="ar-IQ"/>
          </a:p>
        </p:txBody>
      </p:sp>
      <p:sp>
        <p:nvSpPr>
          <p:cNvPr id="4" name="Footer Placeholder 3"/>
          <p:cNvSpPr>
            <a:spLocks noGrp="1"/>
          </p:cNvSpPr>
          <p:nvPr>
            <p:ph type="ftr" sz="quarter" idx="11"/>
          </p:nvPr>
        </p:nvSpPr>
        <p:spPr/>
        <p:txBody>
          <a:bodyPr/>
          <a:lstStyle/>
          <a:p>
            <a:endParaRPr lang="ar-IQ"/>
          </a:p>
        </p:txBody>
      </p:sp>
      <p:sp>
        <p:nvSpPr>
          <p:cNvPr id="5" name="Slide Number Placeholder 4"/>
          <p:cNvSpPr>
            <a:spLocks noGrp="1"/>
          </p:cNvSpPr>
          <p:nvPr>
            <p:ph type="sldNum" sz="quarter" idx="12"/>
          </p:nvPr>
        </p:nvSpPr>
        <p:spPr/>
        <p:txBody>
          <a:bodyPr/>
          <a:lstStyle/>
          <a:p>
            <a:fld id="{21C30E9F-F0A7-4FE0-971E-213F57C895DF}" type="slidenum">
              <a:rPr lang="ar-IQ" smtClean="0"/>
              <a:t>‹#›</a:t>
            </a:fld>
            <a:endParaRPr lang="ar-IQ"/>
          </a:p>
        </p:txBody>
      </p:sp>
    </p:spTree>
    <p:extLst>
      <p:ext uri="{BB962C8B-B14F-4D97-AF65-F5344CB8AC3E}">
        <p14:creationId xmlns:p14="http://schemas.microsoft.com/office/powerpoint/2010/main" val="22603973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E8386E4-927F-45F6-90C0-C5361FF8902A}" type="datetimeFigureOut">
              <a:rPr lang="ar-IQ" smtClean="0"/>
              <a:t>03/07/1440</a:t>
            </a:fld>
            <a:endParaRPr lang="ar-IQ"/>
          </a:p>
        </p:txBody>
      </p:sp>
      <p:sp>
        <p:nvSpPr>
          <p:cNvPr id="3" name="Footer Placeholder 2"/>
          <p:cNvSpPr>
            <a:spLocks noGrp="1"/>
          </p:cNvSpPr>
          <p:nvPr>
            <p:ph type="ftr" sz="quarter" idx="11"/>
          </p:nvPr>
        </p:nvSpPr>
        <p:spPr/>
        <p:txBody>
          <a:bodyPr/>
          <a:lstStyle/>
          <a:p>
            <a:endParaRPr lang="ar-IQ"/>
          </a:p>
        </p:txBody>
      </p:sp>
      <p:sp>
        <p:nvSpPr>
          <p:cNvPr id="4" name="Slide Number Placeholder 3"/>
          <p:cNvSpPr>
            <a:spLocks noGrp="1"/>
          </p:cNvSpPr>
          <p:nvPr>
            <p:ph type="sldNum" sz="quarter" idx="12"/>
          </p:nvPr>
        </p:nvSpPr>
        <p:spPr/>
        <p:txBody>
          <a:bodyPr/>
          <a:lstStyle/>
          <a:p>
            <a:fld id="{21C30E9F-F0A7-4FE0-971E-213F57C895DF}" type="slidenum">
              <a:rPr lang="ar-IQ" smtClean="0"/>
              <a:t>‹#›</a:t>
            </a:fld>
            <a:endParaRPr lang="ar-IQ"/>
          </a:p>
        </p:txBody>
      </p:sp>
    </p:spTree>
    <p:extLst>
      <p:ext uri="{BB962C8B-B14F-4D97-AF65-F5344CB8AC3E}">
        <p14:creationId xmlns:p14="http://schemas.microsoft.com/office/powerpoint/2010/main" val="232238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ar-IQ"/>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E8386E4-927F-45F6-90C0-C5361FF8902A}" type="datetimeFigureOut">
              <a:rPr lang="ar-IQ" smtClean="0"/>
              <a:t>03/07/1440</a:t>
            </a:fld>
            <a:endParaRPr lang="ar-IQ"/>
          </a:p>
        </p:txBody>
      </p:sp>
      <p:sp>
        <p:nvSpPr>
          <p:cNvPr id="6" name="Footer Placeholder 5"/>
          <p:cNvSpPr>
            <a:spLocks noGrp="1"/>
          </p:cNvSpPr>
          <p:nvPr>
            <p:ph type="ftr" sz="quarter" idx="11"/>
          </p:nvPr>
        </p:nvSpPr>
        <p:spPr/>
        <p:txBody>
          <a:bodyPr/>
          <a:lstStyle/>
          <a:p>
            <a:endParaRPr lang="ar-IQ"/>
          </a:p>
        </p:txBody>
      </p:sp>
      <p:sp>
        <p:nvSpPr>
          <p:cNvPr id="7" name="Slide Number Placeholder 6"/>
          <p:cNvSpPr>
            <a:spLocks noGrp="1"/>
          </p:cNvSpPr>
          <p:nvPr>
            <p:ph type="sldNum" sz="quarter" idx="12"/>
          </p:nvPr>
        </p:nvSpPr>
        <p:spPr/>
        <p:txBody>
          <a:bodyPr/>
          <a:lstStyle/>
          <a:p>
            <a:fld id="{21C30E9F-F0A7-4FE0-971E-213F57C895DF}" type="slidenum">
              <a:rPr lang="ar-IQ" smtClean="0"/>
              <a:t>‹#›</a:t>
            </a:fld>
            <a:endParaRPr lang="ar-IQ"/>
          </a:p>
        </p:txBody>
      </p:sp>
    </p:spTree>
    <p:extLst>
      <p:ext uri="{BB962C8B-B14F-4D97-AF65-F5344CB8AC3E}">
        <p14:creationId xmlns:p14="http://schemas.microsoft.com/office/powerpoint/2010/main" val="36613977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ar-IQ"/>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IQ"/>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E8386E4-927F-45F6-90C0-C5361FF8902A}" type="datetimeFigureOut">
              <a:rPr lang="ar-IQ" smtClean="0"/>
              <a:t>03/07/1440</a:t>
            </a:fld>
            <a:endParaRPr lang="ar-IQ"/>
          </a:p>
        </p:txBody>
      </p:sp>
      <p:sp>
        <p:nvSpPr>
          <p:cNvPr id="6" name="Footer Placeholder 5"/>
          <p:cNvSpPr>
            <a:spLocks noGrp="1"/>
          </p:cNvSpPr>
          <p:nvPr>
            <p:ph type="ftr" sz="quarter" idx="11"/>
          </p:nvPr>
        </p:nvSpPr>
        <p:spPr/>
        <p:txBody>
          <a:bodyPr/>
          <a:lstStyle/>
          <a:p>
            <a:endParaRPr lang="ar-IQ"/>
          </a:p>
        </p:txBody>
      </p:sp>
      <p:sp>
        <p:nvSpPr>
          <p:cNvPr id="7" name="Slide Number Placeholder 6"/>
          <p:cNvSpPr>
            <a:spLocks noGrp="1"/>
          </p:cNvSpPr>
          <p:nvPr>
            <p:ph type="sldNum" sz="quarter" idx="12"/>
          </p:nvPr>
        </p:nvSpPr>
        <p:spPr/>
        <p:txBody>
          <a:bodyPr/>
          <a:lstStyle/>
          <a:p>
            <a:fld id="{21C30E9F-F0A7-4FE0-971E-213F57C895DF}" type="slidenum">
              <a:rPr lang="ar-IQ" smtClean="0"/>
              <a:t>‹#›</a:t>
            </a:fld>
            <a:endParaRPr lang="ar-IQ"/>
          </a:p>
        </p:txBody>
      </p:sp>
    </p:spTree>
    <p:extLst>
      <p:ext uri="{BB962C8B-B14F-4D97-AF65-F5344CB8AC3E}">
        <p14:creationId xmlns:p14="http://schemas.microsoft.com/office/powerpoint/2010/main" val="411207640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1" anchor="ctr">
            <a:normAutofit/>
          </a:bodyPr>
          <a:lstStyle/>
          <a:p>
            <a:r>
              <a:rPr lang="en-US" smtClean="0"/>
              <a:t>Click to edit Master title style</a:t>
            </a:r>
            <a:endParaRPr lang="ar-IQ"/>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1">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4" name="Date Placeholder 3"/>
          <p:cNvSpPr>
            <a:spLocks noGrp="1"/>
          </p:cNvSpPr>
          <p:nvPr>
            <p:ph type="dt" sz="half" idx="2"/>
          </p:nvPr>
        </p:nvSpPr>
        <p:spPr>
          <a:xfrm>
            <a:off x="8610600" y="6356350"/>
            <a:ext cx="27432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2E8386E4-927F-45F6-90C0-C5361FF8902A}" type="datetimeFigureOut">
              <a:rPr lang="ar-IQ" smtClean="0"/>
              <a:t>03/07/1440</a:t>
            </a:fld>
            <a:endParaRPr lang="ar-IQ"/>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IQ"/>
          </a:p>
        </p:txBody>
      </p:sp>
      <p:sp>
        <p:nvSpPr>
          <p:cNvPr id="6" name="Slide Number Placeholder 5"/>
          <p:cNvSpPr>
            <a:spLocks noGrp="1"/>
          </p:cNvSpPr>
          <p:nvPr>
            <p:ph type="sldNum" sz="quarter" idx="4"/>
          </p:nvPr>
        </p:nvSpPr>
        <p:spPr>
          <a:xfrm>
            <a:off x="838200" y="6356350"/>
            <a:ext cx="27432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21C30E9F-F0A7-4FE0-971E-213F57C895DF}" type="slidenum">
              <a:rPr lang="ar-IQ" smtClean="0"/>
              <a:t>‹#›</a:t>
            </a:fld>
            <a:endParaRPr lang="ar-IQ"/>
          </a:p>
        </p:txBody>
      </p:sp>
    </p:spTree>
    <p:extLst>
      <p:ext uri="{BB962C8B-B14F-4D97-AF65-F5344CB8AC3E}">
        <p14:creationId xmlns:p14="http://schemas.microsoft.com/office/powerpoint/2010/main" val="238261535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r" defTabSz="914400" rtl="1"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r" defTabSz="914400" rtl="1"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r" defTabSz="914400" rtl="1"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r" defTabSz="914400" rtl="1"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Database </a:t>
            </a:r>
            <a:endParaRPr lang="ar-IQ" dirty="0"/>
          </a:p>
        </p:txBody>
      </p:sp>
    </p:spTree>
    <p:extLst>
      <p:ext uri="{BB962C8B-B14F-4D97-AF65-F5344CB8AC3E}">
        <p14:creationId xmlns:p14="http://schemas.microsoft.com/office/powerpoint/2010/main" val="334158320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l" rtl="0"/>
            <a:r>
              <a:rPr lang="en-US" dirty="0" smtClean="0"/>
              <a:t>Relational Database Design </a:t>
            </a:r>
            <a:endParaRPr lang="ar-IQ" dirty="0"/>
          </a:p>
        </p:txBody>
      </p:sp>
      <p:sp>
        <p:nvSpPr>
          <p:cNvPr id="3" name="Content Placeholder 2"/>
          <p:cNvSpPr>
            <a:spLocks noGrp="1"/>
          </p:cNvSpPr>
          <p:nvPr>
            <p:ph idx="1"/>
          </p:nvPr>
        </p:nvSpPr>
        <p:spPr/>
        <p:txBody>
          <a:bodyPr/>
          <a:lstStyle/>
          <a:p>
            <a:pPr algn="l" rtl="0"/>
            <a:r>
              <a:rPr lang="en-US" dirty="0" smtClean="0"/>
              <a:t>This chapter explores relational database design concepts that will help model the real-world enterprise in a relational database. It provides guidelines to define tables, columns, and establish relationships between tables so that there is minimum redundancy of data. </a:t>
            </a:r>
          </a:p>
          <a:p>
            <a:pPr algn="l" rtl="0"/>
            <a:endParaRPr lang="ar-IQ" dirty="0"/>
          </a:p>
        </p:txBody>
      </p:sp>
    </p:spTree>
    <p:extLst>
      <p:ext uri="{BB962C8B-B14F-4D97-AF65-F5344CB8AC3E}">
        <p14:creationId xmlns:p14="http://schemas.microsoft.com/office/powerpoint/2010/main" val="92837194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l" rtl="0"/>
            <a:r>
              <a:rPr lang="en-US" dirty="0" smtClean="0"/>
              <a:t>The problem of redundancy </a:t>
            </a:r>
            <a:endParaRPr lang="ar-IQ" dirty="0"/>
          </a:p>
        </p:txBody>
      </p:sp>
      <p:sp>
        <p:nvSpPr>
          <p:cNvPr id="3" name="Content Placeholder 2"/>
          <p:cNvSpPr>
            <a:spLocks noGrp="1"/>
          </p:cNvSpPr>
          <p:nvPr>
            <p:ph idx="1"/>
          </p:nvPr>
        </p:nvSpPr>
        <p:spPr/>
        <p:txBody>
          <a:bodyPr/>
          <a:lstStyle/>
          <a:p>
            <a:pPr algn="l" rtl="0"/>
            <a:r>
              <a:rPr lang="en-US" dirty="0" smtClean="0"/>
              <a:t>Data redundancy implies finding the same data in more than one location within database tables. Redundancy in a relational schema is a non-optimal relational database design because of the following problems: </a:t>
            </a:r>
          </a:p>
          <a:p>
            <a:pPr algn="l" rtl="0"/>
            <a:r>
              <a:rPr lang="en-US" dirty="0" smtClean="0"/>
              <a:t>	Insertion Anomalies </a:t>
            </a:r>
          </a:p>
          <a:p>
            <a:pPr algn="l" rtl="0"/>
            <a:r>
              <a:rPr lang="en-US" dirty="0" smtClean="0"/>
              <a:t>	Deletion Anomalies </a:t>
            </a:r>
          </a:p>
          <a:p>
            <a:pPr algn="l" rtl="0"/>
            <a:r>
              <a:rPr lang="en-US" dirty="0" smtClean="0"/>
              <a:t>	Update Anomalies </a:t>
            </a:r>
          </a:p>
          <a:p>
            <a:pPr algn="l" rtl="0"/>
            <a:endParaRPr lang="ar-IQ" dirty="0"/>
          </a:p>
        </p:txBody>
      </p:sp>
    </p:spTree>
    <p:extLst>
      <p:ext uri="{BB962C8B-B14F-4D97-AF65-F5344CB8AC3E}">
        <p14:creationId xmlns:p14="http://schemas.microsoft.com/office/powerpoint/2010/main" val="369426420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l" rtl="0"/>
            <a:r>
              <a:rPr lang="en-US" dirty="0" smtClean="0"/>
              <a:t>Decompositions </a:t>
            </a:r>
            <a:endParaRPr lang="ar-IQ" dirty="0"/>
          </a:p>
        </p:txBody>
      </p:sp>
      <p:sp>
        <p:nvSpPr>
          <p:cNvPr id="3" name="Content Placeholder 2"/>
          <p:cNvSpPr>
            <a:spLocks noGrp="1"/>
          </p:cNvSpPr>
          <p:nvPr>
            <p:ph idx="1"/>
          </p:nvPr>
        </p:nvSpPr>
        <p:spPr/>
        <p:txBody>
          <a:bodyPr/>
          <a:lstStyle/>
          <a:p>
            <a:pPr algn="l" rtl="0"/>
            <a:r>
              <a:rPr lang="en-US" dirty="0" smtClean="0"/>
              <a:t>Decomposition in relational database design implies breaking down a relational schema into smaller and simpler relations that avoid redundancy. The idea is to be able to query the smaller relations for any information that we were previously able to retrieve from the original relational schema. </a:t>
            </a:r>
          </a:p>
          <a:p>
            <a:pPr algn="l" rtl="0"/>
            <a:endParaRPr lang="ar-IQ" dirty="0"/>
          </a:p>
        </p:txBody>
      </p:sp>
    </p:spTree>
    <p:extLst>
      <p:ext uri="{BB962C8B-B14F-4D97-AF65-F5344CB8AC3E}">
        <p14:creationId xmlns:p14="http://schemas.microsoft.com/office/powerpoint/2010/main" val="213320987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l" rtl="0"/>
            <a:r>
              <a:rPr lang="en-US" dirty="0" smtClean="0"/>
              <a:t>Functional Dependencies </a:t>
            </a:r>
            <a:endParaRPr lang="ar-IQ" dirty="0"/>
          </a:p>
        </p:txBody>
      </p:sp>
      <p:sp>
        <p:nvSpPr>
          <p:cNvPr id="3" name="Content Placeholder 2"/>
          <p:cNvSpPr>
            <a:spLocks noGrp="1"/>
          </p:cNvSpPr>
          <p:nvPr>
            <p:ph idx="1"/>
          </p:nvPr>
        </p:nvSpPr>
        <p:spPr/>
        <p:txBody>
          <a:bodyPr/>
          <a:lstStyle/>
          <a:p>
            <a:pPr algn="l" rtl="0"/>
            <a:r>
              <a:rPr lang="en-US" dirty="0" smtClean="0"/>
              <a:t>Functional Dependency (FD) is a type of integrity constraint that extends the idea of a super key. It defines a dependency between subsets of attributes of a given relation.</a:t>
            </a:r>
            <a:endParaRPr lang="ar-IQ" dirty="0"/>
          </a:p>
        </p:txBody>
      </p:sp>
    </p:spTree>
    <p:extLst>
      <p:ext uri="{BB962C8B-B14F-4D97-AF65-F5344CB8AC3E}">
        <p14:creationId xmlns:p14="http://schemas.microsoft.com/office/powerpoint/2010/main" val="383114086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l" rtl="0"/>
            <a:r>
              <a:rPr lang="en-US" b="1" u="sng" dirty="0"/>
              <a:t>Properties of Functional Dependencies </a:t>
            </a:r>
            <a:endParaRPr lang="ar-IQ" dirty="0"/>
          </a:p>
        </p:txBody>
      </p:sp>
      <p:sp>
        <p:nvSpPr>
          <p:cNvPr id="3" name="Content Placeholder 2"/>
          <p:cNvSpPr>
            <a:spLocks noGrp="1"/>
          </p:cNvSpPr>
          <p:nvPr>
            <p:ph idx="1"/>
          </p:nvPr>
        </p:nvSpPr>
        <p:spPr/>
        <p:txBody>
          <a:bodyPr/>
          <a:lstStyle/>
          <a:p>
            <a:pPr algn="l" rtl="0"/>
            <a:r>
              <a:rPr lang="en-US" dirty="0" smtClean="0"/>
              <a:t>1. Reflexivity: If B is a subset of attributes in set A, then A → B. (by trivial FD) </a:t>
            </a:r>
          </a:p>
          <a:p>
            <a:pPr algn="l" rtl="0"/>
            <a:r>
              <a:rPr lang="en-US" dirty="0" smtClean="0"/>
              <a:t>2. Augmentation: If A → B and C is another attribute, then AC → BC Applying reflexivity to this rule, we can also say that, AC → B. </a:t>
            </a:r>
          </a:p>
          <a:p>
            <a:pPr algn="l" rtl="0"/>
            <a:r>
              <a:rPr lang="en-US" dirty="0" smtClean="0"/>
              <a:t>3. Transitivity: If A → B and B → C, then A → C. </a:t>
            </a:r>
          </a:p>
          <a:p>
            <a:pPr algn="l" rtl="0"/>
            <a:endParaRPr lang="ar-IQ" dirty="0"/>
          </a:p>
        </p:txBody>
      </p:sp>
    </p:spTree>
    <p:extLst>
      <p:ext uri="{BB962C8B-B14F-4D97-AF65-F5344CB8AC3E}">
        <p14:creationId xmlns:p14="http://schemas.microsoft.com/office/powerpoint/2010/main" val="52415823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l" rtl="0"/>
            <a:r>
              <a:rPr lang="en-US" dirty="0" smtClean="0"/>
              <a:t>Normal Forms </a:t>
            </a:r>
            <a:endParaRPr lang="ar-IQ" dirty="0"/>
          </a:p>
        </p:txBody>
      </p:sp>
      <p:sp>
        <p:nvSpPr>
          <p:cNvPr id="3" name="Content Placeholder 2"/>
          <p:cNvSpPr>
            <a:spLocks noGrp="1"/>
          </p:cNvSpPr>
          <p:nvPr>
            <p:ph idx="1"/>
          </p:nvPr>
        </p:nvSpPr>
        <p:spPr/>
        <p:txBody>
          <a:bodyPr/>
          <a:lstStyle/>
          <a:p>
            <a:pPr algn="l" rtl="0"/>
            <a:r>
              <a:rPr lang="en-US" dirty="0" smtClean="0"/>
              <a:t>Normalization is a procedure in relational database design that aims at converting relational schemas into a more desirable form. The goal is to remove redundancy in relations and the problems that follow from it, namely insertion, deletion and update anomalies. </a:t>
            </a:r>
          </a:p>
          <a:p>
            <a:pPr algn="l" rtl="0"/>
            <a:endParaRPr lang="ar-IQ" dirty="0"/>
          </a:p>
        </p:txBody>
      </p:sp>
    </p:spTree>
    <p:extLst>
      <p:ext uri="{BB962C8B-B14F-4D97-AF65-F5344CB8AC3E}">
        <p14:creationId xmlns:p14="http://schemas.microsoft.com/office/powerpoint/2010/main" val="409488454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ar-IQ" dirty="0"/>
          </a:p>
        </p:txBody>
      </p:sp>
      <p:sp>
        <p:nvSpPr>
          <p:cNvPr id="3" name="Content Placeholder 2"/>
          <p:cNvSpPr>
            <a:spLocks noGrp="1"/>
          </p:cNvSpPr>
          <p:nvPr>
            <p:ph idx="1"/>
          </p:nvPr>
        </p:nvSpPr>
        <p:spPr/>
        <p:txBody>
          <a:bodyPr/>
          <a:lstStyle/>
          <a:p>
            <a:pPr algn="l" rtl="0"/>
            <a:r>
              <a:rPr lang="en-US" dirty="0" smtClean="0"/>
              <a:t>A table is in 1NF if and only if it satisfies the following five conditions: </a:t>
            </a:r>
          </a:p>
          <a:p>
            <a:pPr algn="l" rtl="0"/>
            <a:r>
              <a:rPr lang="en-US" dirty="0" smtClean="0"/>
              <a:t>•	There is no top-to-bottom ordering to the rows. </a:t>
            </a:r>
          </a:p>
          <a:p>
            <a:pPr algn="l" rtl="0"/>
            <a:r>
              <a:rPr lang="en-US" dirty="0" smtClean="0"/>
              <a:t>•	There is no left-to-right ordering to the columns. </a:t>
            </a:r>
          </a:p>
          <a:p>
            <a:pPr algn="l" rtl="0"/>
            <a:r>
              <a:rPr lang="en-US" dirty="0" smtClean="0"/>
              <a:t>•	There are no duplicate rows. </a:t>
            </a:r>
          </a:p>
          <a:p>
            <a:pPr algn="l" rtl="0"/>
            <a:r>
              <a:rPr lang="en-US" dirty="0" smtClean="0"/>
              <a:t>•	Every row-and-column intersection contains exactly one value from the applicable domain (and nothing else). </a:t>
            </a:r>
          </a:p>
          <a:p>
            <a:pPr algn="l" rtl="0"/>
            <a:r>
              <a:rPr lang="en-US" dirty="0" smtClean="0"/>
              <a:t>•	All columns are regular [i.e. rows have no hidden components such as row IDs, object IDs, or hidden timestamps]. </a:t>
            </a:r>
          </a:p>
          <a:p>
            <a:pPr algn="l" rtl="0"/>
            <a:endParaRPr lang="ar-IQ" dirty="0"/>
          </a:p>
        </p:txBody>
      </p:sp>
    </p:spTree>
    <p:extLst>
      <p:ext uri="{BB962C8B-B14F-4D97-AF65-F5344CB8AC3E}">
        <p14:creationId xmlns:p14="http://schemas.microsoft.com/office/powerpoint/2010/main" val="397120047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ar-IQ"/>
          </a:p>
        </p:txBody>
      </p:sp>
      <p:sp>
        <p:nvSpPr>
          <p:cNvPr id="3" name="Content Placeholder 2"/>
          <p:cNvSpPr>
            <a:spLocks noGrp="1"/>
          </p:cNvSpPr>
          <p:nvPr>
            <p:ph idx="1"/>
          </p:nvPr>
        </p:nvSpPr>
        <p:spPr/>
        <p:txBody>
          <a:bodyPr/>
          <a:lstStyle/>
          <a:p>
            <a:endParaRPr lang="ar-IQ"/>
          </a:p>
        </p:txBody>
      </p:sp>
    </p:spTree>
    <p:extLst>
      <p:ext uri="{BB962C8B-B14F-4D97-AF65-F5344CB8AC3E}">
        <p14:creationId xmlns:p14="http://schemas.microsoft.com/office/powerpoint/2010/main" val="150669760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TotalTime>
  <Words>311</Words>
  <Application>Microsoft Office PowerPoint</Application>
  <PresentationFormat>Widescreen</PresentationFormat>
  <Paragraphs>24</Paragraphs>
  <Slides>9</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9</vt:i4>
      </vt:variant>
    </vt:vector>
  </HeadingPairs>
  <TitlesOfParts>
    <vt:vector size="14" baseType="lpstr">
      <vt:lpstr>Arial</vt:lpstr>
      <vt:lpstr>Calibri</vt:lpstr>
      <vt:lpstr>Calibri Light</vt:lpstr>
      <vt:lpstr>Times New Roman</vt:lpstr>
      <vt:lpstr>Office Theme</vt:lpstr>
      <vt:lpstr>Database </vt:lpstr>
      <vt:lpstr>Relational Database Design </vt:lpstr>
      <vt:lpstr>The problem of redundancy </vt:lpstr>
      <vt:lpstr>Decompositions </vt:lpstr>
      <vt:lpstr>Functional Dependencies </vt:lpstr>
      <vt:lpstr>Properties of Functional Dependencies </vt:lpstr>
      <vt:lpstr>Normal Forms </vt:lpstr>
      <vt:lpstr>PowerPoint Presentation</vt:lpstr>
      <vt:lpstr>PowerPoint Presentation</vt:lpstr>
    </vt:vector>
  </TitlesOfParts>
  <Company>Microsoft</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Database </dc:title>
  <dc:creator>hp</dc:creator>
  <cp:lastModifiedBy>hp</cp:lastModifiedBy>
  <cp:revision>1</cp:revision>
  <dcterms:created xsi:type="dcterms:W3CDTF">2019-03-08T21:05:41Z</dcterms:created>
  <dcterms:modified xsi:type="dcterms:W3CDTF">2019-03-08T21:09:36Z</dcterms:modified>
</cp:coreProperties>
</file>

<file path=docProps/thumbnail.jpeg>
</file>