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64" r:id="rId3"/>
    <p:sldId id="265" r:id="rId4"/>
    <p:sldId id="257" r:id="rId5"/>
    <p:sldId id="258" r:id="rId6"/>
    <p:sldId id="259" r:id="rId7"/>
    <p:sldId id="260" r:id="rId8"/>
    <p:sldId id="261" r:id="rId9"/>
  </p:sldIdLst>
  <p:sldSz cx="12192000" cy="6858000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039" autoAdjust="0"/>
    <p:restoredTop sz="94660"/>
  </p:normalViewPr>
  <p:slideViewPr>
    <p:cSldViewPr snapToGrid="0">
      <p:cViewPr varScale="1">
        <p:scale>
          <a:sx n="47" d="100"/>
          <a:sy n="47" d="100"/>
        </p:scale>
        <p:origin x="74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65B5-264D-4EF0-91AF-45E6EECD93F0}" type="datetimeFigureOut">
              <a:rPr lang="ar-IQ" smtClean="0"/>
              <a:t>03/07/1440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4D9F9-8715-475C-BA2B-1B62129113C2}" type="slidenum">
              <a:rPr lang="ar-IQ" smtClean="0"/>
              <a:t>‹#›</a:t>
            </a:fld>
            <a:endParaRPr lang="ar-IQ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8261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65B5-264D-4EF0-91AF-45E6EECD93F0}" type="datetimeFigureOut">
              <a:rPr lang="ar-IQ" smtClean="0"/>
              <a:t>03/07/1440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4D9F9-8715-475C-BA2B-1B62129113C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245337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65B5-264D-4EF0-91AF-45E6EECD93F0}" type="datetimeFigureOut">
              <a:rPr lang="ar-IQ" smtClean="0"/>
              <a:t>03/07/1440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4D9F9-8715-475C-BA2B-1B62129113C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142041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65B5-264D-4EF0-91AF-45E6EECD93F0}" type="datetimeFigureOut">
              <a:rPr lang="ar-IQ" smtClean="0"/>
              <a:t>03/07/1440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4D9F9-8715-475C-BA2B-1B62129113C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457332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65B5-264D-4EF0-91AF-45E6EECD93F0}" type="datetimeFigureOut">
              <a:rPr lang="ar-IQ" smtClean="0"/>
              <a:t>03/07/1440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4D9F9-8715-475C-BA2B-1B62129113C2}" type="slidenum">
              <a:rPr lang="ar-IQ" smtClean="0"/>
              <a:t>‹#›</a:t>
            </a:fld>
            <a:endParaRPr lang="ar-IQ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1374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65B5-264D-4EF0-91AF-45E6EECD93F0}" type="datetimeFigureOut">
              <a:rPr lang="ar-IQ" smtClean="0"/>
              <a:t>03/07/1440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4D9F9-8715-475C-BA2B-1B62129113C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161690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65B5-264D-4EF0-91AF-45E6EECD93F0}" type="datetimeFigureOut">
              <a:rPr lang="ar-IQ" smtClean="0"/>
              <a:t>03/07/1440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4D9F9-8715-475C-BA2B-1B62129113C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807656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65B5-264D-4EF0-91AF-45E6EECD93F0}" type="datetimeFigureOut">
              <a:rPr lang="ar-IQ" smtClean="0"/>
              <a:t>03/07/1440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4D9F9-8715-475C-BA2B-1B62129113C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093314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65B5-264D-4EF0-91AF-45E6EECD93F0}" type="datetimeFigureOut">
              <a:rPr lang="ar-IQ" smtClean="0"/>
              <a:t>03/07/1440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4D9F9-8715-475C-BA2B-1B62129113C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196125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9DF65B5-264D-4EF0-91AF-45E6EECD93F0}" type="datetimeFigureOut">
              <a:rPr lang="ar-IQ" smtClean="0"/>
              <a:t>03/07/1440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B94D9F9-8715-475C-BA2B-1B62129113C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558836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65B5-264D-4EF0-91AF-45E6EECD93F0}" type="datetimeFigureOut">
              <a:rPr lang="ar-IQ" smtClean="0"/>
              <a:t>03/07/1440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4D9F9-8715-475C-BA2B-1B62129113C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959512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9DF65B5-264D-4EF0-91AF-45E6EECD93F0}" type="datetimeFigureOut">
              <a:rPr lang="ar-IQ" smtClean="0"/>
              <a:t>03/07/1440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B94D9F9-8715-475C-BA2B-1B62129113C2}" type="slidenum">
              <a:rPr lang="ar-IQ" smtClean="0"/>
              <a:t>‹#›</a:t>
            </a:fld>
            <a:endParaRPr lang="ar-IQ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6528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r" defTabSz="914400" rtl="1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database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349474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u="sng" dirty="0"/>
              <a:t>Overview of the SQL Query </a:t>
            </a:r>
            <a:r>
              <a:rPr lang="en-US" b="1" u="sng" dirty="0" smtClean="0"/>
              <a:t>Language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/>
              <a:t>• Data-definition language (DDL). The SQL DDL provides commands for defining relation schemas, deleting relations, and modifying relation schemas.</a:t>
            </a:r>
          </a:p>
          <a:p>
            <a:pPr algn="l" rtl="0"/>
            <a:r>
              <a:rPr lang="en-US" dirty="0"/>
              <a:t>• Data-manipulation language (DML). The SQL DML provides the ability to query information from the database and to insert tuples into, delete tuples from, and modify tuples in the database.</a:t>
            </a:r>
          </a:p>
          <a:p>
            <a:pPr algn="l" rtl="0"/>
            <a:r>
              <a:rPr lang="en-US" dirty="0"/>
              <a:t>• Integrity. The SQL DDL includes commands for specifying integrity constraints that the data stored in the database must satisfy. Updates that violate integrity constraints are disallowed.</a:t>
            </a:r>
          </a:p>
          <a:p>
            <a:pPr algn="l" rtl="0"/>
            <a:r>
              <a:rPr lang="en-US" dirty="0"/>
              <a:t>• View definition. The SQL DDL includes commands for defining views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2932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• Transaction control. SQL includes commands for specifying the beginning and ending of transactions.</a:t>
            </a:r>
          </a:p>
          <a:p>
            <a:pPr algn="l" rtl="0"/>
            <a:r>
              <a:rPr lang="en-US" dirty="0"/>
              <a:t>• Embedded SQL and dynamic SQL. Embedded and dynamic SQL define how SQL statements can be embedded within general-purpose programming languages, such as C, C++, and Java.</a:t>
            </a:r>
          </a:p>
          <a:p>
            <a:pPr algn="l" rtl="0"/>
            <a:r>
              <a:rPr lang="en-US" dirty="0"/>
              <a:t>• Authorization. The SQL DDL includes commands for specifying access rights to relations and views.</a:t>
            </a:r>
          </a:p>
          <a:p>
            <a:pPr algn="l" rtl="0"/>
            <a:endParaRPr lang="ar-IQ" dirty="0"/>
          </a:p>
          <a:p>
            <a:pPr algn="l" rtl="0"/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132457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/>
              <a:t>SQL Data </a:t>
            </a:r>
            <a:r>
              <a:rPr lang="en-US" b="1" u="sng" dirty="0" smtClean="0"/>
              <a:t>Definition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• The schema for each relation.</a:t>
            </a:r>
          </a:p>
          <a:p>
            <a:pPr algn="l" rtl="0"/>
            <a:r>
              <a:rPr lang="en-US" dirty="0"/>
              <a:t>• The types of values associated with each attribute.</a:t>
            </a:r>
          </a:p>
          <a:p>
            <a:pPr algn="l" rtl="0"/>
            <a:r>
              <a:rPr lang="en-US" dirty="0"/>
              <a:t>• The integrity constraints.</a:t>
            </a:r>
          </a:p>
          <a:p>
            <a:pPr algn="l" rtl="0"/>
            <a:r>
              <a:rPr lang="en-US" dirty="0"/>
              <a:t>• The set of indices to be maintained for each relation.</a:t>
            </a:r>
          </a:p>
          <a:p>
            <a:pPr algn="l" rtl="0"/>
            <a:r>
              <a:rPr lang="en-US" dirty="0"/>
              <a:t>• The security and authorization information for each relation.</a:t>
            </a:r>
          </a:p>
          <a:p>
            <a:pPr algn="l" rtl="0"/>
            <a:r>
              <a:rPr lang="en-US" dirty="0"/>
              <a:t>• The physical storage structure of each relation on disk.</a:t>
            </a:r>
          </a:p>
          <a:p>
            <a:pPr algn="l" rtl="0"/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1674293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/>
              <a:t>. Basic Types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/>
              <a:t>•	char(n): A fixed-length character string with user-specified length n. The full form, character, can be used instead.</a:t>
            </a:r>
          </a:p>
          <a:p>
            <a:pPr algn="l" rtl="0"/>
            <a:r>
              <a:rPr lang="en-US" dirty="0"/>
              <a:t>•	varchar(n): A variable-length character string with user-specified maximum length n. The full form, character varying, is equivalent.</a:t>
            </a:r>
          </a:p>
          <a:p>
            <a:pPr algn="l" rtl="0"/>
            <a:r>
              <a:rPr lang="en-US" dirty="0"/>
              <a:t>•	</a:t>
            </a:r>
            <a:r>
              <a:rPr lang="en-US" dirty="0" err="1"/>
              <a:t>int</a:t>
            </a:r>
            <a:r>
              <a:rPr lang="en-US" dirty="0"/>
              <a:t>: An integer (a finite subset of the integers that </a:t>
            </a:r>
            <a:r>
              <a:rPr lang="en-US" dirty="0" err="1"/>
              <a:t>ismachine</a:t>
            </a:r>
            <a:r>
              <a:rPr lang="en-US" dirty="0"/>
              <a:t> dependent). The full form, integer, is equivalent.</a:t>
            </a:r>
          </a:p>
          <a:p>
            <a:pPr algn="l" rtl="0"/>
            <a:r>
              <a:rPr lang="en-US" dirty="0"/>
              <a:t>•	</a:t>
            </a:r>
            <a:r>
              <a:rPr lang="en-US" dirty="0" err="1"/>
              <a:t>smallint</a:t>
            </a:r>
            <a:r>
              <a:rPr lang="en-US" dirty="0"/>
              <a:t>: A small integer (a machine-dependent subset of the integer type).</a:t>
            </a:r>
          </a:p>
          <a:p>
            <a:pPr algn="l" rtl="0"/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7623397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•	numeric(p, d):</a:t>
            </a:r>
            <a:r>
              <a:rPr lang="en-US" dirty="0" err="1"/>
              <a:t>Afixed</a:t>
            </a:r>
            <a:r>
              <a:rPr lang="en-US" dirty="0"/>
              <a:t>-point </a:t>
            </a:r>
            <a:r>
              <a:rPr lang="en-US" dirty="0" err="1"/>
              <a:t>numberwith</a:t>
            </a:r>
            <a:r>
              <a:rPr lang="en-US" dirty="0"/>
              <a:t> user-specified precision. The number consists of p digits (plus a sign), and d of the p digits are to the right of the decimal point. Thus, numeric(3,1) allows 44.5 to be stored exactly, but neither 444.5 or 0.32 can be stored exactly in a field of this type.</a:t>
            </a:r>
          </a:p>
          <a:p>
            <a:pPr algn="l" rtl="0"/>
            <a:r>
              <a:rPr lang="en-US" dirty="0"/>
              <a:t>•	real, double precision: Floating-point and double-precision floating-point numbers with machine-dependent precision.</a:t>
            </a:r>
          </a:p>
          <a:p>
            <a:pPr algn="l" rtl="0"/>
            <a:r>
              <a:rPr lang="en-US" dirty="0"/>
              <a:t>•	float(n): A floating-point number, with precision of at least n digits.</a:t>
            </a:r>
          </a:p>
          <a:p>
            <a:pPr algn="l" rtl="0"/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6781528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Schema Definition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	</a:t>
            </a:r>
          </a:p>
          <a:p>
            <a:pPr algn="l" rtl="0"/>
            <a:r>
              <a:rPr lang="en-US" dirty="0"/>
              <a:t>We define an SQL relation by using the create table command. The following</a:t>
            </a:r>
          </a:p>
          <a:p>
            <a:pPr algn="l" rtl="0"/>
            <a:r>
              <a:rPr lang="en-US" dirty="0"/>
              <a:t>command creates a relation department in the database.</a:t>
            </a:r>
          </a:p>
          <a:p>
            <a:pPr algn="l" rtl="0"/>
            <a:r>
              <a:rPr lang="en-US" dirty="0"/>
              <a:t>create table department</a:t>
            </a:r>
          </a:p>
          <a:p>
            <a:pPr algn="l" rtl="0"/>
            <a:r>
              <a:rPr lang="en-US" dirty="0"/>
              <a:t>(</a:t>
            </a:r>
            <a:r>
              <a:rPr lang="en-US" dirty="0" err="1"/>
              <a:t>dept</a:t>
            </a:r>
            <a:r>
              <a:rPr lang="en-US" dirty="0"/>
              <a:t> name varchar (20),</a:t>
            </a:r>
          </a:p>
          <a:p>
            <a:pPr algn="l" rtl="0"/>
            <a:r>
              <a:rPr lang="en-US" dirty="0"/>
              <a:t>building varchar (15),</a:t>
            </a:r>
          </a:p>
          <a:p>
            <a:pPr algn="l" rtl="0"/>
            <a:r>
              <a:rPr lang="en-US" dirty="0"/>
              <a:t>budget numeric (12,2),</a:t>
            </a:r>
          </a:p>
          <a:p>
            <a:pPr algn="l" rtl="0"/>
            <a:r>
              <a:rPr lang="en-US" dirty="0"/>
              <a:t>primary key (</a:t>
            </a:r>
            <a:r>
              <a:rPr lang="en-US" dirty="0" err="1"/>
              <a:t>dept</a:t>
            </a:r>
            <a:r>
              <a:rPr lang="en-US" dirty="0"/>
              <a:t> name));</a:t>
            </a:r>
          </a:p>
          <a:p>
            <a:pPr algn="l" rtl="0"/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7901795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/>
              <a:t>Basic Structure of SQL </a:t>
            </a:r>
            <a:r>
              <a:rPr lang="en-US" b="1" u="sng" dirty="0" smtClean="0"/>
              <a:t>Queries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u="sng" dirty="0"/>
              <a:t>1.Queries on a Single Relation</a:t>
            </a:r>
            <a:endParaRPr lang="en-US" dirty="0"/>
          </a:p>
          <a:p>
            <a:pPr algn="l" rtl="0"/>
            <a:r>
              <a:rPr lang="en-US" b="1" u="sng" dirty="0"/>
              <a:t>2.Queries on Multiple Relations</a:t>
            </a:r>
            <a:endParaRPr lang="en-US" dirty="0"/>
          </a:p>
          <a:p>
            <a:pPr algn="l" rtl="0"/>
            <a:r>
              <a:rPr lang="en-US" b="1" u="sng" dirty="0"/>
              <a:t>3.The Natural Join</a:t>
            </a:r>
            <a:endParaRPr lang="en-US" dirty="0"/>
          </a:p>
          <a:p>
            <a:pPr algn="l" rtl="0"/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445706665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</TotalTime>
  <Words>257</Words>
  <Application>Microsoft Office PowerPoint</Application>
  <PresentationFormat>Widescreen</PresentationFormat>
  <Paragraphs>37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Retrospect</vt:lpstr>
      <vt:lpstr>database</vt:lpstr>
      <vt:lpstr>Overview of the SQL Query Language</vt:lpstr>
      <vt:lpstr>PowerPoint Presentation</vt:lpstr>
      <vt:lpstr>SQL Data Definition</vt:lpstr>
      <vt:lpstr>. Basic Types</vt:lpstr>
      <vt:lpstr>PowerPoint Presentation</vt:lpstr>
      <vt:lpstr>Basic Schema Definition</vt:lpstr>
      <vt:lpstr>Basic Structure of SQL Queries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database</dc:title>
  <dc:creator>hp</dc:creator>
  <cp:lastModifiedBy>hp</cp:lastModifiedBy>
  <cp:revision>2</cp:revision>
  <dcterms:created xsi:type="dcterms:W3CDTF">2019-03-08T21:00:19Z</dcterms:created>
  <dcterms:modified xsi:type="dcterms:W3CDTF">2019-03-08T21:04:58Z</dcterms:modified>
</cp:coreProperties>
</file>