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27273-A7C5-4F14-8144-35076A08F469}" type="datetimeFigureOut">
              <a:rPr lang="ar-IQ" smtClean="0"/>
              <a:t>07/05/1440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3E659-FE31-4898-8E36-B7922CC85BAF}" type="slidenum">
              <a:rPr lang="ar-IQ" smtClean="0"/>
              <a:t>‹#›</a:t>
            </a:fld>
            <a:endParaRPr lang="ar-IQ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9836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27273-A7C5-4F14-8144-35076A08F469}" type="datetimeFigureOut">
              <a:rPr lang="ar-IQ" smtClean="0"/>
              <a:t>07/05/1440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3E659-FE31-4898-8E36-B7922CC85BA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0748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27273-A7C5-4F14-8144-35076A08F469}" type="datetimeFigureOut">
              <a:rPr lang="ar-IQ" smtClean="0"/>
              <a:t>07/05/1440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3E659-FE31-4898-8E36-B7922CC85BA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633119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27273-A7C5-4F14-8144-35076A08F469}" type="datetimeFigureOut">
              <a:rPr lang="ar-IQ" smtClean="0"/>
              <a:t>07/05/1440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3E659-FE31-4898-8E36-B7922CC85BA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939460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27273-A7C5-4F14-8144-35076A08F469}" type="datetimeFigureOut">
              <a:rPr lang="ar-IQ" smtClean="0"/>
              <a:t>07/05/1440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3E659-FE31-4898-8E36-B7922CC85BAF}" type="slidenum">
              <a:rPr lang="ar-IQ" smtClean="0"/>
              <a:t>‹#›</a:t>
            </a:fld>
            <a:endParaRPr lang="ar-IQ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1055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27273-A7C5-4F14-8144-35076A08F469}" type="datetimeFigureOut">
              <a:rPr lang="ar-IQ" smtClean="0"/>
              <a:t>07/05/1440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3E659-FE31-4898-8E36-B7922CC85BA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63627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27273-A7C5-4F14-8144-35076A08F469}" type="datetimeFigureOut">
              <a:rPr lang="ar-IQ" smtClean="0"/>
              <a:t>07/05/1440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3E659-FE31-4898-8E36-B7922CC85BA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747299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27273-A7C5-4F14-8144-35076A08F469}" type="datetimeFigureOut">
              <a:rPr lang="ar-IQ" smtClean="0"/>
              <a:t>07/05/1440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3E659-FE31-4898-8E36-B7922CC85BA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623422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27273-A7C5-4F14-8144-35076A08F469}" type="datetimeFigureOut">
              <a:rPr lang="ar-IQ" smtClean="0"/>
              <a:t>07/05/1440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3E659-FE31-4898-8E36-B7922CC85BA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997213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AF27273-A7C5-4F14-8144-35076A08F469}" type="datetimeFigureOut">
              <a:rPr lang="ar-IQ" smtClean="0"/>
              <a:t>07/05/1440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C03E659-FE31-4898-8E36-B7922CC85BA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875554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27273-A7C5-4F14-8144-35076A08F469}" type="datetimeFigureOut">
              <a:rPr lang="ar-IQ" smtClean="0"/>
              <a:t>07/05/1440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3E659-FE31-4898-8E36-B7922CC85BA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46648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AF27273-A7C5-4F14-8144-35076A08F469}" type="datetimeFigureOut">
              <a:rPr lang="ar-IQ" smtClean="0"/>
              <a:t>07/05/1440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C03E659-FE31-4898-8E36-B7922CC85BAF}" type="slidenum">
              <a:rPr lang="ar-IQ" smtClean="0"/>
              <a:t>‹#›</a:t>
            </a:fld>
            <a:endParaRPr lang="ar-IQ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2564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IQ" dirty="0" smtClean="0"/>
              <a:t/>
            </a:r>
            <a:br>
              <a:rPr lang="ar-IQ" dirty="0" smtClean="0"/>
            </a:br>
            <a:r>
              <a:rPr lang="en-US" b="1" dirty="0" smtClean="0"/>
              <a:t>Database</a:t>
            </a:r>
            <a:endParaRPr lang="ar-IQ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Dr. </a:t>
            </a:r>
            <a:r>
              <a:rPr lang="en-US" dirty="0" err="1" smtClean="0"/>
              <a:t>Roueida</a:t>
            </a:r>
            <a:r>
              <a:rPr lang="en-US" dirty="0" smtClean="0"/>
              <a:t> Mohammed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6867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050878"/>
          </a:xfrm>
        </p:spPr>
        <p:txBody>
          <a:bodyPr/>
          <a:lstStyle/>
          <a:p>
            <a:r>
              <a:rPr lang="en-US" b="1" u="sng" dirty="0"/>
              <a:t>The Entity Relationship </a:t>
            </a:r>
            <a:r>
              <a:rPr lang="en-US" b="1" u="sng" dirty="0" smtClean="0"/>
              <a:t>Model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0"/>
            <a:r>
              <a:rPr lang="en-US" sz="3600" dirty="0" smtClean="0"/>
              <a:t>The </a:t>
            </a:r>
            <a:r>
              <a:rPr lang="en-US" sz="3600" dirty="0"/>
              <a:t>entity relationship model (or ER model) is a way of graphically representing the logical relationships of entities (or objects) in order to create a database.</a:t>
            </a:r>
            <a:endParaRPr lang="ar-IQ" sz="3600" dirty="0"/>
          </a:p>
        </p:txBody>
      </p:sp>
    </p:spTree>
    <p:extLst>
      <p:ext uri="{BB962C8B-B14F-4D97-AF65-F5344CB8AC3E}">
        <p14:creationId xmlns:p14="http://schemas.microsoft.com/office/powerpoint/2010/main" val="3094621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214651"/>
          </a:xfrm>
        </p:spPr>
        <p:txBody>
          <a:bodyPr/>
          <a:lstStyle/>
          <a:p>
            <a:r>
              <a:rPr lang="en-US" b="1" u="sng" dirty="0"/>
              <a:t>Elements of the E/R </a:t>
            </a:r>
            <a:r>
              <a:rPr lang="en-US" b="1" u="sng" dirty="0" smtClean="0"/>
              <a:t>Model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 algn="l" rtl="0">
              <a:buFont typeface="+mj-lt"/>
              <a:buAutoNum type="arabicPeriod"/>
            </a:pPr>
            <a:r>
              <a:rPr lang="en-US" sz="3200" dirty="0"/>
              <a:t>Entity sets</a:t>
            </a:r>
            <a:r>
              <a:rPr lang="en-US" sz="3200" dirty="0" smtClean="0"/>
              <a:t>.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US" sz="3200" dirty="0" smtClean="0"/>
              <a:t>Attributes</a:t>
            </a:r>
            <a:r>
              <a:rPr lang="en-US" sz="3200" dirty="0"/>
              <a:t>.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US" sz="3200" dirty="0" smtClean="0"/>
              <a:t>Relationships</a:t>
            </a:r>
            <a:endParaRPr lang="ar-IQ" sz="3200" dirty="0"/>
          </a:p>
        </p:txBody>
      </p:sp>
    </p:spTree>
    <p:extLst>
      <p:ext uri="{BB962C8B-B14F-4D97-AF65-F5344CB8AC3E}">
        <p14:creationId xmlns:p14="http://schemas.microsoft.com/office/powerpoint/2010/main" val="3165581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187355"/>
          </a:xfrm>
        </p:spPr>
        <p:txBody>
          <a:bodyPr/>
          <a:lstStyle/>
          <a:p>
            <a:r>
              <a:rPr lang="en-US" b="1" u="sng" dirty="0"/>
              <a:t>Entity-Relationship </a:t>
            </a:r>
            <a:r>
              <a:rPr lang="en-US" b="1" u="sng" dirty="0" smtClean="0"/>
              <a:t>Diagrams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0"/>
            <a:r>
              <a:rPr lang="en-US" sz="2800" dirty="0" smtClean="0"/>
              <a:t>An </a:t>
            </a:r>
            <a:r>
              <a:rPr lang="en-US" sz="2800" dirty="0"/>
              <a:t>E/R </a:t>
            </a:r>
            <a:r>
              <a:rPr lang="en-US" sz="2800" i="1" dirty="0"/>
              <a:t>diagram </a:t>
            </a:r>
            <a:r>
              <a:rPr lang="en-US" sz="2800" dirty="0"/>
              <a:t>is a graph representing entity sets, attributes, and relationships. Elements of each of these kinds are represented by nodes of the graph, and we use a special shape of node to indicate the kind, as follows:</a:t>
            </a:r>
          </a:p>
          <a:p>
            <a:pPr algn="just" rtl="0">
              <a:buFont typeface="Wingdings" panose="05000000000000000000" pitchFamily="2" charset="2"/>
              <a:buChar char="q"/>
            </a:pPr>
            <a:r>
              <a:rPr lang="en-US" sz="2800" dirty="0"/>
              <a:t>Entity sets are represented by rectangles.</a:t>
            </a:r>
          </a:p>
          <a:p>
            <a:pPr algn="just" rtl="0">
              <a:buFont typeface="Wingdings" panose="05000000000000000000" pitchFamily="2" charset="2"/>
              <a:buChar char="q"/>
            </a:pPr>
            <a:r>
              <a:rPr lang="en-US" sz="2800" dirty="0"/>
              <a:t>Attributes are represented by ovals.</a:t>
            </a:r>
          </a:p>
          <a:p>
            <a:pPr algn="just" rtl="0">
              <a:buFont typeface="Wingdings" panose="05000000000000000000" pitchFamily="2" charset="2"/>
              <a:buChar char="q"/>
            </a:pPr>
            <a:r>
              <a:rPr lang="en-US" sz="2800" dirty="0"/>
              <a:t>Relationships are represented by diamonds</a:t>
            </a:r>
            <a:endParaRPr lang="ar-IQ" sz="2800" dirty="0"/>
          </a:p>
        </p:txBody>
      </p:sp>
    </p:spTree>
    <p:extLst>
      <p:ext uri="{BB962C8B-B14F-4D97-AF65-F5344CB8AC3E}">
        <p14:creationId xmlns:p14="http://schemas.microsoft.com/office/powerpoint/2010/main" val="2910747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RELATIONSHIP SETS</a:t>
            </a:r>
            <a:r>
              <a:rPr lang="en-US" dirty="0"/>
              <a:t/>
            </a:r>
            <a:br>
              <a:rPr lang="en-US" dirty="0"/>
            </a:b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Font typeface="Wingdings" panose="05000000000000000000" pitchFamily="2" charset="2"/>
              <a:buChar char="§"/>
            </a:pPr>
            <a:r>
              <a:rPr lang="en-US" sz="3200" b="1" dirty="0"/>
              <a:t>one-to-one </a:t>
            </a:r>
            <a:endParaRPr lang="en-US" sz="3200" b="1" dirty="0" smtClean="0"/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3200" b="1" dirty="0" smtClean="0"/>
              <a:t>one-to-many</a:t>
            </a:r>
            <a:r>
              <a:rPr lang="en-US" sz="3200" dirty="0" smtClean="0"/>
              <a:t> 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3200" b="1" dirty="0" smtClean="0"/>
              <a:t>many-to-one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sz="3200" b="1" dirty="0" smtClean="0"/>
              <a:t>Many-to-many </a:t>
            </a:r>
            <a:endParaRPr lang="ar-IQ" sz="3200" dirty="0"/>
          </a:p>
        </p:txBody>
      </p:sp>
    </p:spTree>
    <p:extLst>
      <p:ext uri="{BB962C8B-B14F-4D97-AF65-F5344CB8AC3E}">
        <p14:creationId xmlns:p14="http://schemas.microsoft.com/office/powerpoint/2010/main" val="11091267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037230"/>
          </a:xfrm>
        </p:spPr>
        <p:txBody>
          <a:bodyPr/>
          <a:lstStyle/>
          <a:p>
            <a:r>
              <a:rPr lang="en-US" b="1" u="sng" dirty="0"/>
              <a:t>Design </a:t>
            </a:r>
            <a:r>
              <a:rPr lang="en-US" b="1" u="sng" dirty="0" smtClean="0"/>
              <a:t>Principles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l" rtl="0">
              <a:buFont typeface="+mj-lt"/>
              <a:buAutoNum type="arabicPeriod"/>
            </a:pPr>
            <a:r>
              <a:rPr lang="en-US" b="1" i="1" dirty="0" smtClean="0"/>
              <a:t>Faithfulness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US" b="1" i="1" dirty="0" smtClean="0"/>
              <a:t>Avoiding Redundancy</a:t>
            </a:r>
            <a:endParaRPr lang="en-US" dirty="0"/>
          </a:p>
          <a:p>
            <a:pPr marL="457200" indent="-457200" algn="l" rtl="0">
              <a:buFont typeface="+mj-lt"/>
              <a:buAutoNum type="arabicPeriod"/>
            </a:pPr>
            <a:r>
              <a:rPr lang="en-US" b="1" i="1" dirty="0" smtClean="0"/>
              <a:t>Simplicity Counts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US" b="1" i="1" dirty="0"/>
              <a:t>Choosing the Right </a:t>
            </a:r>
            <a:r>
              <a:rPr lang="en-US" b="1" i="1" dirty="0" smtClean="0"/>
              <a:t>Relationships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US" b="1" i="1" dirty="0"/>
              <a:t>Picking the Right Kind of Element</a:t>
            </a:r>
            <a:endParaRPr lang="en-US" dirty="0"/>
          </a:p>
          <a:p>
            <a:pPr marL="457200" indent="-457200" algn="l" rtl="0">
              <a:buFont typeface="+mj-lt"/>
              <a:buAutoNum type="arabicPeriod"/>
            </a:pPr>
            <a:endParaRPr lang="en-US" dirty="0"/>
          </a:p>
          <a:p>
            <a:pPr marL="457200" indent="-457200" algn="l" rtl="0">
              <a:buFont typeface="+mj-lt"/>
              <a:buAutoNum type="arabicPeriod"/>
            </a:pPr>
            <a:endParaRPr lang="en-US" dirty="0" smtClean="0"/>
          </a:p>
          <a:p>
            <a:pPr algn="l" rtl="0"/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942668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996287"/>
          </a:xfrm>
        </p:spPr>
        <p:txBody>
          <a:bodyPr/>
          <a:lstStyle/>
          <a:p>
            <a:r>
              <a:rPr lang="en-US" b="1" u="sng" dirty="0"/>
              <a:t>The Modeling of </a:t>
            </a:r>
            <a:r>
              <a:rPr lang="en-US" b="1" u="sng" dirty="0" smtClean="0"/>
              <a:t>Constraints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 algn="l" rtl="0">
              <a:buFont typeface="+mj-lt"/>
              <a:buAutoNum type="arabicPeriod"/>
            </a:pPr>
            <a:r>
              <a:rPr lang="en-US" sz="2400" dirty="0" smtClean="0"/>
              <a:t>Keys 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US" sz="2400" i="1" dirty="0"/>
              <a:t>Single-value </a:t>
            </a:r>
            <a:r>
              <a:rPr lang="en-US" sz="2400" i="1" dirty="0" smtClean="0"/>
              <a:t>constraints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US" sz="2400" i="1" dirty="0"/>
              <a:t>Referential integrity constraints </a:t>
            </a:r>
            <a:endParaRPr lang="en-US" sz="2400" i="1" dirty="0" smtClean="0"/>
          </a:p>
          <a:p>
            <a:pPr marL="457200" indent="-457200" algn="l" rtl="0">
              <a:buFont typeface="+mj-lt"/>
              <a:buAutoNum type="arabicPeriod"/>
            </a:pPr>
            <a:r>
              <a:rPr lang="en-US" sz="2400" i="1" dirty="0"/>
              <a:t>Domain constraints </a:t>
            </a:r>
            <a:endParaRPr lang="en-US" sz="2400" i="1" dirty="0" smtClean="0"/>
          </a:p>
          <a:p>
            <a:pPr marL="457200" indent="-457200" algn="l" rtl="0">
              <a:buFont typeface="+mj-lt"/>
              <a:buAutoNum type="arabicPeriod"/>
            </a:pPr>
            <a:r>
              <a:rPr lang="en-US" sz="2400" i="1" dirty="0" smtClean="0"/>
              <a:t>General </a:t>
            </a:r>
            <a:r>
              <a:rPr lang="en-US" sz="2400" i="1" dirty="0"/>
              <a:t>constraints </a:t>
            </a:r>
            <a:endParaRPr lang="ar-IQ" sz="2400" dirty="0"/>
          </a:p>
        </p:txBody>
      </p:sp>
    </p:spTree>
    <p:extLst>
      <p:ext uri="{BB962C8B-B14F-4D97-AF65-F5344CB8AC3E}">
        <p14:creationId xmlns:p14="http://schemas.microsoft.com/office/powerpoint/2010/main" val="1365397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146412"/>
          </a:xfrm>
        </p:spPr>
        <p:txBody>
          <a:bodyPr/>
          <a:lstStyle/>
          <a:p>
            <a:r>
              <a:rPr lang="en-US" b="1" u="sng" dirty="0"/>
              <a:t>Weak </a:t>
            </a:r>
            <a:r>
              <a:rPr lang="en-US" b="1" u="sng" dirty="0" smtClean="0"/>
              <a:t>Entities</a:t>
            </a:r>
            <a:endParaRPr lang="ar-IQ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0555" y="1846263"/>
            <a:ext cx="3474474" cy="44180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362438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26</TotalTime>
  <Words>154</Words>
  <Application>Microsoft Office PowerPoint</Application>
  <PresentationFormat>Widescreen</PresentationFormat>
  <Paragraphs>32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Wingdings</vt:lpstr>
      <vt:lpstr>Retrospect</vt:lpstr>
      <vt:lpstr> Database</vt:lpstr>
      <vt:lpstr>The Entity Relationship Model</vt:lpstr>
      <vt:lpstr>Elements of the E/R Model</vt:lpstr>
      <vt:lpstr>Entity-Relationship Diagrams</vt:lpstr>
      <vt:lpstr>RELATIONSHIP SETS </vt:lpstr>
      <vt:lpstr>Design Principles</vt:lpstr>
      <vt:lpstr>The Modeling of Constraints</vt:lpstr>
      <vt:lpstr>Weak Entities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Database</dc:title>
  <dc:creator>hp</dc:creator>
  <cp:lastModifiedBy>hp</cp:lastModifiedBy>
  <cp:revision>6</cp:revision>
  <dcterms:created xsi:type="dcterms:W3CDTF">2019-01-13T18:27:25Z</dcterms:created>
  <dcterms:modified xsi:type="dcterms:W3CDTF">2019-01-13T18:53:41Z</dcterms:modified>
</cp:coreProperties>
</file>