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2"/>
  </p:notesMasterIdLst>
  <p:handoutMasterIdLst>
    <p:handoutMasterId r:id="rId13"/>
  </p:handout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6" r:id="rId11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ross" initials="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80"/>
    <a:srgbClr val="FAFFCA"/>
    <a:srgbClr val="007257"/>
    <a:srgbClr val="00936F"/>
    <a:srgbClr val="C9D98E"/>
    <a:srgbClr val="FF0033"/>
    <a:srgbClr val="0000FF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67" autoAdjust="0"/>
    <p:restoredTop sz="94434" autoAdjust="0"/>
  </p:normalViewPr>
  <p:slideViewPr>
    <p:cSldViewPr>
      <p:cViewPr varScale="1">
        <p:scale>
          <a:sx n="74" d="100"/>
          <a:sy n="74" d="100"/>
        </p:scale>
        <p:origin x="14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dfs1\instructor\CSE200\workingcopy-notes\office2010\slides_problems\newslides\Excel_Lectures\Lecture2_Intro_WritingFormulas\FoodExampl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Sheet1!$A$2:$A$7</c:f>
              <c:strCache>
                <c:ptCount val="6"/>
                <c:pt idx="0">
                  <c:v>cereal</c:v>
                </c:pt>
                <c:pt idx="1">
                  <c:v>milk</c:v>
                </c:pt>
                <c:pt idx="2">
                  <c:v>eggs</c:v>
                </c:pt>
                <c:pt idx="3">
                  <c:v>cheese</c:v>
                </c:pt>
                <c:pt idx="4">
                  <c:v>meat</c:v>
                </c:pt>
                <c:pt idx="5">
                  <c:v>pasta</c:v>
                </c:pt>
              </c:strCache>
            </c:strRef>
          </c:cat>
          <c:val>
            <c:numRef>
              <c:f>Sheet1!$D$2:$D$7</c:f>
              <c:numCache>
                <c:formatCode>_("$"* #,##0.00_);_("$"* \(#,##0.00\);_("$"* "-"??_);_(@_)</c:formatCode>
                <c:ptCount val="6"/>
                <c:pt idx="0">
                  <c:v>5</c:v>
                </c:pt>
                <c:pt idx="1">
                  <c:v>1.5</c:v>
                </c:pt>
                <c:pt idx="2">
                  <c:v>1</c:v>
                </c:pt>
                <c:pt idx="3">
                  <c:v>7</c:v>
                </c:pt>
                <c:pt idx="4">
                  <c:v>3.75</c:v>
                </c:pt>
                <c:pt idx="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16968928"/>
        <c:axId val="716967248"/>
        <c:axId val="0"/>
      </c:bar3DChart>
      <c:catAx>
        <c:axId val="7169689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16967248"/>
        <c:crosses val="autoZero"/>
        <c:auto val="1"/>
        <c:lblAlgn val="ctr"/>
        <c:lblOffset val="100"/>
        <c:noMultiLvlLbl val="0"/>
      </c:catAx>
      <c:valAx>
        <c:axId val="716967248"/>
        <c:scaling>
          <c:orientation val="minMax"/>
        </c:scaling>
        <c:delete val="0"/>
        <c:axPos val="l"/>
        <c:majorGridlines/>
        <c:numFmt formatCode="_(&quot;$&quot;* #,##0.00_);_(&quot;$&quot;* \(#,##0.00\);_(&quot;$&quot;* &quot;-&quot;??_);_(@_)" sourceLinked="1"/>
        <c:majorTickMark val="out"/>
        <c:minorTickMark val="none"/>
        <c:tickLblPos val="nextTo"/>
        <c:crossAx val="7169689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ar-IQ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6077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0"/>
            <a:ext cx="309721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94" tIns="0" rIns="19394" bIns="0" numCol="1" anchor="t" anchorCtr="0" compatLnSpc="1">
            <a:prstTxWarp prst="textNoShape">
              <a:avLst/>
            </a:prstTxWarp>
          </a:bodyPr>
          <a:lstStyle>
            <a:lvl1pPr defTabSz="982663">
              <a:defRPr sz="1000" i="1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52888" y="0"/>
            <a:ext cx="309721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94" tIns="0" rIns="19394" bIns="0" numCol="1" anchor="t" anchorCtr="0" compatLnSpc="1">
            <a:prstTxWarp prst="textNoShape">
              <a:avLst/>
            </a:prstTxWarp>
          </a:bodyPr>
          <a:lstStyle>
            <a:lvl1pPr algn="r" defTabSz="982663">
              <a:defRPr sz="1000" i="1"/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0788" y="714375"/>
            <a:ext cx="4706937" cy="3530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2500" y="4489450"/>
            <a:ext cx="5243513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72" tIns="48486" rIns="96972" bIns="484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8975725"/>
            <a:ext cx="309721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94" tIns="0" rIns="19394" bIns="0" numCol="1" anchor="b" anchorCtr="0" compatLnSpc="1">
            <a:prstTxWarp prst="textNoShape">
              <a:avLst/>
            </a:prstTxWarp>
          </a:bodyPr>
          <a:lstStyle>
            <a:lvl1pPr defTabSz="982663">
              <a:defRPr sz="1000" i="1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52888" y="8975725"/>
            <a:ext cx="309721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94" tIns="0" rIns="19394" bIns="0" numCol="1" anchor="b" anchorCtr="0" compatLnSpc="1">
            <a:prstTxWarp prst="textNoShape">
              <a:avLst/>
            </a:prstTxWarp>
          </a:bodyPr>
          <a:lstStyle>
            <a:lvl1pPr algn="r" defTabSz="982663">
              <a:defRPr sz="1000" i="1"/>
            </a:lvl1pPr>
          </a:lstStyle>
          <a:p>
            <a:fld id="{AB67C3BE-D225-49CD-A48B-9C1A28A185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6304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65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69900" algn="l" defTabSz="965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39800" algn="l" defTabSz="965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409700" algn="l" defTabSz="965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79600" algn="l" defTabSz="965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850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7C3BE-D225-49CD-A48B-9C1A28A185E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039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7C3BE-D225-49CD-A48B-9C1A28A185E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610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7C3BE-D225-49CD-A48B-9C1A28A185E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676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7C3BE-D225-49CD-A48B-9C1A28A185E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77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7C3BE-D225-49CD-A48B-9C1A28A185E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102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7C3BE-D225-49CD-A48B-9C1A28A185E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5449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5402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464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652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93441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106970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04548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548034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47563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dirty="0"/>
              <a:t>3/17/2019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521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7233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219200"/>
            <a:ext cx="37338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219200"/>
            <a:ext cx="37338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968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dirty="0"/>
              <a:t>3/17/2019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964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116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081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573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248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63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dirty="0"/>
              <a:t>3/17/2019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2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51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8" name="computr2"/>
          <p:cNvSpPr>
            <a:spLocks noEditPoints="1" noChangeArrowheads="1"/>
          </p:cNvSpPr>
          <p:nvPr userDrawn="1"/>
        </p:nvSpPr>
        <p:spPr bwMode="auto">
          <a:xfrm rot="-716424">
            <a:off x="0" y="5943600"/>
            <a:ext cx="989013" cy="747713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gradFill rotWithShape="1">
            <a:gsLst>
              <a:gs pos="0">
                <a:srgbClr val="B1B128"/>
              </a:gs>
              <a:gs pos="100000">
                <a:srgbClr val="B1B128">
                  <a:gamma/>
                  <a:tint val="3176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60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hf sldNum="0" hdr="0" ftr="0" dt="0"/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Microsoft Excel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642811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772400" cy="457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200" dirty="0" smtClean="0"/>
              <a:t>Formulas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838200"/>
            <a:ext cx="7924800" cy="48006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A </a:t>
            </a:r>
            <a:r>
              <a:rPr lang="en-US" b="1" i="1" smtClean="0">
                <a:solidFill>
                  <a:schemeClr val="tx1"/>
                </a:solidFill>
              </a:rPr>
              <a:t>formula</a:t>
            </a:r>
            <a:r>
              <a:rPr lang="en-US" smtClean="0"/>
              <a:t> is a sequence of values, cell references and operators that produce a new value.  </a:t>
            </a:r>
          </a:p>
          <a:p>
            <a:pPr algn="ctr" eaLnBrk="1" hangingPunct="1">
              <a:buFont typeface="Monotype Sorts" pitchFamily="2" charset="2"/>
              <a:buNone/>
            </a:pPr>
            <a:r>
              <a:rPr lang="en-US" b="1" i="1" smtClean="0">
                <a:solidFill>
                  <a:srgbClr val="A50021"/>
                </a:solidFill>
              </a:rPr>
              <a:t>= E8 + 3*(E10 - E11)</a:t>
            </a:r>
            <a:endParaRPr lang="en-US" i="1" smtClean="0">
              <a:solidFill>
                <a:srgbClr val="A50021"/>
              </a:solidFill>
            </a:endParaRPr>
          </a:p>
          <a:p>
            <a:pPr eaLnBrk="1" hangingPunct="1"/>
            <a:r>
              <a:rPr lang="en-US" smtClean="0"/>
              <a:t>Formulas always start with an equal sign </a:t>
            </a:r>
            <a:r>
              <a:rPr lang="en-US" b="1" smtClean="0">
                <a:solidFill>
                  <a:schemeClr val="accent2"/>
                </a:solidFill>
              </a:rPr>
              <a:t>=</a:t>
            </a:r>
          </a:p>
          <a:p>
            <a:pPr eaLnBrk="1" hangingPunct="1"/>
            <a:r>
              <a:rPr lang="en-US" smtClean="0"/>
              <a:t>In addition a formula can also contain built-in </a:t>
            </a:r>
            <a:r>
              <a:rPr lang="en-US" b="1" i="1" smtClean="0">
                <a:solidFill>
                  <a:schemeClr val="tx1"/>
                </a:solidFill>
              </a:rPr>
              <a:t>functions</a:t>
            </a:r>
            <a:r>
              <a:rPr lang="en-US" smtClean="0"/>
              <a:t> like SUM, AVERAGE, IF, COUNTIF, etc. </a:t>
            </a:r>
            <a:r>
              <a:rPr lang="en-US" b="1" i="1" smtClean="0">
                <a:solidFill>
                  <a:srgbClr val="A50021"/>
                </a:solidFill>
              </a:rPr>
              <a:t>=Sum(A2:A8)*2</a:t>
            </a:r>
            <a:endParaRPr lang="en-US" i="1" smtClean="0">
              <a:solidFill>
                <a:srgbClr val="A50021"/>
              </a:solidFill>
            </a:endParaRPr>
          </a:p>
          <a:p>
            <a:pPr eaLnBrk="1" hangingPunct="1"/>
            <a:endParaRPr lang="en-US" smtClean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09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1447800" y="1143000"/>
            <a:ext cx="6781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marL="457200" indent="-457200">
              <a:spcBef>
                <a:spcPct val="20000"/>
              </a:spcBef>
            </a:pPr>
            <a:r>
              <a:rPr lang="en-US" sz="3200" b="1" dirty="0">
                <a:solidFill>
                  <a:srgbClr val="004080"/>
                </a:solidFill>
              </a:rPr>
              <a:t>Objectives:</a:t>
            </a:r>
            <a:endParaRPr lang="en-US" sz="3200" dirty="0">
              <a:solidFill>
                <a:srgbClr val="004080"/>
              </a:solidFill>
            </a:endParaRPr>
          </a:p>
          <a:p>
            <a:pPr marL="457200" indent="-457200">
              <a:spcBef>
                <a:spcPct val="20000"/>
              </a:spcBef>
              <a:buSzPct val="60000"/>
              <a:buFont typeface="Monotype Sorts" pitchFamily="2" charset="2"/>
              <a:buChar char="l"/>
            </a:pPr>
            <a:r>
              <a:rPr lang="en-US" sz="3200" dirty="0">
                <a:solidFill>
                  <a:srgbClr val="004080"/>
                </a:solidFill>
              </a:rPr>
              <a:t>To define spreadsheets and explain basic functionality </a:t>
            </a:r>
          </a:p>
          <a:p>
            <a:pPr marL="457200" indent="-457200">
              <a:spcBef>
                <a:spcPct val="20000"/>
              </a:spcBef>
              <a:buSzPct val="60000"/>
              <a:buFont typeface="Monotype Sorts" pitchFamily="2" charset="2"/>
              <a:buChar char="l"/>
            </a:pPr>
            <a:r>
              <a:rPr lang="en-US" sz="3200" dirty="0">
                <a:solidFill>
                  <a:srgbClr val="004080"/>
                </a:solidFill>
              </a:rPr>
              <a:t>To introduce the basic features of Excel</a:t>
            </a:r>
          </a:p>
          <a:p>
            <a:pPr marL="1144588" lvl="1" indent="-457200"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rgbClr val="004080"/>
                </a:solidFill>
              </a:rPr>
              <a:t>Vocabulary</a:t>
            </a:r>
          </a:p>
          <a:p>
            <a:pPr marL="1144588" lvl="1" indent="-457200"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rgbClr val="004080"/>
                </a:solidFill>
              </a:rPr>
              <a:t>Entering Data</a:t>
            </a:r>
          </a:p>
          <a:p>
            <a:pPr marL="1144588" lvl="1" indent="-457200"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rgbClr val="004080"/>
                </a:solidFill>
              </a:rPr>
              <a:t>Formatting </a:t>
            </a:r>
            <a:r>
              <a:rPr lang="en-US" dirty="0" smtClean="0">
                <a:solidFill>
                  <a:srgbClr val="004080"/>
                </a:solidFill>
              </a:rPr>
              <a:t>Data</a:t>
            </a:r>
          </a:p>
          <a:p>
            <a:pPr marL="1144588" lvl="1" indent="-457200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rgbClr val="004080"/>
                </a:solidFill>
              </a:rPr>
              <a:t>Precision vs. Display</a:t>
            </a:r>
          </a:p>
          <a:p>
            <a:pPr marL="1144588" lvl="1" indent="-457200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rgbClr val="004080"/>
                </a:solidFill>
              </a:rPr>
              <a:t>Operators &amp; Order of Precedence</a:t>
            </a:r>
          </a:p>
          <a:p>
            <a:pPr marL="1144588" lvl="1" indent="-457200">
              <a:spcBef>
                <a:spcPct val="20000"/>
              </a:spcBef>
            </a:pPr>
            <a:r>
              <a:rPr lang="en-US" sz="2800" dirty="0" smtClean="0"/>
              <a:t>          </a:t>
            </a:r>
            <a:r>
              <a:rPr lang="en-US" sz="2800" dirty="0"/>
              <a:t>	</a:t>
            </a:r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838200" y="228600"/>
            <a:ext cx="800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/>
            <a:r>
              <a:rPr lang="en-US" sz="3600" b="1" u="sng">
                <a:solidFill>
                  <a:srgbClr val="004080"/>
                </a:solidFill>
              </a:rPr>
              <a:t>Introduction to Microsoft Excel</a:t>
            </a:r>
          </a:p>
        </p:txBody>
      </p:sp>
    </p:spTree>
    <p:extLst>
      <p:ext uri="{BB962C8B-B14F-4D97-AF65-F5344CB8AC3E}">
        <p14:creationId xmlns:p14="http://schemas.microsoft.com/office/powerpoint/2010/main" val="363709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228600"/>
            <a:ext cx="8382000" cy="914400"/>
          </a:xfrm>
          <a:noFill/>
          <a:ln/>
        </p:spPr>
        <p:txBody>
          <a:bodyPr>
            <a:normAutofit fontScale="92500" lnSpcReduction="20000"/>
          </a:bodyPr>
          <a:lstStyle/>
          <a:p>
            <a:pPr marL="0" indent="0" algn="ctr">
              <a:buFont typeface="Monotype Sorts" pitchFamily="2" charset="2"/>
              <a:buNone/>
            </a:pPr>
            <a:r>
              <a:rPr lang="en-US" sz="3600" b="1" u="sng"/>
              <a:t>Spreadsheet: Electronic sheet of paper organized by columns &amp; rows</a:t>
            </a:r>
          </a:p>
        </p:txBody>
      </p:sp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533400" y="4038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SzPct val="60000"/>
              <a:buFont typeface="Monotype Sorts" pitchFamily="2" charset="2"/>
              <a:buChar char="l"/>
            </a:pPr>
            <a:endParaRPr lang="en-US" sz="3200">
              <a:solidFill>
                <a:srgbClr val="004080"/>
              </a:solidFill>
            </a:endParaRP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838200" y="1524000"/>
            <a:ext cx="8077200" cy="1373188"/>
          </a:xfrm>
          <a:prstGeom prst="rect">
            <a:avLst/>
          </a:prstGeom>
          <a:noFill/>
          <a:ln w="508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lang="en-US" sz="2800" i="1">
                <a:solidFill>
                  <a:srgbClr val="004080"/>
                </a:solidFill>
                <a:latin typeface="Arial" charset="0"/>
              </a:rPr>
              <a:t>The advantage of an electronic spreadsheet is it allows you to easily change data and have all “related” calculations automatically update..</a:t>
            </a:r>
            <a:r>
              <a:rPr lang="en-US" sz="2800" i="1">
                <a:latin typeface="Arial" charset="0"/>
              </a:rPr>
              <a:t> </a:t>
            </a:r>
            <a:endParaRPr lang="en-US" sz="28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10035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048000"/>
            <a:ext cx="5476875" cy="2797175"/>
          </a:xfrm>
          <a:prstGeom prst="rect">
            <a:avLst/>
          </a:prstGeom>
          <a:noFill/>
          <a:ln w="50800" algn="ctr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153445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638" y="1213485"/>
            <a:ext cx="6119813" cy="451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762000" y="126236"/>
            <a:ext cx="7131754" cy="830997"/>
          </a:xfrm>
          <a:prstGeom prst="rect">
            <a:avLst/>
          </a:prstGeom>
          <a:noFill/>
          <a:ln w="508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u="sng" dirty="0">
                <a:solidFill>
                  <a:srgbClr val="004080"/>
                </a:solidFill>
              </a:rPr>
              <a:t>Spreadsheets in Excel are referred to as </a:t>
            </a:r>
            <a:r>
              <a:rPr lang="en-US" b="1" i="1" u="sng" dirty="0">
                <a:solidFill>
                  <a:srgbClr val="A50021"/>
                </a:solidFill>
              </a:rPr>
              <a:t>worksheets</a:t>
            </a:r>
            <a:r>
              <a:rPr lang="en-US" b="1" u="sng" dirty="0">
                <a:solidFill>
                  <a:srgbClr val="004080"/>
                </a:solidFill>
              </a:rPr>
              <a:t>.  A </a:t>
            </a:r>
            <a:r>
              <a:rPr lang="en-US" b="1" i="1" u="sng" dirty="0">
                <a:solidFill>
                  <a:srgbClr val="A50021"/>
                </a:solidFill>
              </a:rPr>
              <a:t>workbook</a:t>
            </a:r>
            <a:r>
              <a:rPr lang="en-US" b="1" u="sng" dirty="0">
                <a:solidFill>
                  <a:srgbClr val="004080"/>
                </a:solidFill>
              </a:rPr>
              <a:t> file may contain may worksheets. </a:t>
            </a:r>
          </a:p>
        </p:txBody>
      </p:sp>
      <p:sp>
        <p:nvSpPr>
          <p:cNvPr id="2" name="Right Brace 1"/>
          <p:cNvSpPr/>
          <p:nvPr/>
        </p:nvSpPr>
        <p:spPr bwMode="auto">
          <a:xfrm>
            <a:off x="8129379" y="1600200"/>
            <a:ext cx="219075" cy="471249"/>
          </a:xfrm>
          <a:prstGeom prst="righ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48454" y="1551542"/>
            <a:ext cx="7955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Home Ribbon</a:t>
            </a:r>
            <a:endParaRPr lang="en-US" sz="1400" b="1" dirty="0"/>
          </a:p>
        </p:txBody>
      </p:sp>
      <p:sp>
        <p:nvSpPr>
          <p:cNvPr id="7" name="Right Brace 6"/>
          <p:cNvSpPr/>
          <p:nvPr/>
        </p:nvSpPr>
        <p:spPr bwMode="auto">
          <a:xfrm rot="16200000">
            <a:off x="7960334" y="939125"/>
            <a:ext cx="219075" cy="471249"/>
          </a:xfrm>
          <a:prstGeom prst="righ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50681" y="573840"/>
            <a:ext cx="7955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Sizing Buttons</a:t>
            </a:r>
            <a:endParaRPr lang="en-US" sz="1400" b="1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6972330" y="1167318"/>
            <a:ext cx="685800" cy="27305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Rectangle 5"/>
          <p:cNvSpPr/>
          <p:nvPr/>
        </p:nvSpPr>
        <p:spPr>
          <a:xfrm>
            <a:off x="6096000" y="905708"/>
            <a:ext cx="11256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Help Button</a:t>
            </a:r>
            <a:endParaRPr lang="en-US" sz="1400" b="1" dirty="0"/>
          </a:p>
        </p:txBody>
      </p:sp>
      <p:sp>
        <p:nvSpPr>
          <p:cNvPr id="10" name="Oval 9"/>
          <p:cNvSpPr/>
          <p:nvPr/>
        </p:nvSpPr>
        <p:spPr bwMode="auto">
          <a:xfrm>
            <a:off x="2241527" y="1213485"/>
            <a:ext cx="1111273" cy="226883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1943100" y="1213485"/>
            <a:ext cx="342900" cy="13652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Rectangle 12"/>
          <p:cNvSpPr/>
          <p:nvPr/>
        </p:nvSpPr>
        <p:spPr>
          <a:xfrm>
            <a:off x="798443" y="1022677"/>
            <a:ext cx="11991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400" b="1" dirty="0" smtClean="0">
                <a:solidFill>
                  <a:srgbClr val="000000"/>
                </a:solidFill>
              </a:rPr>
              <a:t>Quick Access</a:t>
            </a:r>
          </a:p>
          <a:p>
            <a:pPr lvl="0"/>
            <a:r>
              <a:rPr lang="en-US" sz="1400" b="1" dirty="0" smtClean="0">
                <a:solidFill>
                  <a:srgbClr val="000000"/>
                </a:solidFill>
              </a:rPr>
              <a:t> Toolbar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8" name="Right Brace 17"/>
          <p:cNvSpPr/>
          <p:nvPr/>
        </p:nvSpPr>
        <p:spPr bwMode="auto">
          <a:xfrm rot="5400000">
            <a:off x="7276526" y="2258434"/>
            <a:ext cx="219075" cy="471249"/>
          </a:xfrm>
          <a:prstGeom prst="righ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702254" y="2494058"/>
            <a:ext cx="13676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400" b="1" dirty="0" smtClean="0">
                <a:solidFill>
                  <a:srgbClr val="000000"/>
                </a:solidFill>
              </a:rPr>
              <a:t>Column Letter </a:t>
            </a:r>
          </a:p>
          <a:p>
            <a:pPr lvl="0" algn="ctr"/>
            <a:r>
              <a:rPr lang="en-US" sz="1400" b="1" dirty="0" smtClean="0">
                <a:solidFill>
                  <a:srgbClr val="000000"/>
                </a:solidFill>
              </a:rPr>
              <a:t>Headings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9500" y="3733800"/>
            <a:ext cx="12875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400" b="1" dirty="0" smtClean="0">
                <a:solidFill>
                  <a:srgbClr val="000000"/>
                </a:solidFill>
              </a:rPr>
              <a:t>Row Numbers</a:t>
            </a:r>
          </a:p>
        </p:txBody>
      </p:sp>
      <p:sp>
        <p:nvSpPr>
          <p:cNvPr id="21" name="Right Brace 20"/>
          <p:cNvSpPr/>
          <p:nvPr/>
        </p:nvSpPr>
        <p:spPr bwMode="auto">
          <a:xfrm rot="10800000">
            <a:off x="2097495" y="3733800"/>
            <a:ext cx="219075" cy="471249"/>
          </a:xfrm>
          <a:prstGeom prst="righ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2000" y="1693616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 Ribbon Tabs</a:t>
            </a:r>
            <a:endParaRPr lang="en-US" sz="1400" b="1" dirty="0"/>
          </a:p>
        </p:txBody>
      </p:sp>
      <p:cxnSp>
        <p:nvCxnSpPr>
          <p:cNvPr id="25" name="Straight Arrow Connector 24"/>
          <p:cNvCxnSpPr>
            <a:stCxn id="24" idx="3"/>
          </p:cNvCxnSpPr>
          <p:nvPr/>
        </p:nvCxnSpPr>
        <p:spPr bwMode="auto">
          <a:xfrm flipV="1">
            <a:off x="1981200" y="1535572"/>
            <a:ext cx="435454" cy="31193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24" idx="3"/>
          </p:cNvCxnSpPr>
          <p:nvPr/>
        </p:nvCxnSpPr>
        <p:spPr bwMode="auto">
          <a:xfrm flipV="1">
            <a:off x="1981200" y="1543296"/>
            <a:ext cx="990600" cy="304209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Oval 29"/>
          <p:cNvSpPr/>
          <p:nvPr/>
        </p:nvSpPr>
        <p:spPr bwMode="auto">
          <a:xfrm>
            <a:off x="5105399" y="2798410"/>
            <a:ext cx="609601" cy="226883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 bwMode="auto">
          <a:xfrm flipH="1" flipV="1">
            <a:off x="4419600" y="2211660"/>
            <a:ext cx="990599" cy="627297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Rectangle 33"/>
          <p:cNvSpPr/>
          <p:nvPr/>
        </p:nvSpPr>
        <p:spPr>
          <a:xfrm>
            <a:off x="4688949" y="2057771"/>
            <a:ext cx="11865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400" b="1" dirty="0" smtClean="0">
                <a:solidFill>
                  <a:srgbClr val="000000"/>
                </a:solidFill>
              </a:rPr>
              <a:t>Formula Bar</a:t>
            </a:r>
            <a:endParaRPr lang="en-US" sz="1400" b="1" dirty="0">
              <a:solidFill>
                <a:srgbClr val="000000"/>
              </a:solidFill>
            </a:endParaRPr>
          </a:p>
        </p:txBody>
      </p:sp>
      <p:cxnSp>
        <p:nvCxnSpPr>
          <p:cNvPr id="28" name="Elbow Connector 27"/>
          <p:cNvCxnSpPr/>
          <p:nvPr/>
        </p:nvCxnSpPr>
        <p:spPr bwMode="auto">
          <a:xfrm>
            <a:off x="5715000" y="2954073"/>
            <a:ext cx="1143000" cy="440948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38" name="Rectangle 37"/>
          <p:cNvSpPr/>
          <p:nvPr/>
        </p:nvSpPr>
        <p:spPr>
          <a:xfrm>
            <a:off x="6400800" y="3208919"/>
            <a:ext cx="183811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400" b="1" dirty="0" smtClean="0">
                <a:solidFill>
                  <a:srgbClr val="000000"/>
                </a:solidFill>
              </a:rPr>
              <a:t>Contents of </a:t>
            </a:r>
          </a:p>
          <a:p>
            <a:pPr lvl="0" algn="ctr"/>
            <a:r>
              <a:rPr lang="en-US" sz="1400" b="1" i="1" dirty="0" smtClean="0">
                <a:solidFill>
                  <a:srgbClr val="C00000"/>
                </a:solidFill>
              </a:rPr>
              <a:t>Active Cell </a:t>
            </a:r>
            <a:r>
              <a:rPr lang="en-US" sz="1400" b="1" dirty="0" smtClean="0">
                <a:solidFill>
                  <a:srgbClr val="000000"/>
                </a:solidFill>
              </a:rPr>
              <a:t>displayed on Formula Bar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35" name="Right Brace 34"/>
          <p:cNvSpPr/>
          <p:nvPr/>
        </p:nvSpPr>
        <p:spPr bwMode="auto">
          <a:xfrm rot="5400000">
            <a:off x="7635008" y="5219409"/>
            <a:ext cx="194382" cy="1059623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Right Brace 43"/>
          <p:cNvSpPr/>
          <p:nvPr/>
        </p:nvSpPr>
        <p:spPr bwMode="auto">
          <a:xfrm rot="5400000">
            <a:off x="6810916" y="5625787"/>
            <a:ext cx="194384" cy="381000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171403" y="5821142"/>
            <a:ext cx="2287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View Buttons       Zoom</a:t>
            </a:r>
            <a:endParaRPr lang="en-US" sz="1400" b="1" dirty="0"/>
          </a:p>
        </p:txBody>
      </p:sp>
      <p:sp>
        <p:nvSpPr>
          <p:cNvPr id="46" name="Right Brace 45"/>
          <p:cNvSpPr/>
          <p:nvPr/>
        </p:nvSpPr>
        <p:spPr bwMode="auto">
          <a:xfrm rot="5400000">
            <a:off x="3229783" y="5129661"/>
            <a:ext cx="194382" cy="1059623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290638" y="5724882"/>
            <a:ext cx="3348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        Sheet Tabs              Insert </a:t>
            </a:r>
            <a:r>
              <a:rPr lang="en-US" sz="1400" b="1" i="1" dirty="0" smtClean="0">
                <a:solidFill>
                  <a:srgbClr val="C00000"/>
                </a:solidFill>
              </a:rPr>
              <a:t>Worksheet </a:t>
            </a:r>
            <a:r>
              <a:rPr lang="en-US" sz="1400" b="1" dirty="0" smtClean="0"/>
              <a:t>		        Button</a:t>
            </a:r>
            <a:endParaRPr lang="en-US" sz="1400" b="1" dirty="0"/>
          </a:p>
        </p:txBody>
      </p:sp>
      <p:cxnSp>
        <p:nvCxnSpPr>
          <p:cNvPr id="48" name="Straight Arrow Connector 47"/>
          <p:cNvCxnSpPr/>
          <p:nvPr/>
        </p:nvCxnSpPr>
        <p:spPr bwMode="auto">
          <a:xfrm>
            <a:off x="4076700" y="5555986"/>
            <a:ext cx="342900" cy="26030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/>
          <p:nvPr/>
        </p:nvCxnSpPr>
        <p:spPr bwMode="auto">
          <a:xfrm flipV="1">
            <a:off x="7834247" y="4343400"/>
            <a:ext cx="404668" cy="152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6832117" y="4275512"/>
            <a:ext cx="110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Scroll Bars</a:t>
            </a:r>
            <a:endParaRPr lang="en-US" sz="1400" b="1" dirty="0"/>
          </a:p>
        </p:txBody>
      </p:sp>
      <p:cxnSp>
        <p:nvCxnSpPr>
          <p:cNvPr id="54" name="Straight Arrow Connector 53"/>
          <p:cNvCxnSpPr/>
          <p:nvPr/>
        </p:nvCxnSpPr>
        <p:spPr bwMode="auto">
          <a:xfrm flipH="1">
            <a:off x="7621688" y="4495800"/>
            <a:ext cx="212559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 flipV="1">
            <a:off x="1943100" y="2227162"/>
            <a:ext cx="1725373" cy="94738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1137842" y="2901190"/>
            <a:ext cx="10415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err="1" smtClean="0"/>
              <a:t>Fx</a:t>
            </a:r>
            <a:r>
              <a:rPr lang="en-US" sz="1400" b="1" i="1" dirty="0" smtClean="0"/>
              <a:t> </a:t>
            </a:r>
            <a:r>
              <a:rPr lang="en-US" sz="1400" b="1" dirty="0" smtClean="0"/>
              <a:t>Insert Function Button</a:t>
            </a:r>
            <a:endParaRPr lang="en-US" sz="14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1137841" y="2177634"/>
            <a:ext cx="11372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Name Box</a:t>
            </a:r>
            <a:endParaRPr lang="en-US" sz="1400" b="1" dirty="0"/>
          </a:p>
        </p:txBody>
      </p:sp>
      <p:cxnSp>
        <p:nvCxnSpPr>
          <p:cNvPr id="62" name="Straight Arrow Connector 61"/>
          <p:cNvCxnSpPr/>
          <p:nvPr/>
        </p:nvCxnSpPr>
        <p:spPr bwMode="auto">
          <a:xfrm flipV="1">
            <a:off x="2035582" y="2211659"/>
            <a:ext cx="479018" cy="10732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24929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362200"/>
            <a:ext cx="5562600" cy="3444875"/>
          </a:xfrm>
          <a:prstGeom prst="rect">
            <a:avLst/>
          </a:prstGeom>
          <a:noFill/>
          <a:ln w="50800" algn="ctr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102403" name="Rectangle 3"/>
          <p:cNvSpPr>
            <a:spLocks noChangeArrowheads="1"/>
          </p:cNvSpPr>
          <p:nvPr/>
        </p:nvSpPr>
        <p:spPr bwMode="auto">
          <a:xfrm>
            <a:off x="685800" y="2819400"/>
            <a:ext cx="121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r>
              <a:rPr lang="en-US" sz="28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Rows</a:t>
            </a:r>
          </a:p>
        </p:txBody>
      </p:sp>
      <p:sp>
        <p:nvSpPr>
          <p:cNvPr id="102404" name="Line 4"/>
          <p:cNvSpPr>
            <a:spLocks noChangeShapeType="1"/>
          </p:cNvSpPr>
          <p:nvPr/>
        </p:nvSpPr>
        <p:spPr bwMode="auto">
          <a:xfrm>
            <a:off x="1676400" y="3124200"/>
            <a:ext cx="457200" cy="76200"/>
          </a:xfrm>
          <a:prstGeom prst="line">
            <a:avLst/>
          </a:prstGeom>
          <a:noFill/>
          <a:ln w="50800">
            <a:solidFill>
              <a:srgbClr val="A50021"/>
            </a:solidFill>
            <a:round/>
            <a:headEnd type="none" w="sm" len="sm"/>
            <a:tailEnd type="stealth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05" name="Rectangle 5"/>
          <p:cNvSpPr>
            <a:spLocks noChangeArrowheads="1"/>
          </p:cNvSpPr>
          <p:nvPr/>
        </p:nvSpPr>
        <p:spPr bwMode="auto">
          <a:xfrm>
            <a:off x="7315200" y="1752600"/>
            <a:ext cx="1689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US" sz="28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Columns </a:t>
            </a:r>
          </a:p>
        </p:txBody>
      </p:sp>
      <p:sp>
        <p:nvSpPr>
          <p:cNvPr id="102406" name="Line 6"/>
          <p:cNvSpPr>
            <a:spLocks noChangeShapeType="1"/>
          </p:cNvSpPr>
          <p:nvPr/>
        </p:nvSpPr>
        <p:spPr bwMode="auto">
          <a:xfrm flipH="1">
            <a:off x="6019800" y="2057400"/>
            <a:ext cx="1371600" cy="381000"/>
          </a:xfrm>
          <a:prstGeom prst="line">
            <a:avLst/>
          </a:prstGeom>
          <a:noFill/>
          <a:ln w="50800">
            <a:solidFill>
              <a:srgbClr val="A50021"/>
            </a:solidFill>
            <a:round/>
            <a:headEnd type="none" w="sm" len="sm"/>
            <a:tailEnd type="stealth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07" name="Oval 7"/>
          <p:cNvSpPr>
            <a:spLocks noChangeArrowheads="1"/>
          </p:cNvSpPr>
          <p:nvPr/>
        </p:nvSpPr>
        <p:spPr bwMode="auto">
          <a:xfrm>
            <a:off x="6400800" y="3200400"/>
            <a:ext cx="1066800" cy="558800"/>
          </a:xfrm>
          <a:prstGeom prst="ellipse">
            <a:avLst/>
          </a:prstGeom>
          <a:noFill/>
          <a:ln w="50800">
            <a:solidFill>
              <a:srgbClr val="A5002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08" name="Rectangle 8"/>
          <p:cNvSpPr>
            <a:spLocks noChangeArrowheads="1"/>
          </p:cNvSpPr>
          <p:nvPr/>
        </p:nvSpPr>
        <p:spPr bwMode="auto">
          <a:xfrm>
            <a:off x="7772400" y="2590800"/>
            <a:ext cx="1066800" cy="190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>
              <a:lnSpc>
                <a:spcPct val="85000"/>
              </a:lnSpc>
            </a:pPr>
            <a:r>
              <a:rPr lang="en-US" b="1">
                <a:solidFill>
                  <a:srgbClr val="A50021"/>
                </a:solidFill>
              </a:rPr>
              <a:t>Cell D2</a:t>
            </a:r>
          </a:p>
          <a:p>
            <a:pPr algn="ctr">
              <a:lnSpc>
                <a:spcPct val="85000"/>
              </a:lnSpc>
            </a:pPr>
            <a:r>
              <a:rPr lang="en-US" b="1">
                <a:solidFill>
                  <a:srgbClr val="A50021"/>
                </a:solidFill>
              </a:rPr>
              <a:t>Contains </a:t>
            </a:r>
          </a:p>
          <a:p>
            <a:pPr algn="ctr">
              <a:lnSpc>
                <a:spcPct val="85000"/>
              </a:lnSpc>
            </a:pPr>
            <a:r>
              <a:rPr lang="en-US" b="1">
                <a:solidFill>
                  <a:srgbClr val="A50021"/>
                </a:solidFill>
              </a:rPr>
              <a:t>the Formula</a:t>
            </a:r>
          </a:p>
          <a:p>
            <a:pPr algn="ctr">
              <a:lnSpc>
                <a:spcPct val="85000"/>
              </a:lnSpc>
            </a:pPr>
            <a:r>
              <a:rPr lang="en-US" b="1">
                <a:solidFill>
                  <a:srgbClr val="A50021"/>
                </a:solidFill>
              </a:rPr>
              <a:t>= B2*C2</a:t>
            </a:r>
          </a:p>
        </p:txBody>
      </p:sp>
      <p:sp>
        <p:nvSpPr>
          <p:cNvPr id="102409" name="Line 9"/>
          <p:cNvSpPr>
            <a:spLocks noChangeShapeType="1"/>
          </p:cNvSpPr>
          <p:nvPr/>
        </p:nvSpPr>
        <p:spPr bwMode="auto">
          <a:xfrm flipV="1">
            <a:off x="1447800" y="4191000"/>
            <a:ext cx="990600" cy="304800"/>
          </a:xfrm>
          <a:prstGeom prst="line">
            <a:avLst/>
          </a:prstGeom>
          <a:noFill/>
          <a:ln w="50800">
            <a:solidFill>
              <a:srgbClr val="A5002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10" name="Line 10"/>
          <p:cNvSpPr>
            <a:spLocks noChangeShapeType="1"/>
          </p:cNvSpPr>
          <p:nvPr/>
        </p:nvSpPr>
        <p:spPr bwMode="auto">
          <a:xfrm>
            <a:off x="1524000" y="4495800"/>
            <a:ext cx="990600" cy="152400"/>
          </a:xfrm>
          <a:prstGeom prst="line">
            <a:avLst/>
          </a:prstGeom>
          <a:noFill/>
          <a:ln w="50800">
            <a:solidFill>
              <a:srgbClr val="A5002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11" name="Text Box 11"/>
          <p:cNvSpPr txBox="1">
            <a:spLocks noChangeArrowheads="1"/>
          </p:cNvSpPr>
          <p:nvPr/>
        </p:nvSpPr>
        <p:spPr bwMode="auto">
          <a:xfrm>
            <a:off x="609600" y="228600"/>
            <a:ext cx="8534400" cy="1800225"/>
          </a:xfrm>
          <a:prstGeom prst="rect">
            <a:avLst/>
          </a:prstGeom>
          <a:noFill/>
          <a:ln w="508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u="sng">
                <a:solidFill>
                  <a:srgbClr val="004080"/>
                </a:solidFill>
              </a:rPr>
              <a:t>Each box is referred to as a “</a:t>
            </a:r>
            <a:r>
              <a:rPr lang="en-US" sz="2800" b="1" i="1" u="sng">
                <a:solidFill>
                  <a:srgbClr val="A50021"/>
                </a:solidFill>
              </a:rPr>
              <a:t>cell</a:t>
            </a:r>
            <a:r>
              <a:rPr lang="en-US" sz="2800" b="1" u="sng">
                <a:solidFill>
                  <a:srgbClr val="004080"/>
                </a:solidFill>
              </a:rPr>
              <a:t>”.  Cells may contain </a:t>
            </a:r>
            <a:r>
              <a:rPr lang="en-US" sz="2800" b="1" i="1" u="sng">
                <a:solidFill>
                  <a:srgbClr val="A50021"/>
                </a:solidFill>
              </a:rPr>
              <a:t>Labels</a:t>
            </a:r>
            <a:r>
              <a:rPr lang="en-US" sz="2800" b="1" u="sng">
                <a:solidFill>
                  <a:srgbClr val="A50021"/>
                </a:solidFill>
              </a:rPr>
              <a:t>, </a:t>
            </a:r>
            <a:r>
              <a:rPr lang="en-US" sz="2800" b="1" i="1" u="sng">
                <a:solidFill>
                  <a:srgbClr val="A50021"/>
                </a:solidFill>
              </a:rPr>
              <a:t>Values</a:t>
            </a:r>
            <a:r>
              <a:rPr lang="en-US" sz="2800" b="1" u="sng">
                <a:solidFill>
                  <a:srgbClr val="004080"/>
                </a:solidFill>
              </a:rPr>
              <a:t> or </a:t>
            </a:r>
            <a:r>
              <a:rPr lang="en-US" sz="2800" b="1" i="1" u="sng">
                <a:solidFill>
                  <a:srgbClr val="A50021"/>
                </a:solidFill>
              </a:rPr>
              <a:t>Formulas</a:t>
            </a:r>
            <a:r>
              <a:rPr lang="en-US" sz="2800" b="1" u="sng">
                <a:solidFill>
                  <a:srgbClr val="004080"/>
                </a:solidFill>
              </a:rPr>
              <a:t> that result in a value or label.   A cell is identified first by its column letter and then by its row number</a:t>
            </a:r>
          </a:p>
        </p:txBody>
      </p:sp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609600" y="38862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r>
              <a:rPr lang="en-US" sz="28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Labels</a:t>
            </a:r>
          </a:p>
        </p:txBody>
      </p:sp>
      <p:sp>
        <p:nvSpPr>
          <p:cNvPr id="102413" name="Line 13"/>
          <p:cNvSpPr>
            <a:spLocks noChangeShapeType="1"/>
          </p:cNvSpPr>
          <p:nvPr/>
        </p:nvSpPr>
        <p:spPr bwMode="auto">
          <a:xfrm flipH="1">
            <a:off x="7391400" y="3048000"/>
            <a:ext cx="457200" cy="228600"/>
          </a:xfrm>
          <a:prstGeom prst="line">
            <a:avLst/>
          </a:prstGeom>
          <a:noFill/>
          <a:ln w="50800">
            <a:solidFill>
              <a:srgbClr val="A50021"/>
            </a:solidFill>
            <a:round/>
            <a:headEnd type="none" w="sm" len="sm"/>
            <a:tailEnd type="stealth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84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85800"/>
            <a:ext cx="7543800" cy="566738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sz="3200" dirty="0"/>
              <a:t>One can also write formulas that refer to cells on other worksheets – </a:t>
            </a:r>
            <a:r>
              <a:rPr lang="en-US" sz="3200" i="1" dirty="0" err="1">
                <a:solidFill>
                  <a:srgbClr val="A50021"/>
                </a:solidFill>
              </a:rPr>
              <a:t>Sheetname!</a:t>
            </a:r>
            <a:r>
              <a:rPr lang="en-US" sz="3200" dirty="0" err="1">
                <a:solidFill>
                  <a:schemeClr val="tx1"/>
                </a:solidFill>
              </a:rPr>
              <a:t>Cell-Reference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03435" name="Text Box 11"/>
          <p:cNvSpPr txBox="1">
            <a:spLocks noChangeArrowheads="1"/>
          </p:cNvSpPr>
          <p:nvPr/>
        </p:nvSpPr>
        <p:spPr bwMode="auto">
          <a:xfrm>
            <a:off x="762000" y="1981200"/>
            <a:ext cx="3048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i="1">
                <a:solidFill>
                  <a:srgbClr val="A50021"/>
                </a:solidFill>
                <a:latin typeface="Arial" charset="0"/>
              </a:rPr>
              <a:t>input!</a:t>
            </a:r>
            <a:r>
              <a:rPr lang="en-US" sz="2000" b="1" i="1">
                <a:latin typeface="Arial" charset="0"/>
              </a:rPr>
              <a:t>B1</a:t>
            </a:r>
            <a:r>
              <a:rPr lang="en-US" sz="2000" b="1" i="1">
                <a:solidFill>
                  <a:srgbClr val="3366FF"/>
                </a:solidFill>
                <a:latin typeface="Arial" charset="0"/>
              </a:rPr>
              <a:t>*</a:t>
            </a:r>
            <a:r>
              <a:rPr lang="en-US" sz="2000" b="1" i="1">
                <a:solidFill>
                  <a:srgbClr val="A50021"/>
                </a:solidFill>
                <a:latin typeface="Arial" charset="0"/>
              </a:rPr>
              <a:t>input!</a:t>
            </a:r>
            <a:r>
              <a:rPr lang="en-US" sz="2000" b="1" i="1">
                <a:latin typeface="Arial" charset="0"/>
              </a:rPr>
              <a:t>B3</a:t>
            </a:r>
            <a:r>
              <a:rPr lang="en-US" sz="2000" b="1" i="1">
                <a:solidFill>
                  <a:srgbClr val="3366FF"/>
                </a:solidFill>
                <a:latin typeface="Arial" charset="0"/>
              </a:rPr>
              <a:t> + </a:t>
            </a:r>
            <a:r>
              <a:rPr lang="en-US" sz="2000" b="1" i="1">
                <a:solidFill>
                  <a:srgbClr val="339933"/>
                </a:solidFill>
                <a:latin typeface="Arial" charset="0"/>
              </a:rPr>
              <a:t>A1</a:t>
            </a:r>
          </a:p>
          <a:p>
            <a:r>
              <a:rPr lang="en-US" sz="2000" b="1">
                <a:solidFill>
                  <a:srgbClr val="004080"/>
                </a:solidFill>
                <a:latin typeface="Arial" charset="0"/>
              </a:rPr>
              <a:t>When referencing a cell on the same spreadsheet as the </a:t>
            </a:r>
            <a:r>
              <a:rPr lang="en-US" sz="2000" b="1" i="1" u="sng">
                <a:solidFill>
                  <a:srgbClr val="007257"/>
                </a:solidFill>
                <a:latin typeface="Arial" charset="0"/>
              </a:rPr>
              <a:t>active</a:t>
            </a:r>
            <a:r>
              <a:rPr lang="en-US" sz="2000" b="1">
                <a:solidFill>
                  <a:srgbClr val="004080"/>
                </a:solidFill>
                <a:latin typeface="Arial" charset="0"/>
              </a:rPr>
              <a:t> cell the sheet name is not required.  </a:t>
            </a:r>
            <a:endParaRPr lang="en-US" sz="900" b="1" i="1">
              <a:solidFill>
                <a:srgbClr val="004080"/>
              </a:solidFill>
              <a:latin typeface="Arial" charset="0"/>
            </a:endParaRPr>
          </a:p>
        </p:txBody>
      </p:sp>
      <p:sp>
        <p:nvSpPr>
          <p:cNvPr id="103436" name="Text Box 12"/>
          <p:cNvSpPr txBox="1">
            <a:spLocks noChangeArrowheads="1"/>
          </p:cNvSpPr>
          <p:nvPr/>
        </p:nvSpPr>
        <p:spPr bwMode="auto">
          <a:xfrm>
            <a:off x="990600" y="5334000"/>
            <a:ext cx="800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 b="1" i="1">
                <a:latin typeface="Arial" charset="0"/>
              </a:rPr>
              <a:t>Sheets may be </a:t>
            </a:r>
            <a:r>
              <a:rPr lang="en-US" sz="2000" b="1" i="1">
                <a:solidFill>
                  <a:srgbClr val="A50021"/>
                </a:solidFill>
                <a:latin typeface="Arial" charset="0"/>
              </a:rPr>
              <a:t>named</a:t>
            </a:r>
            <a:r>
              <a:rPr lang="en-US" sz="2000" b="1" i="1">
                <a:latin typeface="Arial" charset="0"/>
              </a:rPr>
              <a:t> and displayed with different </a:t>
            </a:r>
            <a:r>
              <a:rPr lang="en-US" sz="2000" b="1" i="1">
                <a:solidFill>
                  <a:srgbClr val="A50021"/>
                </a:solidFill>
                <a:latin typeface="Arial" charset="0"/>
              </a:rPr>
              <a:t>colors tabs</a:t>
            </a:r>
            <a:r>
              <a:rPr lang="en-US" sz="2000" b="1" i="1">
                <a:latin typeface="Arial" charset="0"/>
              </a:rPr>
              <a:t>, The </a:t>
            </a:r>
            <a:r>
              <a:rPr lang="en-US" sz="2000" b="1" i="1">
                <a:solidFill>
                  <a:srgbClr val="A50021"/>
                </a:solidFill>
                <a:latin typeface="Arial" charset="0"/>
              </a:rPr>
              <a:t>order</a:t>
            </a:r>
            <a:r>
              <a:rPr lang="en-US" sz="2000" b="1" i="1">
                <a:latin typeface="Arial" charset="0"/>
              </a:rPr>
              <a:t> of the worksheets may be modified as well.</a:t>
            </a:r>
          </a:p>
        </p:txBody>
      </p:sp>
      <p:pic>
        <p:nvPicPr>
          <p:cNvPr id="10343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2888" y="1905000"/>
            <a:ext cx="5091112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6857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5396"/>
            <a:ext cx="134416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15" y="2667000"/>
            <a:ext cx="7884543" cy="57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15" y="1295400"/>
            <a:ext cx="2667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90800" y="293297"/>
            <a:ext cx="55739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A50021"/>
                </a:solidFill>
              </a:rPr>
              <a:t>File tab </a:t>
            </a:r>
            <a:r>
              <a:rPr lang="en-US" dirty="0" smtClean="0"/>
              <a:t>– opens menus for opening and </a:t>
            </a:r>
          </a:p>
          <a:p>
            <a:r>
              <a:rPr lang="en-US" dirty="0" smtClean="0"/>
              <a:t>saving Files, and  modifying Excel Options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17427" y="1270958"/>
            <a:ext cx="54168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A50021"/>
                </a:solidFill>
              </a:rPr>
              <a:t>Quick Access Toolbar </a:t>
            </a:r>
            <a:r>
              <a:rPr lang="en-US" dirty="0" smtClean="0"/>
              <a:t>can be </a:t>
            </a:r>
          </a:p>
          <a:p>
            <a:r>
              <a:rPr lang="en-US" dirty="0" smtClean="0"/>
              <a:t>customized to include icons to  frequently </a:t>
            </a:r>
          </a:p>
          <a:p>
            <a:r>
              <a:rPr lang="en-US" dirty="0" smtClean="0"/>
              <a:t>Used features such as Print Preview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77815" y="3505200"/>
            <a:ext cx="8178842" cy="2308324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US" b="1" i="1" dirty="0">
                <a:solidFill>
                  <a:srgbClr val="A50021"/>
                </a:solidFill>
              </a:rPr>
              <a:t>Home Ribbon </a:t>
            </a:r>
            <a:r>
              <a:rPr lang="en-US" dirty="0" smtClean="0"/>
              <a:t>use to change fonts, justify text, insert</a:t>
            </a:r>
          </a:p>
          <a:p>
            <a:r>
              <a:rPr lang="en-US" dirty="0" smtClean="0"/>
              <a:t>rows etc.  Ribbons are organized into </a:t>
            </a:r>
            <a:r>
              <a:rPr lang="en-US" b="1" i="1" dirty="0">
                <a:solidFill>
                  <a:schemeClr val="accent1">
                    <a:lumMod val="50000"/>
                  </a:schemeClr>
                </a:solidFill>
              </a:rPr>
              <a:t>Groups</a:t>
            </a:r>
            <a:r>
              <a:rPr lang="en-US" dirty="0" smtClean="0"/>
              <a:t> of similar tasks </a:t>
            </a:r>
          </a:p>
          <a:p>
            <a:r>
              <a:rPr lang="en-US" dirty="0" smtClean="0"/>
              <a:t>such as the Font group or the Number group.  In addition, there</a:t>
            </a:r>
          </a:p>
          <a:p>
            <a:r>
              <a:rPr lang="en-US" dirty="0"/>
              <a:t>a</a:t>
            </a:r>
            <a:r>
              <a:rPr lang="en-US" dirty="0" smtClean="0"/>
              <a:t>re other ribbons containing groups/buttons for laying out pages</a:t>
            </a:r>
          </a:p>
          <a:p>
            <a:r>
              <a:rPr lang="en-US" dirty="0" smtClean="0"/>
              <a:t>using the review features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973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0999"/>
            <a:ext cx="4476750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 bwMode="auto">
          <a:xfrm rot="240978">
            <a:off x="6248400" y="627221"/>
            <a:ext cx="2743200" cy="25551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Highlight your data, select</a:t>
            </a:r>
            <a:r>
              <a:rPr kumimoji="0" lang="en-US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a Chart type and </a:t>
            </a:r>
            <a:r>
              <a:rPr lang="en-US" sz="3200" dirty="0" smtClean="0"/>
              <a:t>Ed</a:t>
            </a:r>
            <a:r>
              <a:rPr kumimoji="0" lang="en-US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it &amp; its done!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0387734"/>
              </p:ext>
            </p:extLst>
          </p:nvPr>
        </p:nvGraphicFramePr>
        <p:xfrm>
          <a:off x="839638" y="2133600"/>
          <a:ext cx="57912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013979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8458">
            <a:off x="6514022" y="4354778"/>
            <a:ext cx="2405062" cy="1499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762000"/>
            <a:ext cx="3886200" cy="1536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2514600"/>
            <a:ext cx="7772400" cy="34290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Each entry can be related to other values by including cell referencing in </a:t>
            </a:r>
            <a:r>
              <a:rPr lang="en-US" sz="2800" b="1" i="1" dirty="0" smtClean="0"/>
              <a:t>formulas. </a:t>
            </a:r>
          </a:p>
          <a:p>
            <a:pPr eaLnBrk="1" hangingPunct="1"/>
            <a:r>
              <a:rPr lang="en-US" sz="2800" b="1" dirty="0" smtClean="0"/>
              <a:t>Formula values are automatically updated when a referenced value changes</a:t>
            </a:r>
          </a:p>
          <a:p>
            <a:pPr eaLnBrk="1" hangingPunct="1"/>
            <a:r>
              <a:rPr lang="en-US" sz="2800" b="1" dirty="0" smtClean="0"/>
              <a:t>Formulas can be copied </a:t>
            </a:r>
          </a:p>
          <a:p>
            <a:pPr eaLnBrk="1" hangingPunct="1"/>
            <a:r>
              <a:rPr lang="en-US" sz="2800" b="1" dirty="0" smtClean="0"/>
              <a:t>Charts can be easily generated</a:t>
            </a:r>
          </a:p>
          <a:p>
            <a:pPr eaLnBrk="1" hangingPunct="1">
              <a:buFont typeface="Monotype Sorts" pitchFamily="2" charset="2"/>
              <a:buNone/>
            </a:pPr>
            <a:endParaRPr lang="en-US" sz="2400" b="1" dirty="0" smtClean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55625" y="152400"/>
            <a:ext cx="8588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>
            <a:spAutoFit/>
          </a:bodyPr>
          <a:lstStyle/>
          <a:p>
            <a:pPr algn="l">
              <a:defRPr/>
            </a:pPr>
            <a:r>
              <a:rPr lang="en-US" sz="3200" u="sng">
                <a:solidFill>
                  <a:srgbClr val="004080"/>
                </a:solidFill>
              </a:rPr>
              <a:t>The “Power” of using  Spreadsheet Applications</a:t>
            </a:r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5562600" y="838200"/>
            <a:ext cx="1600200" cy="381000"/>
          </a:xfrm>
          <a:prstGeom prst="wedgeRectCallout">
            <a:avLst>
              <a:gd name="adj1" fmla="val -80827"/>
              <a:gd name="adj2" fmla="val 9952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r>
              <a:rPr lang="en-US" dirty="0"/>
              <a:t>=B2*C2</a:t>
            </a:r>
          </a:p>
        </p:txBody>
      </p:sp>
      <p:sp>
        <p:nvSpPr>
          <p:cNvPr id="1030" name="AutoShape 7"/>
          <p:cNvSpPr>
            <a:spLocks noChangeArrowheads="1"/>
          </p:cNvSpPr>
          <p:nvPr/>
        </p:nvSpPr>
        <p:spPr bwMode="auto">
          <a:xfrm>
            <a:off x="5181600" y="1447800"/>
            <a:ext cx="457200" cy="533400"/>
          </a:xfrm>
          <a:prstGeom prst="curvedLeftArrow">
            <a:avLst>
              <a:gd name="adj1" fmla="val 23333"/>
              <a:gd name="adj2" fmla="val 46667"/>
              <a:gd name="adj3" fmla="val 33333"/>
            </a:avLst>
          </a:prstGeom>
          <a:solidFill>
            <a:srgbClr val="A5002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3406</TotalTime>
  <Words>449</Words>
  <Application>Microsoft Office PowerPoint</Application>
  <PresentationFormat>On-screen Show (4:3)</PresentationFormat>
  <Paragraphs>71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Monotype Sorts</vt:lpstr>
      <vt:lpstr>Tahoma</vt:lpstr>
      <vt:lpstr>Times New Roman</vt:lpstr>
      <vt:lpstr>Trebuchet MS</vt:lpstr>
      <vt:lpstr>Wingdings 3</vt:lpstr>
      <vt:lpstr>Facet</vt:lpstr>
      <vt:lpstr>Microsoft Excel</vt:lpstr>
      <vt:lpstr>PowerPoint Presentation</vt:lpstr>
      <vt:lpstr>PowerPoint Presentation</vt:lpstr>
      <vt:lpstr>PowerPoint Presentation</vt:lpstr>
      <vt:lpstr>PowerPoint Presentation</vt:lpstr>
      <vt:lpstr>One can also write formulas that refer to cells on other worksheets – Sheetname!Cell-Reference</vt:lpstr>
      <vt:lpstr>PowerPoint Presentation</vt:lpstr>
      <vt:lpstr>PowerPoint Presentation</vt:lpstr>
      <vt:lpstr>PowerPoint Presentation</vt:lpstr>
      <vt:lpstr>Formulas</vt:lpstr>
    </vt:vector>
  </TitlesOfParts>
  <Company>TELR\OSU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Margo Garcia-Hunter</dc:creator>
  <cp:lastModifiedBy>hp</cp:lastModifiedBy>
  <cp:revision>136</cp:revision>
  <cp:lastPrinted>1998-09-03T13:11:00Z</cp:lastPrinted>
  <dcterms:created xsi:type="dcterms:W3CDTF">2004-10-28T15:44:43Z</dcterms:created>
  <dcterms:modified xsi:type="dcterms:W3CDTF">2019-03-17T19:47:48Z</dcterms:modified>
</cp:coreProperties>
</file>