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52BF4A6-B518-401E-94E2-EF1958392F00}" type="datetimeFigureOut">
              <a:rPr lang="ar-IQ" smtClean="0"/>
              <a:t>11/07/1440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4121494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2BF4A6-B518-401E-94E2-EF1958392F00}" type="datetimeFigureOut">
              <a:rPr lang="ar-IQ" smtClean="0"/>
              <a:t>11/07/1440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35323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2BF4A6-B518-401E-94E2-EF1958392F00}" type="datetimeFigureOut">
              <a:rPr lang="ar-IQ" smtClean="0"/>
              <a:t>11/07/1440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5F0D59D-F891-430A-92F0-47CD84FB3BD6}" type="slidenum">
              <a:rPr lang="ar-IQ" smtClean="0"/>
              <a:t>‹#›</a:t>
            </a:fld>
            <a:endParaRPr lang="ar-IQ"/>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7818626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2BF4A6-B518-401E-94E2-EF1958392F00}" type="datetimeFigureOut">
              <a:rPr lang="ar-IQ" smtClean="0"/>
              <a:t>11/07/1440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3357291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2BF4A6-B518-401E-94E2-EF1958392F00}" type="datetimeFigureOut">
              <a:rPr lang="ar-IQ" smtClean="0"/>
              <a:t>11/07/1440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5F0D59D-F891-430A-92F0-47CD84FB3BD6}" type="slidenum">
              <a:rPr lang="ar-IQ" smtClean="0"/>
              <a:t>‹#›</a:t>
            </a:fld>
            <a:endParaRPr lang="ar-IQ"/>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03029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2BF4A6-B518-401E-94E2-EF1958392F00}" type="datetimeFigureOut">
              <a:rPr lang="ar-IQ" smtClean="0"/>
              <a:t>11/07/1440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28079412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2BF4A6-B518-401E-94E2-EF1958392F00}" type="datetimeFigureOut">
              <a:rPr lang="ar-IQ" smtClean="0"/>
              <a:t>11/07/1440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38222601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2BF4A6-B518-401E-94E2-EF1958392F00}" type="datetimeFigureOut">
              <a:rPr lang="ar-IQ" smtClean="0"/>
              <a:t>11/07/1440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639878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2BF4A6-B518-401E-94E2-EF1958392F00}" type="datetimeFigureOut">
              <a:rPr lang="ar-IQ" smtClean="0"/>
              <a:t>11/07/1440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4071424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2BF4A6-B518-401E-94E2-EF1958392F00}" type="datetimeFigureOut">
              <a:rPr lang="ar-IQ" smtClean="0"/>
              <a:t>11/07/1440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3601919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2BF4A6-B518-401E-94E2-EF1958392F00}" type="datetimeFigureOut">
              <a:rPr lang="ar-IQ" smtClean="0"/>
              <a:t>11/07/1440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4212428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52BF4A6-B518-401E-94E2-EF1958392F00}" type="datetimeFigureOut">
              <a:rPr lang="ar-IQ" smtClean="0"/>
              <a:t>11/07/1440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88495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52BF4A6-B518-401E-94E2-EF1958392F00}" type="datetimeFigureOut">
              <a:rPr lang="ar-IQ" smtClean="0"/>
              <a:t>11/07/1440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3864617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2BF4A6-B518-401E-94E2-EF1958392F00}" type="datetimeFigureOut">
              <a:rPr lang="ar-IQ" smtClean="0"/>
              <a:t>11/07/1440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2203966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2BF4A6-B518-401E-94E2-EF1958392F00}" type="datetimeFigureOut">
              <a:rPr lang="ar-IQ" smtClean="0"/>
              <a:t>11/07/1440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895084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2BF4A6-B518-401E-94E2-EF1958392F00}" type="datetimeFigureOut">
              <a:rPr lang="ar-IQ" smtClean="0"/>
              <a:t>11/07/1440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05F0D59D-F891-430A-92F0-47CD84FB3BD6}" type="slidenum">
              <a:rPr lang="ar-IQ" smtClean="0"/>
              <a:t>‹#›</a:t>
            </a:fld>
            <a:endParaRPr lang="ar-IQ"/>
          </a:p>
        </p:txBody>
      </p:sp>
    </p:spTree>
    <p:extLst>
      <p:ext uri="{BB962C8B-B14F-4D97-AF65-F5344CB8AC3E}">
        <p14:creationId xmlns:p14="http://schemas.microsoft.com/office/powerpoint/2010/main" val="1492937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52BF4A6-B518-401E-94E2-EF1958392F00}" type="datetimeFigureOut">
              <a:rPr lang="ar-IQ" smtClean="0"/>
              <a:t>11/07/1440</a:t>
            </a:fld>
            <a:endParaRPr lang="ar-IQ"/>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5F0D59D-F891-430A-92F0-47CD84FB3BD6}" type="slidenum">
              <a:rPr lang="ar-IQ" smtClean="0"/>
              <a:t>‹#›</a:t>
            </a:fld>
            <a:endParaRPr lang="ar-IQ"/>
          </a:p>
        </p:txBody>
      </p:sp>
    </p:spTree>
    <p:extLst>
      <p:ext uri="{BB962C8B-B14F-4D97-AF65-F5344CB8AC3E}">
        <p14:creationId xmlns:p14="http://schemas.microsoft.com/office/powerpoint/2010/main" val="1328691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le 1"/>
          <p:cNvSpPr>
            <a:spLocks noGrp="1"/>
          </p:cNvSpPr>
          <p:nvPr>
            <p:ph type="ctrTitle"/>
          </p:nvPr>
        </p:nvSpPr>
        <p:spPr>
          <a:xfrm>
            <a:off x="2209800" y="381000"/>
            <a:ext cx="7772400" cy="1981200"/>
          </a:xfrm>
        </p:spPr>
        <p:txBody>
          <a:bodyPr>
            <a:normAutofit fontScale="90000"/>
          </a:bodyPr>
          <a:lstStyle/>
          <a:p>
            <a:pPr eaLnBrk="1" hangingPunct="1"/>
            <a:r>
              <a:rPr lang="en-US" altLang="ar-IQ" smtClean="0"/>
              <a:t>Learning the Basics of Microsoft Word 2010 for Microsoft Windows</a:t>
            </a:r>
          </a:p>
        </p:txBody>
      </p:sp>
    </p:spTree>
    <p:extLst>
      <p:ext uri="{BB962C8B-B14F-4D97-AF65-F5344CB8AC3E}">
        <p14:creationId xmlns:p14="http://schemas.microsoft.com/office/powerpoint/2010/main" val="8446419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smtClean="0">
                <a:solidFill>
                  <a:srgbClr val="A90000"/>
                </a:solidFill>
              </a:rPr>
              <a:t>“</a:t>
            </a:r>
            <a:r>
              <a:rPr lang="en-US" altLang="ar-IQ" smtClean="0">
                <a:solidFill>
                  <a:srgbClr val="A90000"/>
                </a:solidFill>
              </a:rPr>
              <a:t>References</a:t>
            </a:r>
            <a:r>
              <a:rPr lang="en-US" altLang="en-US" smtClean="0">
                <a:solidFill>
                  <a:srgbClr val="A90000"/>
                </a:solidFill>
              </a:rPr>
              <a:t>”</a:t>
            </a:r>
            <a:r>
              <a:rPr lang="en-US" altLang="ar-IQ" smtClean="0">
                <a:solidFill>
                  <a:srgbClr val="A90000"/>
                </a:solidFill>
              </a:rPr>
              <a:t> Ribbon Menu</a:t>
            </a:r>
          </a:p>
        </p:txBody>
      </p:sp>
      <p:sp>
        <p:nvSpPr>
          <p:cNvPr id="22531" name="Content Placeholder 2"/>
          <p:cNvSpPr>
            <a:spLocks noGrp="1"/>
          </p:cNvSpPr>
          <p:nvPr>
            <p:ph idx="1"/>
          </p:nvPr>
        </p:nvSpPr>
        <p:spPr>
          <a:xfrm>
            <a:off x="1825625" y="2663826"/>
            <a:ext cx="8504238" cy="3508375"/>
          </a:xfrm>
        </p:spPr>
        <p:txBody>
          <a:bodyPr/>
          <a:lstStyle/>
          <a:p>
            <a:pPr eaLnBrk="1" hangingPunct="1"/>
            <a:r>
              <a:rPr lang="en-US" altLang="ar-IQ" sz="1400"/>
              <a:t>The </a:t>
            </a:r>
            <a:r>
              <a:rPr lang="en-US" altLang="en-US" sz="1400"/>
              <a:t>“</a:t>
            </a:r>
            <a:r>
              <a:rPr lang="en-US" altLang="ar-IQ" sz="1400"/>
              <a:t>References</a:t>
            </a:r>
            <a:r>
              <a:rPr lang="en-US" altLang="en-US" sz="1400"/>
              <a:t>”</a:t>
            </a:r>
            <a:r>
              <a:rPr lang="en-US" altLang="ar-IQ" sz="1400"/>
              <a:t> menu allows you to easily cite and reference sources that you may use while creating a document.</a:t>
            </a:r>
          </a:p>
        </p:txBody>
      </p:sp>
      <p:pic>
        <p:nvPicPr>
          <p:cNvPr id="22532" name="Picture 2"/>
          <p:cNvPicPr>
            <a:picLocks noChangeAspect="1" noChangeArrowheads="1"/>
          </p:cNvPicPr>
          <p:nvPr/>
        </p:nvPicPr>
        <p:blipFill>
          <a:blip r:embed="rId2">
            <a:extLst>
              <a:ext uri="{28A0092B-C50C-407E-A947-70E740481C1C}">
                <a14:useLocalDpi xmlns:a14="http://schemas.microsoft.com/office/drawing/2010/main" val="0"/>
              </a:ext>
            </a:extLst>
          </a:blip>
          <a:srcRect b="43938"/>
          <a:stretch>
            <a:fillRect/>
          </a:stretch>
        </p:blipFill>
        <p:spPr bwMode="auto">
          <a:xfrm>
            <a:off x="2209800" y="1371600"/>
            <a:ext cx="7772400"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2393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1" y="152400"/>
            <a:ext cx="6589199" cy="1280890"/>
          </a:xfrm>
        </p:spPr>
        <p:txBody>
          <a:bodyPr>
            <a:normAutofit/>
          </a:bodyPr>
          <a:lstStyle/>
          <a:p>
            <a:pPr eaLnBrk="1" hangingPunct="1">
              <a:defRPr/>
            </a:pPr>
            <a:r>
              <a:rPr lang="en-US" sz="3200" dirty="0"/>
              <a:t>Content Covered in this Module</a:t>
            </a:r>
          </a:p>
        </p:txBody>
      </p:sp>
      <p:sp>
        <p:nvSpPr>
          <p:cNvPr id="14339" name="Content Placeholder 2"/>
          <p:cNvSpPr>
            <a:spLocks noGrp="1"/>
          </p:cNvSpPr>
          <p:nvPr>
            <p:ph idx="1"/>
          </p:nvPr>
        </p:nvSpPr>
        <p:spPr>
          <a:xfrm>
            <a:off x="1825626" y="1371600"/>
            <a:ext cx="4194175" cy="4572000"/>
          </a:xfrm>
        </p:spPr>
        <p:txBody>
          <a:bodyPr>
            <a:normAutofit fontScale="77500" lnSpcReduction="20000"/>
          </a:bodyPr>
          <a:lstStyle/>
          <a:p>
            <a:pPr eaLnBrk="1" hangingPunct="1"/>
            <a:r>
              <a:rPr lang="en-US" altLang="ar-IQ" sz="1400" dirty="0"/>
              <a:t>What is Microsoft Word</a:t>
            </a:r>
          </a:p>
          <a:p>
            <a:pPr eaLnBrk="1" hangingPunct="1"/>
            <a:r>
              <a:rPr lang="en-US" altLang="ar-IQ" sz="1400" dirty="0"/>
              <a:t>Starting Microsoft Word</a:t>
            </a:r>
          </a:p>
          <a:p>
            <a:pPr eaLnBrk="1" hangingPunct="1"/>
            <a:r>
              <a:rPr lang="en-US" altLang="ar-IQ" sz="1400" dirty="0"/>
              <a:t>Ribbon Menu System</a:t>
            </a:r>
          </a:p>
          <a:p>
            <a:pPr eaLnBrk="1" hangingPunct="1"/>
            <a:r>
              <a:rPr lang="en-US" altLang="en-US" sz="1400" dirty="0"/>
              <a:t>“</a:t>
            </a:r>
            <a:r>
              <a:rPr lang="en-US" altLang="ar-IQ" sz="1400" dirty="0"/>
              <a:t>File</a:t>
            </a:r>
            <a:r>
              <a:rPr lang="en-US" altLang="en-US" sz="1400" dirty="0"/>
              <a:t>”</a:t>
            </a:r>
            <a:r>
              <a:rPr lang="en-US" altLang="ar-IQ" sz="1400" dirty="0"/>
              <a:t> Menu</a:t>
            </a:r>
          </a:p>
          <a:p>
            <a:pPr eaLnBrk="1" hangingPunct="1"/>
            <a:r>
              <a:rPr lang="en-US" altLang="en-US" sz="1400" dirty="0"/>
              <a:t>“</a:t>
            </a:r>
            <a:r>
              <a:rPr lang="en-US" altLang="ar-IQ" sz="1400" dirty="0"/>
              <a:t>Home</a:t>
            </a:r>
            <a:r>
              <a:rPr lang="en-US" altLang="en-US" sz="1400" dirty="0"/>
              <a:t>”</a:t>
            </a:r>
            <a:r>
              <a:rPr lang="en-US" altLang="ar-IQ" sz="1400" dirty="0"/>
              <a:t> Ribbon Menu</a:t>
            </a:r>
          </a:p>
          <a:p>
            <a:pPr eaLnBrk="1" hangingPunct="1"/>
            <a:r>
              <a:rPr lang="en-US" altLang="en-US" sz="1400" dirty="0"/>
              <a:t>“</a:t>
            </a:r>
            <a:r>
              <a:rPr lang="en-US" altLang="ar-IQ" sz="1400" dirty="0"/>
              <a:t>Insert</a:t>
            </a:r>
            <a:r>
              <a:rPr lang="en-US" altLang="en-US" sz="1400" dirty="0"/>
              <a:t>”</a:t>
            </a:r>
            <a:r>
              <a:rPr lang="en-US" altLang="ar-IQ" sz="1400" dirty="0"/>
              <a:t> Ribbon Menu</a:t>
            </a:r>
          </a:p>
          <a:p>
            <a:pPr eaLnBrk="1" hangingPunct="1"/>
            <a:r>
              <a:rPr lang="en-US" altLang="en-US" sz="1400" dirty="0"/>
              <a:t>“</a:t>
            </a:r>
            <a:r>
              <a:rPr lang="en-US" altLang="ar-IQ" sz="1400" dirty="0"/>
              <a:t>Page Layout</a:t>
            </a:r>
            <a:r>
              <a:rPr lang="en-US" altLang="en-US" sz="1400" dirty="0"/>
              <a:t>”</a:t>
            </a:r>
            <a:r>
              <a:rPr lang="en-US" altLang="ar-IQ" sz="1400" dirty="0"/>
              <a:t> Ribbon Menu</a:t>
            </a:r>
          </a:p>
          <a:p>
            <a:pPr eaLnBrk="1" hangingPunct="1"/>
            <a:r>
              <a:rPr lang="en-US" altLang="en-US" sz="1400" dirty="0"/>
              <a:t>“</a:t>
            </a:r>
            <a:r>
              <a:rPr lang="en-US" altLang="ar-IQ" sz="1400" dirty="0"/>
              <a:t>References</a:t>
            </a:r>
            <a:r>
              <a:rPr lang="en-US" altLang="en-US" sz="1400" dirty="0"/>
              <a:t>”</a:t>
            </a:r>
            <a:r>
              <a:rPr lang="en-US" altLang="ar-IQ" sz="1400" dirty="0"/>
              <a:t> Ribbon Menu</a:t>
            </a:r>
          </a:p>
          <a:p>
            <a:pPr eaLnBrk="1" hangingPunct="1"/>
            <a:r>
              <a:rPr lang="en-US" altLang="en-US" sz="1400" dirty="0"/>
              <a:t>“</a:t>
            </a:r>
            <a:r>
              <a:rPr lang="en-US" altLang="ar-IQ" sz="1400" dirty="0"/>
              <a:t>Mailings</a:t>
            </a:r>
            <a:r>
              <a:rPr lang="en-US" altLang="en-US" sz="1400" dirty="0"/>
              <a:t>”</a:t>
            </a:r>
            <a:r>
              <a:rPr lang="en-US" altLang="ar-IQ" sz="1400" dirty="0"/>
              <a:t> Ribbon Menu</a:t>
            </a:r>
          </a:p>
          <a:p>
            <a:pPr eaLnBrk="1" hangingPunct="1"/>
            <a:r>
              <a:rPr lang="en-US" altLang="en-US" sz="1400" dirty="0"/>
              <a:t>“</a:t>
            </a:r>
            <a:r>
              <a:rPr lang="en-US" altLang="ar-IQ" sz="1400" dirty="0"/>
              <a:t>Review</a:t>
            </a:r>
            <a:r>
              <a:rPr lang="en-US" altLang="en-US" sz="1400" dirty="0"/>
              <a:t>”</a:t>
            </a:r>
            <a:r>
              <a:rPr lang="en-US" altLang="ar-IQ" sz="1400" dirty="0"/>
              <a:t> Ribbon Menu</a:t>
            </a:r>
          </a:p>
          <a:p>
            <a:pPr eaLnBrk="1" hangingPunct="1"/>
            <a:r>
              <a:rPr lang="en-US" altLang="en-US" sz="1400" dirty="0"/>
              <a:t>“</a:t>
            </a:r>
            <a:r>
              <a:rPr lang="en-US" altLang="ar-IQ" sz="1400" dirty="0"/>
              <a:t>View</a:t>
            </a:r>
            <a:r>
              <a:rPr lang="en-US" altLang="en-US" sz="1400" dirty="0"/>
              <a:t>”</a:t>
            </a:r>
            <a:r>
              <a:rPr lang="en-US" altLang="ar-IQ" sz="1400" dirty="0"/>
              <a:t> Ribbon Menu</a:t>
            </a:r>
          </a:p>
          <a:p>
            <a:pPr eaLnBrk="1" hangingPunct="1"/>
            <a:r>
              <a:rPr lang="en-US" altLang="ar-IQ" sz="1400" dirty="0"/>
              <a:t>Primary Tasks</a:t>
            </a:r>
          </a:p>
          <a:p>
            <a:pPr eaLnBrk="1" hangingPunct="1"/>
            <a:r>
              <a:rPr lang="en-US" altLang="ar-IQ" sz="1400" dirty="0"/>
              <a:t>Creating a New Document</a:t>
            </a:r>
          </a:p>
          <a:p>
            <a:pPr eaLnBrk="1" hangingPunct="1"/>
            <a:r>
              <a:rPr lang="en-US" altLang="ar-IQ" sz="1400" dirty="0"/>
              <a:t>Opening an Existing Document</a:t>
            </a:r>
          </a:p>
          <a:p>
            <a:pPr eaLnBrk="1" hangingPunct="1"/>
            <a:r>
              <a:rPr lang="en-US" altLang="ar-IQ" sz="1400" dirty="0"/>
              <a:t>Opening Multiple Documents</a:t>
            </a:r>
          </a:p>
          <a:p>
            <a:pPr eaLnBrk="1" hangingPunct="1"/>
            <a:r>
              <a:rPr lang="en-US" altLang="ar-IQ" sz="1400" dirty="0"/>
              <a:t>Saving a Document for the First Time</a:t>
            </a:r>
          </a:p>
          <a:p>
            <a:pPr eaLnBrk="1" hangingPunct="1"/>
            <a:r>
              <a:rPr lang="en-US" altLang="ar-IQ" sz="1400" dirty="0"/>
              <a:t>Saving a Document</a:t>
            </a:r>
          </a:p>
          <a:p>
            <a:pPr eaLnBrk="1" hangingPunct="1"/>
            <a:endParaRPr lang="en-US" altLang="ar-IQ" sz="1400" dirty="0"/>
          </a:p>
          <a:p>
            <a:pPr eaLnBrk="1" hangingPunct="1">
              <a:buFont typeface="Wingdings 2" panose="05020102010507070707" pitchFamily="18" charset="2"/>
              <a:buNone/>
            </a:pPr>
            <a:endParaRPr lang="en-US" altLang="ar-IQ" sz="1800" dirty="0"/>
          </a:p>
          <a:p>
            <a:pPr eaLnBrk="1" hangingPunct="1"/>
            <a:endParaRPr lang="en-US" altLang="ar-IQ" sz="1800" dirty="0"/>
          </a:p>
          <a:p>
            <a:pPr eaLnBrk="1" hangingPunct="1"/>
            <a:endParaRPr lang="en-US" altLang="ar-IQ" sz="1800" dirty="0"/>
          </a:p>
          <a:p>
            <a:pPr eaLnBrk="1" hangingPunct="1"/>
            <a:endParaRPr lang="en-US" altLang="ar-IQ" sz="1800" dirty="0"/>
          </a:p>
          <a:p>
            <a:pPr eaLnBrk="1" hangingPunct="1"/>
            <a:endParaRPr lang="en-US" altLang="ar-IQ" sz="1800" dirty="0"/>
          </a:p>
          <a:p>
            <a:pPr eaLnBrk="1" hangingPunct="1"/>
            <a:endParaRPr lang="en-US" altLang="ar-IQ" sz="1800" dirty="0"/>
          </a:p>
        </p:txBody>
      </p:sp>
      <p:sp>
        <p:nvSpPr>
          <p:cNvPr id="14340" name="Content Placeholder 2"/>
          <p:cNvSpPr txBox="1">
            <a:spLocks/>
          </p:cNvSpPr>
          <p:nvPr/>
        </p:nvSpPr>
        <p:spPr bwMode="auto">
          <a:xfrm>
            <a:off x="6019801" y="1371600"/>
            <a:ext cx="425132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defRPr>
                <a:solidFill>
                  <a:schemeClr val="tx1"/>
                </a:solidFill>
                <a:latin typeface="Georgia" panose="02040502050405020303" pitchFamily="18" charset="0"/>
                <a:ea typeface="MS PGothic" panose="020B0600070205080204" pitchFamily="34" charset="-128"/>
              </a:defRPr>
            </a:lvl1pPr>
            <a:lvl2pPr marL="742950" indent="-285750" eaLnBrk="0" hangingPunct="0">
              <a:defRPr>
                <a:solidFill>
                  <a:schemeClr val="tx1"/>
                </a:solidFill>
                <a:latin typeface="Georgia" panose="02040502050405020303" pitchFamily="18" charset="0"/>
                <a:ea typeface="MS PGothic" panose="020B0600070205080204" pitchFamily="34" charset="-128"/>
              </a:defRPr>
            </a:lvl2pPr>
            <a:lvl3pPr marL="1143000" indent="-228600" eaLnBrk="0" hangingPunct="0">
              <a:defRPr>
                <a:solidFill>
                  <a:schemeClr val="tx1"/>
                </a:solidFill>
                <a:latin typeface="Georgia" panose="02040502050405020303" pitchFamily="18" charset="0"/>
                <a:ea typeface="MS PGothic" panose="020B0600070205080204" pitchFamily="34" charset="-128"/>
              </a:defRPr>
            </a:lvl3pPr>
            <a:lvl4pPr marL="1600200" indent="-228600" eaLnBrk="0" hangingPunct="0">
              <a:defRPr>
                <a:solidFill>
                  <a:schemeClr val="tx1"/>
                </a:solidFill>
                <a:latin typeface="Georgia" panose="02040502050405020303" pitchFamily="18" charset="0"/>
                <a:ea typeface="MS PGothic" panose="020B0600070205080204" pitchFamily="34" charset="-128"/>
              </a:defRPr>
            </a:lvl4pPr>
            <a:lvl5pPr marL="2057400" indent="-228600" eaLnBrk="0" hangingPunct="0">
              <a:defRPr>
                <a:solidFill>
                  <a:schemeClr val="tx1"/>
                </a:solidFill>
                <a:latin typeface="Georgia" panose="02040502050405020303" pitchFamily="18" charset="0"/>
                <a:ea typeface="MS PGothic" panose="020B0600070205080204" pitchFamily="34" charset="-128"/>
              </a:defRPr>
            </a:lvl5pPr>
            <a:lvl6pPr marL="2514600" indent="-228600" algn="l" rtl="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6pPr>
            <a:lvl7pPr marL="2971800" indent="-228600" algn="l" rtl="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7pPr>
            <a:lvl8pPr marL="3429000" indent="-228600" algn="l" rtl="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8pPr>
            <a:lvl9pPr marL="3886200" indent="-228600" algn="l" rtl="0" eaLnBrk="0" fontAlgn="base" hangingPunct="0">
              <a:spcBef>
                <a:spcPct val="0"/>
              </a:spcBef>
              <a:spcAft>
                <a:spcPct val="0"/>
              </a:spcAft>
              <a:defRPr>
                <a:solidFill>
                  <a:schemeClr val="tx1"/>
                </a:solidFill>
                <a:latin typeface="Georgia" panose="02040502050405020303" pitchFamily="18" charset="0"/>
                <a:ea typeface="MS PGothic" panose="020B0600070205080204" pitchFamily="34" charset="-128"/>
              </a:defRPr>
            </a:lvl9pPr>
          </a:lstStyle>
          <a:p>
            <a:pPr eaLnBrk="1" hangingPunct="1">
              <a:spcBef>
                <a:spcPct val="20000"/>
              </a:spcBef>
              <a:buClr>
                <a:schemeClr val="accent1"/>
              </a:buClr>
              <a:buSzPct val="85000"/>
              <a:buFont typeface="Wingdings 2" panose="05020102010507070707" pitchFamily="18" charset="2"/>
              <a:buChar char=""/>
            </a:pPr>
            <a:r>
              <a:rPr lang="en-US" altLang="ar-IQ" sz="1400">
                <a:latin typeface="Verdana" panose="020B0604030504040204" pitchFamily="34" charset="0"/>
              </a:rPr>
              <a:t>Working With Text</a:t>
            </a:r>
          </a:p>
          <a:p>
            <a:pPr eaLnBrk="1" hangingPunct="1">
              <a:spcBef>
                <a:spcPct val="20000"/>
              </a:spcBef>
              <a:buClr>
                <a:schemeClr val="accent1"/>
              </a:buClr>
              <a:buSzPct val="85000"/>
              <a:buFont typeface="Wingdings 2" panose="05020102010507070707" pitchFamily="18" charset="2"/>
              <a:buChar char=""/>
            </a:pPr>
            <a:r>
              <a:rPr lang="en-US" altLang="ar-IQ" sz="1400">
                <a:latin typeface="Verdana" panose="020B0604030504040204" pitchFamily="34" charset="0"/>
              </a:rPr>
              <a:t>Formatting - Margins</a:t>
            </a:r>
          </a:p>
          <a:p>
            <a:pPr eaLnBrk="1" hangingPunct="1">
              <a:spcBef>
                <a:spcPct val="20000"/>
              </a:spcBef>
              <a:buClr>
                <a:schemeClr val="accent1"/>
              </a:buClr>
              <a:buSzPct val="85000"/>
              <a:buFont typeface="Wingdings 2" panose="05020102010507070707" pitchFamily="18" charset="2"/>
              <a:buChar char=""/>
            </a:pPr>
            <a:r>
              <a:rPr lang="en-US" altLang="ar-IQ" sz="1400">
                <a:latin typeface="Verdana" panose="020B0604030504040204" pitchFamily="34" charset="0"/>
              </a:rPr>
              <a:t>Formatting - Headers and Footers</a:t>
            </a:r>
          </a:p>
          <a:p>
            <a:pPr eaLnBrk="1" hangingPunct="1">
              <a:spcBef>
                <a:spcPct val="20000"/>
              </a:spcBef>
              <a:buClr>
                <a:schemeClr val="accent1"/>
              </a:buClr>
              <a:buSzPct val="85000"/>
              <a:buFont typeface="Wingdings 2" panose="05020102010507070707" pitchFamily="18" charset="2"/>
              <a:buChar char=""/>
            </a:pPr>
            <a:r>
              <a:rPr lang="en-US" altLang="ar-IQ" sz="1400">
                <a:latin typeface="Verdana" panose="020B0604030504040204" pitchFamily="34" charset="0"/>
              </a:rPr>
              <a:t>Formatting - Page Numbers</a:t>
            </a:r>
          </a:p>
          <a:p>
            <a:pPr eaLnBrk="1" hangingPunct="1">
              <a:spcBef>
                <a:spcPct val="20000"/>
              </a:spcBef>
              <a:buClr>
                <a:schemeClr val="accent1"/>
              </a:buClr>
              <a:buSzPct val="85000"/>
              <a:buFont typeface="Wingdings 2" panose="05020102010507070707" pitchFamily="18" charset="2"/>
              <a:buChar char=""/>
            </a:pPr>
            <a:r>
              <a:rPr lang="en-US" altLang="ar-IQ" sz="1400">
                <a:latin typeface="Verdana" panose="020B0604030504040204" pitchFamily="34" charset="0"/>
              </a:rPr>
              <a:t>Non-Text Items – Bullets</a:t>
            </a:r>
          </a:p>
          <a:p>
            <a:pPr eaLnBrk="1" hangingPunct="1">
              <a:spcBef>
                <a:spcPct val="20000"/>
              </a:spcBef>
              <a:buClr>
                <a:schemeClr val="accent1"/>
              </a:buClr>
              <a:buSzPct val="85000"/>
              <a:buFont typeface="Wingdings 2" panose="05020102010507070707" pitchFamily="18" charset="2"/>
              <a:buChar char=""/>
            </a:pPr>
            <a:r>
              <a:rPr lang="en-US" altLang="ar-IQ" sz="1400">
                <a:latin typeface="Verdana" panose="020B0604030504040204" pitchFamily="34" charset="0"/>
              </a:rPr>
              <a:t>Non-Text Items – Tables</a:t>
            </a:r>
          </a:p>
          <a:p>
            <a:pPr eaLnBrk="1" hangingPunct="1">
              <a:spcBef>
                <a:spcPct val="20000"/>
              </a:spcBef>
              <a:buClr>
                <a:schemeClr val="accent1"/>
              </a:buClr>
              <a:buSzPct val="85000"/>
              <a:buFont typeface="Wingdings 2" panose="05020102010507070707" pitchFamily="18" charset="2"/>
              <a:buChar char=""/>
            </a:pPr>
            <a:r>
              <a:rPr lang="en-US" altLang="ar-IQ" sz="1400">
                <a:latin typeface="Verdana" panose="020B0604030504040204" pitchFamily="34" charset="0"/>
              </a:rPr>
              <a:t>Non-Text Items – Images</a:t>
            </a:r>
          </a:p>
          <a:p>
            <a:pPr eaLnBrk="1" hangingPunct="1">
              <a:spcBef>
                <a:spcPct val="20000"/>
              </a:spcBef>
              <a:buClr>
                <a:schemeClr val="accent1"/>
              </a:buClr>
              <a:buSzPct val="85000"/>
              <a:buFont typeface="Wingdings 2" panose="05020102010507070707" pitchFamily="18" charset="2"/>
              <a:buChar char=""/>
            </a:pPr>
            <a:r>
              <a:rPr lang="en-US" altLang="ar-IQ" sz="1400">
                <a:latin typeface="Verdana" panose="020B0604030504040204" pitchFamily="34" charset="0"/>
              </a:rPr>
              <a:t>Non-Text Items – Hyperlinks</a:t>
            </a:r>
          </a:p>
          <a:p>
            <a:pPr eaLnBrk="1" hangingPunct="1">
              <a:spcBef>
                <a:spcPct val="20000"/>
              </a:spcBef>
              <a:buClr>
                <a:schemeClr val="accent1"/>
              </a:buClr>
              <a:buSzPct val="85000"/>
              <a:buFont typeface="Wingdings 2" panose="05020102010507070707" pitchFamily="18" charset="2"/>
              <a:buChar char=""/>
            </a:pPr>
            <a:r>
              <a:rPr lang="en-US" altLang="ar-IQ" sz="1400">
                <a:latin typeface="Verdana" panose="020B0604030504040204" pitchFamily="34" charset="0"/>
              </a:rPr>
              <a:t>Proofing Tools – Spellcheck</a:t>
            </a:r>
          </a:p>
          <a:p>
            <a:pPr eaLnBrk="1" hangingPunct="1">
              <a:spcBef>
                <a:spcPct val="20000"/>
              </a:spcBef>
              <a:buClr>
                <a:schemeClr val="accent1"/>
              </a:buClr>
              <a:buSzPct val="85000"/>
              <a:buFont typeface="Wingdings 2" panose="05020102010507070707" pitchFamily="18" charset="2"/>
              <a:buChar char=""/>
            </a:pPr>
            <a:r>
              <a:rPr lang="en-US" altLang="ar-IQ" sz="1400">
                <a:latin typeface="Verdana" panose="020B0604030504040204" pitchFamily="34" charset="0"/>
              </a:rPr>
              <a:t>Printing Options</a:t>
            </a:r>
          </a:p>
          <a:p>
            <a:pPr eaLnBrk="1" hangingPunct="1">
              <a:spcBef>
                <a:spcPct val="20000"/>
              </a:spcBef>
              <a:buClr>
                <a:schemeClr val="accent1"/>
              </a:buClr>
              <a:buSzPct val="85000"/>
              <a:buFont typeface="Wingdings 2" panose="05020102010507070707" pitchFamily="18" charset="2"/>
              <a:buChar char=""/>
            </a:pPr>
            <a:r>
              <a:rPr lang="en-US" altLang="ar-IQ" sz="1400">
                <a:latin typeface="Verdana" panose="020B0604030504040204" pitchFamily="34" charset="0"/>
              </a:rPr>
              <a:t>Closing Documents</a:t>
            </a:r>
            <a:endParaRPr lang="en-US" altLang="ar-IQ">
              <a:latin typeface="Verdana" panose="020B0604030504040204" pitchFamily="34" charset="0"/>
            </a:endParaRPr>
          </a:p>
          <a:p>
            <a:pPr eaLnBrk="1" hangingPunct="1">
              <a:spcBef>
                <a:spcPct val="20000"/>
              </a:spcBef>
              <a:buClr>
                <a:schemeClr val="accent1"/>
              </a:buClr>
              <a:buSzPct val="85000"/>
              <a:buFont typeface="Wingdings 2" panose="05020102010507070707" pitchFamily="18" charset="2"/>
              <a:buChar char=""/>
            </a:pPr>
            <a:endParaRPr lang="en-US" altLang="ar-IQ">
              <a:latin typeface="Verdana" panose="020B0604030504040204" pitchFamily="34" charset="0"/>
            </a:endParaRPr>
          </a:p>
        </p:txBody>
      </p:sp>
    </p:spTree>
    <p:extLst>
      <p:ext uri="{BB962C8B-B14F-4D97-AF65-F5344CB8AC3E}">
        <p14:creationId xmlns:p14="http://schemas.microsoft.com/office/powerpoint/2010/main" val="2357362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sz="3200" dirty="0"/>
              <a:t>What is Microsoft Word 2010?</a:t>
            </a:r>
          </a:p>
        </p:txBody>
      </p:sp>
      <p:sp>
        <p:nvSpPr>
          <p:cNvPr id="15363" name="Content Placeholder 2"/>
          <p:cNvSpPr>
            <a:spLocks noGrp="1"/>
          </p:cNvSpPr>
          <p:nvPr>
            <p:ph idx="1"/>
          </p:nvPr>
        </p:nvSpPr>
        <p:spPr>
          <a:xfrm>
            <a:off x="1825626" y="1371600"/>
            <a:ext cx="4117975" cy="4724400"/>
          </a:xfrm>
        </p:spPr>
        <p:txBody>
          <a:bodyPr/>
          <a:lstStyle/>
          <a:p>
            <a:pPr eaLnBrk="1" hangingPunct="1"/>
            <a:r>
              <a:rPr lang="en-US" altLang="ar-IQ" sz="1800"/>
              <a:t>Microsoft Word 2010 is a word processor created by Microsoft, and is included in the Microsoft Office 2010 software suite.</a:t>
            </a:r>
          </a:p>
        </p:txBody>
      </p:sp>
      <p:pic>
        <p:nvPicPr>
          <p:cNvPr id="1536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1" y="1371600"/>
            <a:ext cx="4321175"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57314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j-ea"/>
              </a:rPr>
              <a:t>Starting Microsoft Word</a:t>
            </a:r>
            <a:endParaRPr lang="en-US" dirty="0">
              <a:ea typeface="+mj-ea"/>
            </a:endParaRPr>
          </a:p>
        </p:txBody>
      </p:sp>
      <p:sp>
        <p:nvSpPr>
          <p:cNvPr id="16387" name="Content Placeholder 2"/>
          <p:cNvSpPr>
            <a:spLocks noGrp="1"/>
          </p:cNvSpPr>
          <p:nvPr>
            <p:ph idx="1"/>
          </p:nvPr>
        </p:nvSpPr>
        <p:spPr>
          <a:xfrm>
            <a:off x="1825626" y="1371600"/>
            <a:ext cx="4117975" cy="4724400"/>
          </a:xfrm>
        </p:spPr>
        <p:txBody>
          <a:bodyPr/>
          <a:lstStyle/>
          <a:p>
            <a:pPr eaLnBrk="1" hangingPunct="1"/>
            <a:r>
              <a:rPr lang="en-US" altLang="ar-IQ" sz="1800"/>
              <a:t>You may start Microsoft Word by locating the Microsoft Office shortcut folder, and selecting the Microsoft Word shortcut.</a:t>
            </a:r>
          </a:p>
          <a:p>
            <a:pPr eaLnBrk="1" hangingPunct="1"/>
            <a:r>
              <a:rPr lang="en-US" altLang="ar-IQ" sz="1800" b="1"/>
              <a:t>Note: </a:t>
            </a:r>
            <a:r>
              <a:rPr lang="en-US" altLang="ar-IQ" sz="1800"/>
              <a:t>The location of this shortcut will vary depending upon your chosen configuration and installation settings.  However, it will most commonly be located in a </a:t>
            </a:r>
            <a:r>
              <a:rPr lang="en-US" altLang="en-US" sz="1800"/>
              <a:t>“</a:t>
            </a:r>
            <a:r>
              <a:rPr lang="en-US" altLang="ar-IQ" sz="1800"/>
              <a:t>Microsoft Office</a:t>
            </a:r>
            <a:r>
              <a:rPr lang="en-US" altLang="en-US" sz="1800"/>
              <a:t>”</a:t>
            </a:r>
            <a:r>
              <a:rPr lang="en-US" altLang="ar-IQ" sz="1800"/>
              <a:t> folder created during the program installation.</a:t>
            </a:r>
          </a:p>
        </p:txBody>
      </p:sp>
      <p:pic>
        <p:nvPicPr>
          <p:cNvPr id="1638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1371600"/>
            <a:ext cx="4343400" cy="474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9029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j-ea"/>
              </a:rPr>
              <a:t>Ribbon Menu System</a:t>
            </a:r>
            <a:endParaRPr lang="en-US" dirty="0">
              <a:ea typeface="+mj-ea"/>
            </a:endParaRPr>
          </a:p>
        </p:txBody>
      </p:sp>
      <p:sp>
        <p:nvSpPr>
          <p:cNvPr id="17411" name="Content Placeholder 2"/>
          <p:cNvSpPr>
            <a:spLocks noGrp="1"/>
          </p:cNvSpPr>
          <p:nvPr>
            <p:ph idx="1"/>
          </p:nvPr>
        </p:nvSpPr>
        <p:spPr>
          <a:xfrm>
            <a:off x="1828801" y="2359026"/>
            <a:ext cx="8501063" cy="3813175"/>
          </a:xfrm>
        </p:spPr>
        <p:txBody>
          <a:bodyPr/>
          <a:lstStyle/>
          <a:p>
            <a:pPr eaLnBrk="1" hangingPunct="1"/>
            <a:r>
              <a:rPr lang="en-US" altLang="ar-IQ" sz="1400"/>
              <a:t>The current versions of Microsoft Word use what is referred to as the </a:t>
            </a:r>
            <a:r>
              <a:rPr lang="en-US" altLang="en-US" sz="1400"/>
              <a:t>“</a:t>
            </a:r>
            <a:r>
              <a:rPr lang="en-US" altLang="ar-IQ" sz="1400"/>
              <a:t>ribbon menu</a:t>
            </a:r>
            <a:r>
              <a:rPr lang="en-US" altLang="en-US" sz="1400"/>
              <a:t>”</a:t>
            </a:r>
            <a:r>
              <a:rPr lang="en-US" altLang="ar-IQ" sz="1400"/>
              <a:t> system.</a:t>
            </a:r>
          </a:p>
          <a:p>
            <a:pPr eaLnBrk="1" hangingPunct="1"/>
            <a:r>
              <a:rPr lang="en-US" altLang="ar-IQ" sz="1400"/>
              <a:t>The ribbon menus differ from the previous style menus in that the number of possible selections is far smaller, and the menus are not dropdown menus.  Rather, the menus are selectable menus that do not disappear once you move your mouse to another part of the screen.</a:t>
            </a:r>
          </a:p>
          <a:p>
            <a:pPr eaLnBrk="1" hangingPunct="1"/>
            <a:r>
              <a:rPr lang="en-US" altLang="ar-IQ" sz="1400"/>
              <a:t>The </a:t>
            </a:r>
            <a:r>
              <a:rPr lang="en-US" altLang="en-US" sz="1400"/>
              <a:t>“</a:t>
            </a:r>
            <a:r>
              <a:rPr lang="en-US" altLang="ar-IQ" sz="1400"/>
              <a:t>File</a:t>
            </a:r>
            <a:r>
              <a:rPr lang="en-US" altLang="en-US" sz="1400"/>
              <a:t>”</a:t>
            </a:r>
            <a:r>
              <a:rPr lang="en-US" altLang="ar-IQ" sz="1400"/>
              <a:t> menu is the only remaining dropdown menu among the primary menus.</a:t>
            </a:r>
          </a:p>
          <a:p>
            <a:pPr eaLnBrk="1" hangingPunct="1"/>
            <a:r>
              <a:rPr lang="en-US" altLang="ar-IQ" sz="1400"/>
              <a:t>The menu tabs will allow you to navigate Microsoft Word features, and perform various functions.</a:t>
            </a:r>
          </a:p>
          <a:p>
            <a:pPr eaLnBrk="1" hangingPunct="1"/>
            <a:r>
              <a:rPr lang="en-US" altLang="ar-IQ" sz="1400"/>
              <a:t>The different menu tabs typically contain similar sets of features.</a:t>
            </a:r>
          </a:p>
        </p:txBody>
      </p:sp>
      <p:pic>
        <p:nvPicPr>
          <p:cNvPr id="174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371601"/>
            <a:ext cx="7772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8145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altLang="en-US" smtClean="0">
                <a:solidFill>
                  <a:srgbClr val="A90000"/>
                </a:solidFill>
              </a:rPr>
              <a:t>“</a:t>
            </a:r>
            <a:r>
              <a:rPr lang="en-US" altLang="ar-IQ" smtClean="0">
                <a:solidFill>
                  <a:srgbClr val="A90000"/>
                </a:solidFill>
              </a:rPr>
              <a:t>File</a:t>
            </a:r>
            <a:r>
              <a:rPr lang="en-US" altLang="en-US" smtClean="0">
                <a:solidFill>
                  <a:srgbClr val="A90000"/>
                </a:solidFill>
              </a:rPr>
              <a:t>”</a:t>
            </a:r>
            <a:r>
              <a:rPr lang="en-US" altLang="ar-IQ" smtClean="0">
                <a:solidFill>
                  <a:srgbClr val="A90000"/>
                </a:solidFill>
              </a:rPr>
              <a:t> Menu</a:t>
            </a:r>
          </a:p>
        </p:txBody>
      </p:sp>
      <p:sp>
        <p:nvSpPr>
          <p:cNvPr id="18435" name="Content Placeholder 2"/>
          <p:cNvSpPr>
            <a:spLocks noGrp="1"/>
          </p:cNvSpPr>
          <p:nvPr>
            <p:ph idx="1"/>
          </p:nvPr>
        </p:nvSpPr>
        <p:spPr>
          <a:xfrm>
            <a:off x="1836739" y="5334001"/>
            <a:ext cx="8504237" cy="1109663"/>
          </a:xfrm>
        </p:spPr>
        <p:txBody>
          <a:bodyPr/>
          <a:lstStyle/>
          <a:p>
            <a:pPr eaLnBrk="1" hangingPunct="1"/>
            <a:r>
              <a:rPr lang="en-US" altLang="ar-IQ" sz="1400"/>
              <a:t>This menu will give you access to general options related to the Word file itself.</a:t>
            </a:r>
          </a:p>
        </p:txBody>
      </p:sp>
      <p:pic>
        <p:nvPicPr>
          <p:cNvPr id="18436" name="Picture 2" descr="C:\Users\Peter\Desktop\course materials\INFO-I 400\project\word tutorial\word screenshots\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6076" y="1371600"/>
            <a:ext cx="6405563" cy="377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4229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ltLang="en-US" smtClean="0">
                <a:solidFill>
                  <a:srgbClr val="A90000"/>
                </a:solidFill>
              </a:rPr>
              <a:t>“</a:t>
            </a:r>
            <a:r>
              <a:rPr lang="en-US" altLang="ar-IQ" smtClean="0">
                <a:solidFill>
                  <a:srgbClr val="A90000"/>
                </a:solidFill>
              </a:rPr>
              <a:t>Home</a:t>
            </a:r>
            <a:r>
              <a:rPr lang="en-US" altLang="en-US" smtClean="0">
                <a:solidFill>
                  <a:srgbClr val="A90000"/>
                </a:solidFill>
              </a:rPr>
              <a:t>”</a:t>
            </a:r>
            <a:r>
              <a:rPr lang="en-US" altLang="ar-IQ" smtClean="0">
                <a:solidFill>
                  <a:srgbClr val="A90000"/>
                </a:solidFill>
              </a:rPr>
              <a:t> Ribbon Menu</a:t>
            </a:r>
          </a:p>
        </p:txBody>
      </p:sp>
      <p:sp>
        <p:nvSpPr>
          <p:cNvPr id="19459" name="Content Placeholder 2"/>
          <p:cNvSpPr>
            <a:spLocks noGrp="1"/>
          </p:cNvSpPr>
          <p:nvPr>
            <p:ph idx="1"/>
          </p:nvPr>
        </p:nvSpPr>
        <p:spPr>
          <a:xfrm>
            <a:off x="1825625" y="2663826"/>
            <a:ext cx="8504238" cy="3508375"/>
          </a:xfrm>
        </p:spPr>
        <p:txBody>
          <a:bodyPr/>
          <a:lstStyle/>
          <a:p>
            <a:pPr eaLnBrk="1" hangingPunct="1"/>
            <a:r>
              <a:rPr lang="en-US" altLang="ar-IQ" sz="1400"/>
              <a:t>The </a:t>
            </a:r>
            <a:r>
              <a:rPr lang="en-US" altLang="en-US" sz="1400"/>
              <a:t>“</a:t>
            </a:r>
            <a:r>
              <a:rPr lang="en-US" altLang="ar-IQ" sz="1400"/>
              <a:t>Home</a:t>
            </a:r>
            <a:r>
              <a:rPr lang="en-US" altLang="en-US" sz="1400"/>
              <a:t>”</a:t>
            </a:r>
            <a:r>
              <a:rPr lang="en-US" altLang="ar-IQ" sz="1400"/>
              <a:t> menu contains general options such as font sizes, alignment, copy/paste.</a:t>
            </a:r>
          </a:p>
          <a:p>
            <a:pPr eaLnBrk="1" hangingPunct="1"/>
            <a:r>
              <a:rPr lang="en-US" altLang="ar-IQ" sz="1400"/>
              <a:t>The bulk of your time in the menu system will be spent in this menu.</a:t>
            </a:r>
          </a:p>
          <a:p>
            <a:pPr eaLnBrk="1" hangingPunct="1"/>
            <a:r>
              <a:rPr lang="en-US" altLang="ar-IQ" sz="1400"/>
              <a:t>The font size and style controls are located within this ribbon, as shown below.  You may adjust these settings by using the relevant dropdown menus.</a:t>
            </a:r>
          </a:p>
        </p:txBody>
      </p:sp>
      <p:pic>
        <p:nvPicPr>
          <p:cNvPr id="19460" name="Picture 2"/>
          <p:cNvPicPr>
            <a:picLocks noChangeAspect="1" noChangeArrowheads="1"/>
          </p:cNvPicPr>
          <p:nvPr/>
        </p:nvPicPr>
        <p:blipFill>
          <a:blip r:embed="rId2">
            <a:extLst>
              <a:ext uri="{28A0092B-C50C-407E-A947-70E740481C1C}">
                <a14:useLocalDpi xmlns:a14="http://schemas.microsoft.com/office/drawing/2010/main" val="0"/>
              </a:ext>
            </a:extLst>
          </a:blip>
          <a:srcRect b="37527"/>
          <a:stretch>
            <a:fillRect/>
          </a:stretch>
        </p:blipFill>
        <p:spPr bwMode="auto">
          <a:xfrm>
            <a:off x="2209800" y="1371600"/>
            <a:ext cx="7772400" cy="111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1" y="3829050"/>
            <a:ext cx="353377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31354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smtClean="0">
                <a:solidFill>
                  <a:srgbClr val="A90000"/>
                </a:solidFill>
              </a:rPr>
              <a:t>“</a:t>
            </a:r>
            <a:r>
              <a:rPr lang="en-US" altLang="ar-IQ" smtClean="0">
                <a:solidFill>
                  <a:srgbClr val="A90000"/>
                </a:solidFill>
              </a:rPr>
              <a:t>Insert</a:t>
            </a:r>
            <a:r>
              <a:rPr lang="en-US" altLang="en-US" smtClean="0">
                <a:solidFill>
                  <a:srgbClr val="A90000"/>
                </a:solidFill>
              </a:rPr>
              <a:t>”</a:t>
            </a:r>
            <a:r>
              <a:rPr lang="en-US" altLang="ar-IQ" smtClean="0">
                <a:solidFill>
                  <a:srgbClr val="A90000"/>
                </a:solidFill>
              </a:rPr>
              <a:t> Ribbon Menu</a:t>
            </a:r>
          </a:p>
        </p:txBody>
      </p:sp>
      <p:sp>
        <p:nvSpPr>
          <p:cNvPr id="20483" name="Content Placeholder 2"/>
          <p:cNvSpPr>
            <a:spLocks noGrp="1"/>
          </p:cNvSpPr>
          <p:nvPr>
            <p:ph idx="1"/>
          </p:nvPr>
        </p:nvSpPr>
        <p:spPr>
          <a:xfrm>
            <a:off x="1825625" y="2663826"/>
            <a:ext cx="8504238" cy="3508375"/>
          </a:xfrm>
        </p:spPr>
        <p:txBody>
          <a:bodyPr/>
          <a:lstStyle/>
          <a:p>
            <a:pPr eaLnBrk="1" hangingPunct="1"/>
            <a:r>
              <a:rPr lang="en-US" altLang="ar-IQ" sz="1400"/>
              <a:t>This menu allows you to insert a variety of non-text objects into your document.  You can use it to add tables, pictures, links, headers and footers, among other things.</a:t>
            </a:r>
          </a:p>
        </p:txBody>
      </p:sp>
      <p:pic>
        <p:nvPicPr>
          <p:cNvPr id="20484" name="Picture 2"/>
          <p:cNvPicPr>
            <a:picLocks noChangeAspect="1" noChangeArrowheads="1"/>
          </p:cNvPicPr>
          <p:nvPr/>
        </p:nvPicPr>
        <p:blipFill>
          <a:blip r:embed="rId2">
            <a:extLst>
              <a:ext uri="{28A0092B-C50C-407E-A947-70E740481C1C}">
                <a14:useLocalDpi xmlns:a14="http://schemas.microsoft.com/office/drawing/2010/main" val="0"/>
              </a:ext>
            </a:extLst>
          </a:blip>
          <a:srcRect b="39450"/>
          <a:stretch>
            <a:fillRect/>
          </a:stretch>
        </p:blipFill>
        <p:spPr bwMode="auto">
          <a:xfrm>
            <a:off x="2209800" y="1371600"/>
            <a:ext cx="7772400" cy="111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09693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altLang="en-US" smtClean="0">
                <a:solidFill>
                  <a:srgbClr val="A90000"/>
                </a:solidFill>
              </a:rPr>
              <a:t>“</a:t>
            </a:r>
            <a:r>
              <a:rPr lang="en-US" altLang="ar-IQ" smtClean="0">
                <a:solidFill>
                  <a:srgbClr val="A90000"/>
                </a:solidFill>
              </a:rPr>
              <a:t>Page Layout</a:t>
            </a:r>
            <a:r>
              <a:rPr lang="en-US" altLang="en-US" smtClean="0">
                <a:solidFill>
                  <a:srgbClr val="A90000"/>
                </a:solidFill>
              </a:rPr>
              <a:t>”</a:t>
            </a:r>
            <a:r>
              <a:rPr lang="en-US" altLang="ar-IQ" smtClean="0">
                <a:solidFill>
                  <a:srgbClr val="A90000"/>
                </a:solidFill>
              </a:rPr>
              <a:t> Ribbon Menu</a:t>
            </a:r>
          </a:p>
        </p:txBody>
      </p:sp>
      <p:sp>
        <p:nvSpPr>
          <p:cNvPr id="21507" name="Content Placeholder 2"/>
          <p:cNvSpPr>
            <a:spLocks noGrp="1"/>
          </p:cNvSpPr>
          <p:nvPr>
            <p:ph idx="1"/>
          </p:nvPr>
        </p:nvSpPr>
        <p:spPr>
          <a:xfrm>
            <a:off x="1825625" y="2663826"/>
            <a:ext cx="8504238" cy="3508375"/>
          </a:xfrm>
        </p:spPr>
        <p:txBody>
          <a:bodyPr/>
          <a:lstStyle/>
          <a:p>
            <a:pPr eaLnBrk="1" hangingPunct="1"/>
            <a:r>
              <a:rPr lang="en-US" altLang="ar-IQ" sz="1400"/>
              <a:t>The </a:t>
            </a:r>
            <a:r>
              <a:rPr lang="en-US" altLang="en-US" sz="1400"/>
              <a:t>“</a:t>
            </a:r>
            <a:r>
              <a:rPr lang="en-US" altLang="ar-IQ" sz="1400"/>
              <a:t>Page Layout</a:t>
            </a:r>
            <a:r>
              <a:rPr lang="en-US" altLang="en-US" sz="1400"/>
              <a:t>”</a:t>
            </a:r>
            <a:r>
              <a:rPr lang="en-US" altLang="ar-IQ" sz="1400"/>
              <a:t> menu is where you will do the majority of your document formatting.  You can use it to set margins, page orientation, size, the number of text columns, borders, indentation and spacing.</a:t>
            </a:r>
          </a:p>
        </p:txBody>
      </p:sp>
      <p:pic>
        <p:nvPicPr>
          <p:cNvPr id="21508" name="Picture 2"/>
          <p:cNvPicPr>
            <a:picLocks noChangeAspect="1" noChangeArrowheads="1"/>
          </p:cNvPicPr>
          <p:nvPr/>
        </p:nvPicPr>
        <p:blipFill>
          <a:blip r:embed="rId2">
            <a:extLst>
              <a:ext uri="{28A0092B-C50C-407E-A947-70E740481C1C}">
                <a14:useLocalDpi xmlns:a14="http://schemas.microsoft.com/office/drawing/2010/main" val="0"/>
              </a:ext>
            </a:extLst>
          </a:blip>
          <a:srcRect b="39784"/>
          <a:stretch>
            <a:fillRect/>
          </a:stretch>
        </p:blipFill>
        <p:spPr bwMode="auto">
          <a:xfrm>
            <a:off x="2209800" y="1371600"/>
            <a:ext cx="77724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914743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TotalTime>
  <Words>536</Words>
  <Application>Microsoft Office PowerPoint</Application>
  <PresentationFormat>Widescreen</PresentationFormat>
  <Paragraphs>58</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MS PGothic</vt:lpstr>
      <vt:lpstr>Arial</vt:lpstr>
      <vt:lpstr>Tahoma</vt:lpstr>
      <vt:lpstr>Trebuchet MS</vt:lpstr>
      <vt:lpstr>Verdana</vt:lpstr>
      <vt:lpstr>Wingdings 2</vt:lpstr>
      <vt:lpstr>Wingdings 3</vt:lpstr>
      <vt:lpstr>Facet</vt:lpstr>
      <vt:lpstr>Learning the Basics of Microsoft Word 2010 for Microsoft Windows</vt:lpstr>
      <vt:lpstr>Content Covered in this Module</vt:lpstr>
      <vt:lpstr>What is Microsoft Word 2010?</vt:lpstr>
      <vt:lpstr>Starting Microsoft Word</vt:lpstr>
      <vt:lpstr>Ribbon Menu System</vt:lpstr>
      <vt:lpstr>“File” Menu</vt:lpstr>
      <vt:lpstr>“Home” Ribbon Menu</vt:lpstr>
      <vt:lpstr>“Insert” Ribbon Menu</vt:lpstr>
      <vt:lpstr>“Page Layout” Ribbon Menu</vt:lpstr>
      <vt:lpstr>“References” Ribbon Menu</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the Basics of Microsoft Word 2010 for Microsoft Windows</dc:title>
  <dc:creator>hp</dc:creator>
  <cp:lastModifiedBy>hp</cp:lastModifiedBy>
  <cp:revision>1</cp:revision>
  <dcterms:created xsi:type="dcterms:W3CDTF">2019-03-17T19:28:03Z</dcterms:created>
  <dcterms:modified xsi:type="dcterms:W3CDTF">2019-03-17T19:29:54Z</dcterms:modified>
</cp:coreProperties>
</file>