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7773988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 varScale="1">
        <p:scale>
          <a:sx n="46" d="100"/>
          <a:sy n="46" d="100"/>
        </p:scale>
        <p:origin x="-19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938" y="405245"/>
            <a:ext cx="7146111" cy="9247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0"/>
          <p:cNvSpPr/>
          <p:nvPr/>
        </p:nvSpPr>
        <p:spPr>
          <a:xfrm>
            <a:off x="647700" y="7581900"/>
            <a:ext cx="6451600" cy="215900"/>
          </a:xfrm>
          <a:custGeom>
            <a:avLst/>
            <a:gdLst>
              <a:gd name="connsiteX0" fmla="*/ 19253 w 6451600"/>
              <a:gd name="connsiteY0" fmla="*/ 218821 h 215900"/>
              <a:gd name="connsiteX1" fmla="*/ 6459931 w 6451600"/>
              <a:gd name="connsiteY1" fmla="*/ 218821 h 215900"/>
              <a:gd name="connsiteX2" fmla="*/ 6459931 w 6451600"/>
              <a:gd name="connsiteY2" fmla="*/ 25133 h 215900"/>
              <a:gd name="connsiteX3" fmla="*/ 19253 w 6451600"/>
              <a:gd name="connsiteY3" fmla="*/ 25133 h 215900"/>
              <a:gd name="connsiteX4" fmla="*/ 19253 w 6451600"/>
              <a:gd name="connsiteY4" fmla="*/ 218821 h 21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1600" h="215900">
                <a:moveTo>
                  <a:pt x="19253" y="218821"/>
                </a:moveTo>
                <a:lnTo>
                  <a:pt x="6459931" y="218821"/>
                </a:lnTo>
                <a:lnTo>
                  <a:pt x="6459931" y="25133"/>
                </a:lnTo>
                <a:lnTo>
                  <a:pt x="19253" y="25133"/>
                </a:lnTo>
                <a:lnTo>
                  <a:pt x="19253" y="218821"/>
                </a:lnTo>
                <a:close/>
              </a:path>
            </a:pathLst>
          </a:custGeom>
          <a:solidFill>
            <a:srgbClr val="FEFE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"/>
          <p:cNvSpPr/>
          <p:nvPr/>
        </p:nvSpPr>
        <p:spPr>
          <a:xfrm>
            <a:off x="647700" y="7785100"/>
            <a:ext cx="6451600" cy="203200"/>
          </a:xfrm>
          <a:custGeom>
            <a:avLst/>
            <a:gdLst>
              <a:gd name="connsiteX0" fmla="*/ 19253 w 6451600"/>
              <a:gd name="connsiteY0" fmla="*/ 213868 h 203200"/>
              <a:gd name="connsiteX1" fmla="*/ 6459931 w 6451600"/>
              <a:gd name="connsiteY1" fmla="*/ 213868 h 203200"/>
              <a:gd name="connsiteX2" fmla="*/ 6459931 w 6451600"/>
              <a:gd name="connsiteY2" fmla="*/ 15671 h 203200"/>
              <a:gd name="connsiteX3" fmla="*/ 19253 w 6451600"/>
              <a:gd name="connsiteY3" fmla="*/ 15671 h 203200"/>
              <a:gd name="connsiteX4" fmla="*/ 19253 w 6451600"/>
              <a:gd name="connsiteY4" fmla="*/ 213868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1600" h="203200">
                <a:moveTo>
                  <a:pt x="19253" y="213868"/>
                </a:moveTo>
                <a:lnTo>
                  <a:pt x="6459931" y="213868"/>
                </a:lnTo>
                <a:lnTo>
                  <a:pt x="6459931" y="15671"/>
                </a:lnTo>
                <a:lnTo>
                  <a:pt x="19253" y="15671"/>
                </a:lnTo>
                <a:lnTo>
                  <a:pt x="19253" y="213868"/>
                </a:lnTo>
                <a:close/>
              </a:path>
            </a:pathLst>
          </a:custGeom>
          <a:solidFill>
            <a:srgbClr val="FEFE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reeform 2"/>
          <p:cNvSpPr/>
          <p:nvPr/>
        </p:nvSpPr>
        <p:spPr>
          <a:xfrm>
            <a:off x="647700" y="7975600"/>
            <a:ext cx="6451600" cy="215900"/>
          </a:xfrm>
          <a:custGeom>
            <a:avLst/>
            <a:gdLst>
              <a:gd name="connsiteX0" fmla="*/ 19253 w 6451600"/>
              <a:gd name="connsiteY0" fmla="*/ 221869 h 215900"/>
              <a:gd name="connsiteX1" fmla="*/ 6459931 w 6451600"/>
              <a:gd name="connsiteY1" fmla="*/ 221869 h 215900"/>
              <a:gd name="connsiteX2" fmla="*/ 6459931 w 6451600"/>
              <a:gd name="connsiteY2" fmla="*/ 23368 h 215900"/>
              <a:gd name="connsiteX3" fmla="*/ 19253 w 6451600"/>
              <a:gd name="connsiteY3" fmla="*/ 23368 h 215900"/>
              <a:gd name="connsiteX4" fmla="*/ 19253 w 6451600"/>
              <a:gd name="connsiteY4" fmla="*/ 221869 h 21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1600" h="215900">
                <a:moveTo>
                  <a:pt x="19253" y="221869"/>
                </a:moveTo>
                <a:lnTo>
                  <a:pt x="6459931" y="221869"/>
                </a:lnTo>
                <a:lnTo>
                  <a:pt x="6459931" y="23368"/>
                </a:lnTo>
                <a:lnTo>
                  <a:pt x="19253" y="23368"/>
                </a:lnTo>
                <a:lnTo>
                  <a:pt x="19253" y="221869"/>
                </a:lnTo>
                <a:close/>
              </a:path>
            </a:pathLst>
          </a:custGeom>
          <a:solidFill>
            <a:srgbClr val="FEFE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647700" y="8178800"/>
            <a:ext cx="6451600" cy="838200"/>
          </a:xfrm>
          <a:custGeom>
            <a:avLst/>
            <a:gdLst>
              <a:gd name="connsiteX0" fmla="*/ 19253 w 6451600"/>
              <a:gd name="connsiteY0" fmla="*/ 838772 h 838200"/>
              <a:gd name="connsiteX1" fmla="*/ 6459931 w 6451600"/>
              <a:gd name="connsiteY1" fmla="*/ 838772 h 838200"/>
              <a:gd name="connsiteX2" fmla="*/ 6459931 w 6451600"/>
              <a:gd name="connsiteY2" fmla="*/ 18669 h 838200"/>
              <a:gd name="connsiteX3" fmla="*/ 19253 w 6451600"/>
              <a:gd name="connsiteY3" fmla="*/ 18669 h 838200"/>
              <a:gd name="connsiteX4" fmla="*/ 19253 w 6451600"/>
              <a:gd name="connsiteY4" fmla="*/ 838772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1600" h="838200">
                <a:moveTo>
                  <a:pt x="19253" y="838772"/>
                </a:moveTo>
                <a:lnTo>
                  <a:pt x="6459931" y="838772"/>
                </a:lnTo>
                <a:lnTo>
                  <a:pt x="6459931" y="18669"/>
                </a:lnTo>
                <a:lnTo>
                  <a:pt x="19253" y="18669"/>
                </a:lnTo>
                <a:lnTo>
                  <a:pt x="19253" y="838772"/>
                </a:lnTo>
                <a:close/>
              </a:path>
            </a:pathLst>
          </a:custGeom>
          <a:solidFill>
            <a:srgbClr val="FEFE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440" y="1729739"/>
            <a:ext cx="6065520" cy="336042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8183880"/>
            <a:ext cx="5722620" cy="830580"/>
          </a:xfrm>
          <a:prstGeom prst="rect">
            <a:avLst/>
          </a:prstGeom>
        </p:spPr>
      </p:pic>
      <p:sp>
        <p:nvSpPr>
          <p:cNvPr id="8" name="TextBox 6"/>
          <p:cNvSpPr txBox="1"/>
          <p:nvPr/>
        </p:nvSpPr>
        <p:spPr>
          <a:xfrm>
            <a:off x="684974" y="910670"/>
            <a:ext cx="6087460" cy="727902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61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Steady state Selection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21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Big part of chromosome should survive to next generation</a:t>
            </a:r>
          </a:p>
          <a:p>
            <a:pPr indent="0">
              <a:lnSpc>
                <a:spcPts val="1553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Example: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093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Crossover</a:t>
            </a:r>
          </a:p>
          <a:p>
            <a:pPr indent="0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Genetic operator that combine (mate) two chromosome (parent) to produce new</a:t>
            </a:r>
          </a:p>
          <a:p>
            <a:pPr indent="0">
              <a:lnSpc>
                <a:spcPts val="1633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chromosome  (offspring).</a:t>
            </a:r>
          </a:p>
          <a:p>
            <a:pPr indent="0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New chromosome will has better characteristic than the parents</a:t>
            </a:r>
          </a:p>
          <a:p>
            <a:pPr indent="0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Types</a:t>
            </a:r>
          </a:p>
          <a:p>
            <a:pPr indent="230022">
              <a:lnSpc>
                <a:spcPts val="174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One point crossover</a:t>
            </a:r>
          </a:p>
          <a:p>
            <a:pPr indent="230022">
              <a:lnSpc>
                <a:spcPts val="1703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Two point crossover</a:t>
            </a:r>
          </a:p>
          <a:p>
            <a:pPr indent="230022">
              <a:lnSpc>
                <a:spcPts val="170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Uniform</a:t>
            </a:r>
          </a:p>
          <a:p>
            <a:pPr indent="230022">
              <a:lnSpc>
                <a:spcPts val="174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Arithmetic</a:t>
            </a:r>
          </a:p>
          <a:p>
            <a:pPr indent="230022">
              <a:lnSpc>
                <a:spcPts val="170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Heuristic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712"/>
              </a:lnSpc>
            </a:pPr>
            <a:r>
              <a:rPr lang="en-US" altLang="zh-CN" sz="135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Single point crossover - one crossover point is selected, binary string from beginning of</a:t>
            </a:r>
          </a:p>
          <a:p>
            <a:pPr indent="0">
              <a:lnSpc>
                <a:spcPts val="1525"/>
              </a:lnSpc>
            </a:pPr>
            <a:r>
              <a:rPr lang="en-US" altLang="zh-CN" sz="135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chromosome to the crossover point is copied from one parent, the rest is copied from the</a:t>
            </a:r>
          </a:p>
          <a:p>
            <a:pPr indent="0">
              <a:lnSpc>
                <a:spcPts val="1595"/>
              </a:lnSpc>
            </a:pPr>
            <a:r>
              <a:rPr lang="en-US" altLang="zh-CN" sz="135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second parent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>
          <a:xfrm>
            <a:off x="1257300" y="901700"/>
            <a:ext cx="5232400" cy="203200"/>
          </a:xfrm>
          <a:custGeom>
            <a:avLst/>
            <a:gdLst>
              <a:gd name="connsiteX0" fmla="*/ 18414 w 5232400"/>
              <a:gd name="connsiteY0" fmla="*/ 211455 h 203200"/>
              <a:gd name="connsiteX1" fmla="*/ 5242052 w 5232400"/>
              <a:gd name="connsiteY1" fmla="*/ 211455 h 203200"/>
              <a:gd name="connsiteX2" fmla="*/ 5242052 w 5232400"/>
              <a:gd name="connsiteY2" fmla="*/ 12954 h 203200"/>
              <a:gd name="connsiteX3" fmla="*/ 18414 w 5232400"/>
              <a:gd name="connsiteY3" fmla="*/ 12954 h 203200"/>
              <a:gd name="connsiteX4" fmla="*/ 18414 w 5232400"/>
              <a:gd name="connsiteY4" fmla="*/ 211455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2400" h="203200">
                <a:moveTo>
                  <a:pt x="18414" y="211455"/>
                </a:moveTo>
                <a:lnTo>
                  <a:pt x="5242052" y="211455"/>
                </a:lnTo>
                <a:lnTo>
                  <a:pt x="5242052" y="12954"/>
                </a:lnTo>
                <a:lnTo>
                  <a:pt x="18414" y="12954"/>
                </a:lnTo>
                <a:lnTo>
                  <a:pt x="18414" y="211455"/>
                </a:lnTo>
                <a:close/>
              </a:path>
            </a:pathLst>
          </a:custGeom>
          <a:solidFill>
            <a:srgbClr val="FEFE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8"/>
          <p:cNvSpPr/>
          <p:nvPr/>
        </p:nvSpPr>
        <p:spPr>
          <a:xfrm>
            <a:off x="647700" y="1244600"/>
            <a:ext cx="5842000" cy="203200"/>
          </a:xfrm>
          <a:custGeom>
            <a:avLst/>
            <a:gdLst>
              <a:gd name="connsiteX0" fmla="*/ 19253 w 5842000"/>
              <a:gd name="connsiteY0" fmla="*/ 215392 h 203200"/>
              <a:gd name="connsiteX1" fmla="*/ 5851600 w 5842000"/>
              <a:gd name="connsiteY1" fmla="*/ 215392 h 203200"/>
              <a:gd name="connsiteX2" fmla="*/ 5851600 w 5842000"/>
              <a:gd name="connsiteY2" fmla="*/ 21705 h 203200"/>
              <a:gd name="connsiteX3" fmla="*/ 19253 w 5842000"/>
              <a:gd name="connsiteY3" fmla="*/ 21705 h 203200"/>
              <a:gd name="connsiteX4" fmla="*/ 19253 w 5842000"/>
              <a:gd name="connsiteY4" fmla="*/ 215392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42000" h="203200">
                <a:moveTo>
                  <a:pt x="19253" y="215392"/>
                </a:moveTo>
                <a:lnTo>
                  <a:pt x="5851600" y="215392"/>
                </a:lnTo>
                <a:lnTo>
                  <a:pt x="5851600" y="21705"/>
                </a:lnTo>
                <a:lnTo>
                  <a:pt x="19253" y="21705"/>
                </a:lnTo>
                <a:lnTo>
                  <a:pt x="19253" y="215392"/>
                </a:lnTo>
                <a:close/>
              </a:path>
            </a:pathLst>
          </a:custGeom>
          <a:solidFill>
            <a:srgbClr val="FEFE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9"/>
          <p:cNvSpPr/>
          <p:nvPr/>
        </p:nvSpPr>
        <p:spPr>
          <a:xfrm>
            <a:off x="647700" y="1435100"/>
            <a:ext cx="5842000" cy="215900"/>
          </a:xfrm>
          <a:custGeom>
            <a:avLst/>
            <a:gdLst>
              <a:gd name="connsiteX0" fmla="*/ 19253 w 5842000"/>
              <a:gd name="connsiteY0" fmla="*/ 223393 h 215900"/>
              <a:gd name="connsiteX1" fmla="*/ 5851600 w 5842000"/>
              <a:gd name="connsiteY1" fmla="*/ 223393 h 215900"/>
              <a:gd name="connsiteX2" fmla="*/ 5851600 w 5842000"/>
              <a:gd name="connsiteY2" fmla="*/ 24892 h 215900"/>
              <a:gd name="connsiteX3" fmla="*/ 19253 w 5842000"/>
              <a:gd name="connsiteY3" fmla="*/ 24892 h 215900"/>
              <a:gd name="connsiteX4" fmla="*/ 19253 w 5842000"/>
              <a:gd name="connsiteY4" fmla="*/ 223393 h 21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42000" h="215900">
                <a:moveTo>
                  <a:pt x="19253" y="223393"/>
                </a:moveTo>
                <a:lnTo>
                  <a:pt x="5851600" y="223393"/>
                </a:lnTo>
                <a:lnTo>
                  <a:pt x="5851600" y="24892"/>
                </a:lnTo>
                <a:lnTo>
                  <a:pt x="19253" y="24892"/>
                </a:lnTo>
                <a:lnTo>
                  <a:pt x="19253" y="223393"/>
                </a:lnTo>
                <a:close/>
              </a:path>
            </a:pathLst>
          </a:custGeom>
          <a:solidFill>
            <a:srgbClr val="FEFE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10"/>
          <p:cNvSpPr/>
          <p:nvPr/>
        </p:nvSpPr>
        <p:spPr>
          <a:xfrm>
            <a:off x="647700" y="1638300"/>
            <a:ext cx="5842000" cy="215900"/>
          </a:xfrm>
          <a:custGeom>
            <a:avLst/>
            <a:gdLst>
              <a:gd name="connsiteX0" fmla="*/ 19253 w 5842000"/>
              <a:gd name="connsiteY0" fmla="*/ 218440 h 215900"/>
              <a:gd name="connsiteX1" fmla="*/ 5851600 w 5842000"/>
              <a:gd name="connsiteY1" fmla="*/ 218440 h 215900"/>
              <a:gd name="connsiteX2" fmla="*/ 5851600 w 5842000"/>
              <a:gd name="connsiteY2" fmla="*/ 20243 h 215900"/>
              <a:gd name="connsiteX3" fmla="*/ 19253 w 5842000"/>
              <a:gd name="connsiteY3" fmla="*/ 20243 h 215900"/>
              <a:gd name="connsiteX4" fmla="*/ 19253 w 5842000"/>
              <a:gd name="connsiteY4" fmla="*/ 218440 h 21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42000" h="215900">
                <a:moveTo>
                  <a:pt x="19253" y="218440"/>
                </a:moveTo>
                <a:lnTo>
                  <a:pt x="5851600" y="218440"/>
                </a:lnTo>
                <a:lnTo>
                  <a:pt x="5851600" y="20243"/>
                </a:lnTo>
                <a:lnTo>
                  <a:pt x="19253" y="20243"/>
                </a:lnTo>
                <a:lnTo>
                  <a:pt x="19253" y="218440"/>
                </a:lnTo>
                <a:close/>
              </a:path>
            </a:pathLst>
          </a:custGeom>
          <a:solidFill>
            <a:srgbClr val="FEFE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1"/>
          <p:cNvSpPr/>
          <p:nvPr/>
        </p:nvSpPr>
        <p:spPr>
          <a:xfrm>
            <a:off x="647700" y="1841500"/>
            <a:ext cx="5842000" cy="203200"/>
          </a:xfrm>
          <a:custGeom>
            <a:avLst/>
            <a:gdLst>
              <a:gd name="connsiteX0" fmla="*/ 19253 w 5842000"/>
              <a:gd name="connsiteY0" fmla="*/ 213360 h 203200"/>
              <a:gd name="connsiteX1" fmla="*/ 5851600 w 5842000"/>
              <a:gd name="connsiteY1" fmla="*/ 213360 h 203200"/>
              <a:gd name="connsiteX2" fmla="*/ 5851600 w 5842000"/>
              <a:gd name="connsiteY2" fmla="*/ 15163 h 203200"/>
              <a:gd name="connsiteX3" fmla="*/ 19253 w 5842000"/>
              <a:gd name="connsiteY3" fmla="*/ 15163 h 203200"/>
              <a:gd name="connsiteX4" fmla="*/ 19253 w 5842000"/>
              <a:gd name="connsiteY4" fmla="*/ 213360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42000" h="203200">
                <a:moveTo>
                  <a:pt x="19253" y="213360"/>
                </a:moveTo>
                <a:lnTo>
                  <a:pt x="5851600" y="213360"/>
                </a:lnTo>
                <a:lnTo>
                  <a:pt x="5851600" y="15163"/>
                </a:lnTo>
                <a:lnTo>
                  <a:pt x="19253" y="15163"/>
                </a:lnTo>
                <a:lnTo>
                  <a:pt x="19253" y="213360"/>
                </a:lnTo>
                <a:close/>
              </a:path>
            </a:pathLst>
          </a:custGeom>
          <a:solidFill>
            <a:srgbClr val="FEFE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2"/>
          <p:cNvSpPr/>
          <p:nvPr/>
        </p:nvSpPr>
        <p:spPr>
          <a:xfrm>
            <a:off x="1257300" y="2184400"/>
            <a:ext cx="5232400" cy="990600"/>
          </a:xfrm>
          <a:custGeom>
            <a:avLst/>
            <a:gdLst>
              <a:gd name="connsiteX0" fmla="*/ 18414 w 5232400"/>
              <a:gd name="connsiteY0" fmla="*/ 997204 h 990600"/>
              <a:gd name="connsiteX1" fmla="*/ 5242052 w 5232400"/>
              <a:gd name="connsiteY1" fmla="*/ 997204 h 990600"/>
              <a:gd name="connsiteX2" fmla="*/ 5242052 w 5232400"/>
              <a:gd name="connsiteY2" fmla="*/ 23647 h 990600"/>
              <a:gd name="connsiteX3" fmla="*/ 18414 w 5232400"/>
              <a:gd name="connsiteY3" fmla="*/ 23647 h 990600"/>
              <a:gd name="connsiteX4" fmla="*/ 18414 w 5232400"/>
              <a:gd name="connsiteY4" fmla="*/ 997204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2400" h="990600">
                <a:moveTo>
                  <a:pt x="18414" y="997204"/>
                </a:moveTo>
                <a:lnTo>
                  <a:pt x="5242052" y="997204"/>
                </a:lnTo>
                <a:lnTo>
                  <a:pt x="5242052" y="23647"/>
                </a:lnTo>
                <a:lnTo>
                  <a:pt x="18414" y="23647"/>
                </a:lnTo>
                <a:lnTo>
                  <a:pt x="18414" y="997204"/>
                </a:lnTo>
                <a:close/>
              </a:path>
            </a:pathLst>
          </a:custGeom>
          <a:solidFill>
            <a:srgbClr val="FEFE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3"/>
          <p:cNvSpPr/>
          <p:nvPr/>
        </p:nvSpPr>
        <p:spPr>
          <a:xfrm>
            <a:off x="1257300" y="3162300"/>
            <a:ext cx="5232400" cy="203200"/>
          </a:xfrm>
          <a:custGeom>
            <a:avLst/>
            <a:gdLst>
              <a:gd name="connsiteX0" fmla="*/ 18414 w 5232400"/>
              <a:gd name="connsiteY0" fmla="*/ 212979 h 203200"/>
              <a:gd name="connsiteX1" fmla="*/ 5242052 w 5232400"/>
              <a:gd name="connsiteY1" fmla="*/ 212979 h 203200"/>
              <a:gd name="connsiteX2" fmla="*/ 5242052 w 5232400"/>
              <a:gd name="connsiteY2" fmla="*/ 19292 h 203200"/>
              <a:gd name="connsiteX3" fmla="*/ 18414 w 5232400"/>
              <a:gd name="connsiteY3" fmla="*/ 19292 h 203200"/>
              <a:gd name="connsiteX4" fmla="*/ 18414 w 5232400"/>
              <a:gd name="connsiteY4" fmla="*/ 212979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2400" h="203200">
                <a:moveTo>
                  <a:pt x="18414" y="212979"/>
                </a:moveTo>
                <a:lnTo>
                  <a:pt x="5242052" y="212979"/>
                </a:lnTo>
                <a:lnTo>
                  <a:pt x="5242052" y="19292"/>
                </a:lnTo>
                <a:lnTo>
                  <a:pt x="18414" y="19292"/>
                </a:lnTo>
                <a:lnTo>
                  <a:pt x="18414" y="212979"/>
                </a:lnTo>
                <a:close/>
              </a:path>
            </a:pathLst>
          </a:custGeom>
          <a:solidFill>
            <a:srgbClr val="FEFE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4"/>
          <p:cNvSpPr/>
          <p:nvPr/>
        </p:nvSpPr>
        <p:spPr>
          <a:xfrm>
            <a:off x="647700" y="3505200"/>
            <a:ext cx="5842000" cy="215900"/>
          </a:xfrm>
          <a:custGeom>
            <a:avLst/>
            <a:gdLst>
              <a:gd name="connsiteX0" fmla="*/ 19253 w 5842000"/>
              <a:gd name="connsiteY0" fmla="*/ 221742 h 215900"/>
              <a:gd name="connsiteX1" fmla="*/ 5851600 w 5842000"/>
              <a:gd name="connsiteY1" fmla="*/ 221742 h 215900"/>
              <a:gd name="connsiteX2" fmla="*/ 5851600 w 5842000"/>
              <a:gd name="connsiteY2" fmla="*/ 23241 h 215900"/>
              <a:gd name="connsiteX3" fmla="*/ 19253 w 5842000"/>
              <a:gd name="connsiteY3" fmla="*/ 23241 h 215900"/>
              <a:gd name="connsiteX4" fmla="*/ 19253 w 5842000"/>
              <a:gd name="connsiteY4" fmla="*/ 221742 h 21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42000" h="215900">
                <a:moveTo>
                  <a:pt x="19253" y="221742"/>
                </a:moveTo>
                <a:lnTo>
                  <a:pt x="5851600" y="221742"/>
                </a:lnTo>
                <a:lnTo>
                  <a:pt x="5851600" y="23241"/>
                </a:lnTo>
                <a:lnTo>
                  <a:pt x="19253" y="23241"/>
                </a:lnTo>
                <a:lnTo>
                  <a:pt x="19253" y="221742"/>
                </a:lnTo>
                <a:close/>
              </a:path>
            </a:pathLst>
          </a:custGeom>
          <a:solidFill>
            <a:srgbClr val="FEFE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5"/>
          <p:cNvSpPr/>
          <p:nvPr/>
        </p:nvSpPr>
        <p:spPr>
          <a:xfrm>
            <a:off x="647700" y="3708400"/>
            <a:ext cx="5842000" cy="215900"/>
          </a:xfrm>
          <a:custGeom>
            <a:avLst/>
            <a:gdLst>
              <a:gd name="connsiteX0" fmla="*/ 19253 w 5842000"/>
              <a:gd name="connsiteY0" fmla="*/ 216789 h 215900"/>
              <a:gd name="connsiteX1" fmla="*/ 5851600 w 5842000"/>
              <a:gd name="connsiteY1" fmla="*/ 216789 h 215900"/>
              <a:gd name="connsiteX2" fmla="*/ 5851600 w 5842000"/>
              <a:gd name="connsiteY2" fmla="*/ 18593 h 215900"/>
              <a:gd name="connsiteX3" fmla="*/ 19253 w 5842000"/>
              <a:gd name="connsiteY3" fmla="*/ 18593 h 215900"/>
              <a:gd name="connsiteX4" fmla="*/ 19253 w 5842000"/>
              <a:gd name="connsiteY4" fmla="*/ 216789 h 21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42000" h="215900">
                <a:moveTo>
                  <a:pt x="19253" y="216789"/>
                </a:moveTo>
                <a:lnTo>
                  <a:pt x="5851600" y="216789"/>
                </a:lnTo>
                <a:lnTo>
                  <a:pt x="5851600" y="18593"/>
                </a:lnTo>
                <a:lnTo>
                  <a:pt x="19253" y="18593"/>
                </a:lnTo>
                <a:lnTo>
                  <a:pt x="19253" y="216789"/>
                </a:lnTo>
                <a:close/>
              </a:path>
            </a:pathLst>
          </a:custGeom>
          <a:solidFill>
            <a:srgbClr val="FEFE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6"/>
          <p:cNvSpPr/>
          <p:nvPr/>
        </p:nvSpPr>
        <p:spPr>
          <a:xfrm>
            <a:off x="1257300" y="4064000"/>
            <a:ext cx="5232400" cy="977900"/>
          </a:xfrm>
          <a:custGeom>
            <a:avLst/>
            <a:gdLst>
              <a:gd name="connsiteX0" fmla="*/ 18414 w 5232400"/>
              <a:gd name="connsiteY0" fmla="*/ 987933 h 977900"/>
              <a:gd name="connsiteX1" fmla="*/ 5242052 w 5232400"/>
              <a:gd name="connsiteY1" fmla="*/ 987933 h 977900"/>
              <a:gd name="connsiteX2" fmla="*/ 5242052 w 5232400"/>
              <a:gd name="connsiteY2" fmla="*/ 14377 h 977900"/>
              <a:gd name="connsiteX3" fmla="*/ 18414 w 5232400"/>
              <a:gd name="connsiteY3" fmla="*/ 14377 h 977900"/>
              <a:gd name="connsiteX4" fmla="*/ 18414 w 5232400"/>
              <a:gd name="connsiteY4" fmla="*/ 987933 h 97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2400" h="977900">
                <a:moveTo>
                  <a:pt x="18414" y="987933"/>
                </a:moveTo>
                <a:lnTo>
                  <a:pt x="5242052" y="987933"/>
                </a:lnTo>
                <a:lnTo>
                  <a:pt x="5242052" y="14377"/>
                </a:lnTo>
                <a:lnTo>
                  <a:pt x="18414" y="14377"/>
                </a:lnTo>
                <a:lnTo>
                  <a:pt x="18414" y="987933"/>
                </a:lnTo>
                <a:close/>
              </a:path>
            </a:pathLst>
          </a:custGeom>
          <a:solidFill>
            <a:srgbClr val="FEFE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7"/>
          <p:cNvSpPr/>
          <p:nvPr/>
        </p:nvSpPr>
        <p:spPr>
          <a:xfrm>
            <a:off x="1257300" y="5029200"/>
            <a:ext cx="5232400" cy="215900"/>
          </a:xfrm>
          <a:custGeom>
            <a:avLst/>
            <a:gdLst>
              <a:gd name="connsiteX0" fmla="*/ 18414 w 5232400"/>
              <a:gd name="connsiteY0" fmla="*/ 220853 h 215900"/>
              <a:gd name="connsiteX1" fmla="*/ 5242052 w 5232400"/>
              <a:gd name="connsiteY1" fmla="*/ 220853 h 215900"/>
              <a:gd name="connsiteX2" fmla="*/ 5242052 w 5232400"/>
              <a:gd name="connsiteY2" fmla="*/ 22657 h 215900"/>
              <a:gd name="connsiteX3" fmla="*/ 18414 w 5232400"/>
              <a:gd name="connsiteY3" fmla="*/ 22657 h 215900"/>
              <a:gd name="connsiteX4" fmla="*/ 18414 w 5232400"/>
              <a:gd name="connsiteY4" fmla="*/ 220853 h 21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2400" h="215900">
                <a:moveTo>
                  <a:pt x="18414" y="220853"/>
                </a:moveTo>
                <a:lnTo>
                  <a:pt x="5242052" y="220853"/>
                </a:lnTo>
                <a:lnTo>
                  <a:pt x="5242052" y="22657"/>
                </a:lnTo>
                <a:lnTo>
                  <a:pt x="18414" y="22657"/>
                </a:lnTo>
                <a:lnTo>
                  <a:pt x="18414" y="220853"/>
                </a:lnTo>
                <a:close/>
              </a:path>
            </a:pathLst>
          </a:custGeom>
          <a:solidFill>
            <a:srgbClr val="FEFE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8"/>
          <p:cNvSpPr/>
          <p:nvPr/>
        </p:nvSpPr>
        <p:spPr>
          <a:xfrm>
            <a:off x="647700" y="5384800"/>
            <a:ext cx="5842000" cy="203200"/>
          </a:xfrm>
          <a:custGeom>
            <a:avLst/>
            <a:gdLst>
              <a:gd name="connsiteX0" fmla="*/ 19253 w 5842000"/>
              <a:gd name="connsiteY0" fmla="*/ 212471 h 203200"/>
              <a:gd name="connsiteX1" fmla="*/ 5851600 w 5842000"/>
              <a:gd name="connsiteY1" fmla="*/ 212471 h 203200"/>
              <a:gd name="connsiteX2" fmla="*/ 5851600 w 5842000"/>
              <a:gd name="connsiteY2" fmla="*/ 18479 h 203200"/>
              <a:gd name="connsiteX3" fmla="*/ 19253 w 5842000"/>
              <a:gd name="connsiteY3" fmla="*/ 18479 h 203200"/>
              <a:gd name="connsiteX4" fmla="*/ 19253 w 5842000"/>
              <a:gd name="connsiteY4" fmla="*/ 212471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42000" h="203200">
                <a:moveTo>
                  <a:pt x="19253" y="212471"/>
                </a:moveTo>
                <a:lnTo>
                  <a:pt x="5851600" y="212471"/>
                </a:lnTo>
                <a:lnTo>
                  <a:pt x="5851600" y="18479"/>
                </a:lnTo>
                <a:lnTo>
                  <a:pt x="19253" y="18479"/>
                </a:lnTo>
                <a:lnTo>
                  <a:pt x="19253" y="212471"/>
                </a:lnTo>
                <a:close/>
              </a:path>
            </a:pathLst>
          </a:custGeom>
          <a:solidFill>
            <a:srgbClr val="FEFE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9"/>
          <p:cNvSpPr/>
          <p:nvPr/>
        </p:nvSpPr>
        <p:spPr>
          <a:xfrm>
            <a:off x="647700" y="5575300"/>
            <a:ext cx="5842000" cy="215900"/>
          </a:xfrm>
          <a:custGeom>
            <a:avLst/>
            <a:gdLst>
              <a:gd name="connsiteX0" fmla="*/ 19253 w 5842000"/>
              <a:gd name="connsiteY0" fmla="*/ 220091 h 215900"/>
              <a:gd name="connsiteX1" fmla="*/ 5851600 w 5842000"/>
              <a:gd name="connsiteY1" fmla="*/ 220091 h 215900"/>
              <a:gd name="connsiteX2" fmla="*/ 5851600 w 5842000"/>
              <a:gd name="connsiteY2" fmla="*/ 21895 h 215900"/>
              <a:gd name="connsiteX3" fmla="*/ 19253 w 5842000"/>
              <a:gd name="connsiteY3" fmla="*/ 21895 h 215900"/>
              <a:gd name="connsiteX4" fmla="*/ 19253 w 5842000"/>
              <a:gd name="connsiteY4" fmla="*/ 220091 h 21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42000" h="215900">
                <a:moveTo>
                  <a:pt x="19253" y="220091"/>
                </a:moveTo>
                <a:lnTo>
                  <a:pt x="5851600" y="220091"/>
                </a:lnTo>
                <a:lnTo>
                  <a:pt x="5851600" y="21895"/>
                </a:lnTo>
                <a:lnTo>
                  <a:pt x="19253" y="21895"/>
                </a:lnTo>
                <a:lnTo>
                  <a:pt x="19253" y="220091"/>
                </a:lnTo>
                <a:close/>
              </a:path>
            </a:pathLst>
          </a:custGeom>
          <a:solidFill>
            <a:srgbClr val="FEFE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20"/>
          <p:cNvSpPr/>
          <p:nvPr/>
        </p:nvSpPr>
        <p:spPr>
          <a:xfrm>
            <a:off x="1257300" y="5930900"/>
            <a:ext cx="5232400" cy="990600"/>
          </a:xfrm>
          <a:custGeom>
            <a:avLst/>
            <a:gdLst>
              <a:gd name="connsiteX0" fmla="*/ 18414 w 5232400"/>
              <a:gd name="connsiteY0" fmla="*/ 991235 h 990600"/>
              <a:gd name="connsiteX1" fmla="*/ 5242052 w 5232400"/>
              <a:gd name="connsiteY1" fmla="*/ 991235 h 990600"/>
              <a:gd name="connsiteX2" fmla="*/ 5242052 w 5232400"/>
              <a:gd name="connsiteY2" fmla="*/ 17678 h 990600"/>
              <a:gd name="connsiteX3" fmla="*/ 18414 w 5232400"/>
              <a:gd name="connsiteY3" fmla="*/ 17678 h 990600"/>
              <a:gd name="connsiteX4" fmla="*/ 18414 w 5232400"/>
              <a:gd name="connsiteY4" fmla="*/ 991235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2400" h="990600">
                <a:moveTo>
                  <a:pt x="18414" y="991235"/>
                </a:moveTo>
                <a:lnTo>
                  <a:pt x="5242052" y="991235"/>
                </a:lnTo>
                <a:lnTo>
                  <a:pt x="5242052" y="17678"/>
                </a:lnTo>
                <a:lnTo>
                  <a:pt x="18414" y="17678"/>
                </a:lnTo>
                <a:lnTo>
                  <a:pt x="18414" y="991235"/>
                </a:lnTo>
                <a:close/>
              </a:path>
            </a:pathLst>
          </a:custGeom>
          <a:solidFill>
            <a:srgbClr val="FEFE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1"/>
          <p:cNvSpPr/>
          <p:nvPr/>
        </p:nvSpPr>
        <p:spPr>
          <a:xfrm>
            <a:off x="1257300" y="6908800"/>
            <a:ext cx="5232400" cy="203200"/>
          </a:xfrm>
          <a:custGeom>
            <a:avLst/>
            <a:gdLst>
              <a:gd name="connsiteX0" fmla="*/ 18414 w 5232400"/>
              <a:gd name="connsiteY0" fmla="*/ 211455 h 203200"/>
              <a:gd name="connsiteX1" fmla="*/ 5242052 w 5232400"/>
              <a:gd name="connsiteY1" fmla="*/ 211455 h 203200"/>
              <a:gd name="connsiteX2" fmla="*/ 5242052 w 5232400"/>
              <a:gd name="connsiteY2" fmla="*/ 13258 h 203200"/>
              <a:gd name="connsiteX3" fmla="*/ 18414 w 5232400"/>
              <a:gd name="connsiteY3" fmla="*/ 13258 h 203200"/>
              <a:gd name="connsiteX4" fmla="*/ 18414 w 5232400"/>
              <a:gd name="connsiteY4" fmla="*/ 211455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2400" h="203200">
                <a:moveTo>
                  <a:pt x="18414" y="211455"/>
                </a:moveTo>
                <a:lnTo>
                  <a:pt x="5242052" y="211455"/>
                </a:lnTo>
                <a:lnTo>
                  <a:pt x="5242052" y="13258"/>
                </a:lnTo>
                <a:lnTo>
                  <a:pt x="18414" y="13258"/>
                </a:lnTo>
                <a:lnTo>
                  <a:pt x="18414" y="211455"/>
                </a:lnTo>
                <a:close/>
              </a:path>
            </a:pathLst>
          </a:custGeom>
          <a:solidFill>
            <a:srgbClr val="FEFE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2"/>
          <p:cNvSpPr/>
          <p:nvPr/>
        </p:nvSpPr>
        <p:spPr>
          <a:xfrm>
            <a:off x="647700" y="7251700"/>
            <a:ext cx="6299200" cy="215900"/>
          </a:xfrm>
          <a:custGeom>
            <a:avLst/>
            <a:gdLst>
              <a:gd name="connsiteX0" fmla="*/ 19253 w 6299200"/>
              <a:gd name="connsiteY0" fmla="*/ 220218 h 215900"/>
              <a:gd name="connsiteX1" fmla="*/ 6306896 w 6299200"/>
              <a:gd name="connsiteY1" fmla="*/ 220218 h 215900"/>
              <a:gd name="connsiteX2" fmla="*/ 6306896 w 6299200"/>
              <a:gd name="connsiteY2" fmla="*/ 21717 h 215900"/>
              <a:gd name="connsiteX3" fmla="*/ 19253 w 6299200"/>
              <a:gd name="connsiteY3" fmla="*/ 21717 h 215900"/>
              <a:gd name="connsiteX4" fmla="*/ 19253 w 6299200"/>
              <a:gd name="connsiteY4" fmla="*/ 220218 h 21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99200" h="215900">
                <a:moveTo>
                  <a:pt x="19253" y="220218"/>
                </a:moveTo>
                <a:lnTo>
                  <a:pt x="6306896" y="220218"/>
                </a:lnTo>
                <a:lnTo>
                  <a:pt x="6306896" y="21717"/>
                </a:lnTo>
                <a:lnTo>
                  <a:pt x="19253" y="21717"/>
                </a:lnTo>
                <a:lnTo>
                  <a:pt x="19253" y="220218"/>
                </a:lnTo>
                <a:close/>
              </a:path>
            </a:pathLst>
          </a:custGeom>
          <a:solidFill>
            <a:srgbClr val="FEFE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3"/>
          <p:cNvSpPr/>
          <p:nvPr/>
        </p:nvSpPr>
        <p:spPr>
          <a:xfrm>
            <a:off x="647700" y="7454900"/>
            <a:ext cx="6299200" cy="203200"/>
          </a:xfrm>
          <a:custGeom>
            <a:avLst/>
            <a:gdLst>
              <a:gd name="connsiteX0" fmla="*/ 19253 w 6299200"/>
              <a:gd name="connsiteY0" fmla="*/ 210693 h 203200"/>
              <a:gd name="connsiteX1" fmla="*/ 6306896 w 6299200"/>
              <a:gd name="connsiteY1" fmla="*/ 210693 h 203200"/>
              <a:gd name="connsiteX2" fmla="*/ 6306896 w 6299200"/>
              <a:gd name="connsiteY2" fmla="*/ 17005 h 203200"/>
              <a:gd name="connsiteX3" fmla="*/ 19253 w 6299200"/>
              <a:gd name="connsiteY3" fmla="*/ 17005 h 203200"/>
              <a:gd name="connsiteX4" fmla="*/ 19253 w 6299200"/>
              <a:gd name="connsiteY4" fmla="*/ 210693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99200" h="203200">
                <a:moveTo>
                  <a:pt x="19253" y="210693"/>
                </a:moveTo>
                <a:lnTo>
                  <a:pt x="6306896" y="210693"/>
                </a:lnTo>
                <a:lnTo>
                  <a:pt x="6306896" y="17005"/>
                </a:lnTo>
                <a:lnTo>
                  <a:pt x="19253" y="17005"/>
                </a:lnTo>
                <a:lnTo>
                  <a:pt x="19253" y="210693"/>
                </a:lnTo>
                <a:close/>
              </a:path>
            </a:pathLst>
          </a:custGeom>
          <a:solidFill>
            <a:srgbClr val="FEFE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4"/>
          <p:cNvSpPr/>
          <p:nvPr/>
        </p:nvSpPr>
        <p:spPr>
          <a:xfrm>
            <a:off x="647700" y="7645400"/>
            <a:ext cx="6299200" cy="215900"/>
          </a:xfrm>
          <a:custGeom>
            <a:avLst/>
            <a:gdLst>
              <a:gd name="connsiteX0" fmla="*/ 19253 w 6299200"/>
              <a:gd name="connsiteY0" fmla="*/ 218440 h 215900"/>
              <a:gd name="connsiteX1" fmla="*/ 6306896 w 6299200"/>
              <a:gd name="connsiteY1" fmla="*/ 218440 h 215900"/>
              <a:gd name="connsiteX2" fmla="*/ 6306896 w 6299200"/>
              <a:gd name="connsiteY2" fmla="*/ 20243 h 215900"/>
              <a:gd name="connsiteX3" fmla="*/ 19253 w 6299200"/>
              <a:gd name="connsiteY3" fmla="*/ 20243 h 215900"/>
              <a:gd name="connsiteX4" fmla="*/ 19253 w 6299200"/>
              <a:gd name="connsiteY4" fmla="*/ 218440 h 21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99200" h="215900">
                <a:moveTo>
                  <a:pt x="19253" y="218440"/>
                </a:moveTo>
                <a:lnTo>
                  <a:pt x="6306896" y="218440"/>
                </a:lnTo>
                <a:lnTo>
                  <a:pt x="6306896" y="20243"/>
                </a:lnTo>
                <a:lnTo>
                  <a:pt x="19253" y="20243"/>
                </a:lnTo>
                <a:lnTo>
                  <a:pt x="19253" y="218440"/>
                </a:lnTo>
                <a:close/>
              </a:path>
            </a:pathLst>
          </a:custGeom>
          <a:solidFill>
            <a:srgbClr val="FEFE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5"/>
          <p:cNvSpPr/>
          <p:nvPr/>
        </p:nvSpPr>
        <p:spPr>
          <a:xfrm>
            <a:off x="647700" y="7848600"/>
            <a:ext cx="6299200" cy="203200"/>
          </a:xfrm>
          <a:custGeom>
            <a:avLst/>
            <a:gdLst>
              <a:gd name="connsiteX0" fmla="*/ 19253 w 6299200"/>
              <a:gd name="connsiteY0" fmla="*/ 213486 h 203200"/>
              <a:gd name="connsiteX1" fmla="*/ 6306896 w 6299200"/>
              <a:gd name="connsiteY1" fmla="*/ 213486 h 203200"/>
              <a:gd name="connsiteX2" fmla="*/ 6306896 w 6299200"/>
              <a:gd name="connsiteY2" fmla="*/ 15291 h 203200"/>
              <a:gd name="connsiteX3" fmla="*/ 19253 w 6299200"/>
              <a:gd name="connsiteY3" fmla="*/ 15291 h 203200"/>
              <a:gd name="connsiteX4" fmla="*/ 19253 w 6299200"/>
              <a:gd name="connsiteY4" fmla="*/ 213486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99200" h="203200">
                <a:moveTo>
                  <a:pt x="19253" y="213486"/>
                </a:moveTo>
                <a:lnTo>
                  <a:pt x="6306896" y="213486"/>
                </a:lnTo>
                <a:lnTo>
                  <a:pt x="6306896" y="15291"/>
                </a:lnTo>
                <a:lnTo>
                  <a:pt x="19253" y="15291"/>
                </a:lnTo>
                <a:lnTo>
                  <a:pt x="19253" y="213486"/>
                </a:lnTo>
                <a:close/>
              </a:path>
            </a:pathLst>
          </a:custGeom>
          <a:solidFill>
            <a:srgbClr val="FEFE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6"/>
          <p:cNvSpPr/>
          <p:nvPr/>
        </p:nvSpPr>
        <p:spPr>
          <a:xfrm>
            <a:off x="647700" y="8039100"/>
            <a:ext cx="6299200" cy="215900"/>
          </a:xfrm>
          <a:custGeom>
            <a:avLst/>
            <a:gdLst>
              <a:gd name="connsiteX0" fmla="*/ 19253 w 6299200"/>
              <a:gd name="connsiteY0" fmla="*/ 221488 h 215900"/>
              <a:gd name="connsiteX1" fmla="*/ 6306896 w 6299200"/>
              <a:gd name="connsiteY1" fmla="*/ 221488 h 215900"/>
              <a:gd name="connsiteX2" fmla="*/ 6306896 w 6299200"/>
              <a:gd name="connsiteY2" fmla="*/ 22986 h 215900"/>
              <a:gd name="connsiteX3" fmla="*/ 19253 w 6299200"/>
              <a:gd name="connsiteY3" fmla="*/ 22986 h 215900"/>
              <a:gd name="connsiteX4" fmla="*/ 19253 w 6299200"/>
              <a:gd name="connsiteY4" fmla="*/ 221488 h 21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99200" h="215900">
                <a:moveTo>
                  <a:pt x="19253" y="221488"/>
                </a:moveTo>
                <a:lnTo>
                  <a:pt x="6306896" y="221488"/>
                </a:lnTo>
                <a:lnTo>
                  <a:pt x="6306896" y="22986"/>
                </a:lnTo>
                <a:lnTo>
                  <a:pt x="19253" y="22986"/>
                </a:lnTo>
                <a:lnTo>
                  <a:pt x="19253" y="221488"/>
                </a:lnTo>
                <a:close/>
              </a:path>
            </a:pathLst>
          </a:custGeom>
          <a:solidFill>
            <a:srgbClr val="FEFE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7"/>
          <p:cNvSpPr/>
          <p:nvPr/>
        </p:nvSpPr>
        <p:spPr>
          <a:xfrm>
            <a:off x="647700" y="8394700"/>
            <a:ext cx="6299200" cy="355600"/>
          </a:xfrm>
          <a:custGeom>
            <a:avLst/>
            <a:gdLst>
              <a:gd name="connsiteX0" fmla="*/ 19253 w 6299200"/>
              <a:gd name="connsiteY0" fmla="*/ 366141 h 355600"/>
              <a:gd name="connsiteX1" fmla="*/ 6306896 w 6299200"/>
              <a:gd name="connsiteY1" fmla="*/ 366141 h 355600"/>
              <a:gd name="connsiteX2" fmla="*/ 6306896 w 6299200"/>
              <a:gd name="connsiteY2" fmla="*/ 18999 h 355600"/>
              <a:gd name="connsiteX3" fmla="*/ 19253 w 6299200"/>
              <a:gd name="connsiteY3" fmla="*/ 18999 h 355600"/>
              <a:gd name="connsiteX4" fmla="*/ 19253 w 6299200"/>
              <a:gd name="connsiteY4" fmla="*/ 366141 h 35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99200" h="355600">
                <a:moveTo>
                  <a:pt x="19253" y="366141"/>
                </a:moveTo>
                <a:lnTo>
                  <a:pt x="6306896" y="366141"/>
                </a:lnTo>
                <a:lnTo>
                  <a:pt x="6306896" y="18999"/>
                </a:lnTo>
                <a:lnTo>
                  <a:pt x="19253" y="18999"/>
                </a:lnTo>
                <a:lnTo>
                  <a:pt x="19253" y="366141"/>
                </a:lnTo>
                <a:close/>
              </a:path>
            </a:pathLst>
          </a:custGeom>
          <a:solidFill>
            <a:srgbClr val="FEFE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8"/>
          <p:cNvSpPr/>
          <p:nvPr/>
        </p:nvSpPr>
        <p:spPr>
          <a:xfrm>
            <a:off x="647700" y="8737600"/>
            <a:ext cx="6299200" cy="215900"/>
          </a:xfrm>
          <a:custGeom>
            <a:avLst/>
            <a:gdLst>
              <a:gd name="connsiteX0" fmla="*/ 19253 w 6299200"/>
              <a:gd name="connsiteY0" fmla="*/ 221424 h 215900"/>
              <a:gd name="connsiteX1" fmla="*/ 6306896 w 6299200"/>
              <a:gd name="connsiteY1" fmla="*/ 221424 h 215900"/>
              <a:gd name="connsiteX2" fmla="*/ 6306896 w 6299200"/>
              <a:gd name="connsiteY2" fmla="*/ 23228 h 215900"/>
              <a:gd name="connsiteX3" fmla="*/ 19253 w 6299200"/>
              <a:gd name="connsiteY3" fmla="*/ 23228 h 215900"/>
              <a:gd name="connsiteX4" fmla="*/ 19253 w 6299200"/>
              <a:gd name="connsiteY4" fmla="*/ 221424 h 21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99200" h="215900">
                <a:moveTo>
                  <a:pt x="19253" y="221424"/>
                </a:moveTo>
                <a:lnTo>
                  <a:pt x="6306896" y="221424"/>
                </a:lnTo>
                <a:lnTo>
                  <a:pt x="6306896" y="23228"/>
                </a:lnTo>
                <a:lnTo>
                  <a:pt x="19253" y="23228"/>
                </a:lnTo>
                <a:lnTo>
                  <a:pt x="19253" y="221424"/>
                </a:lnTo>
                <a:close/>
              </a:path>
            </a:pathLst>
          </a:custGeom>
          <a:solidFill>
            <a:srgbClr val="FEFE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2202180"/>
            <a:ext cx="5722620" cy="822960"/>
          </a:xfrm>
          <a:prstGeom prst="rect">
            <a:avLst/>
          </a:prstGeom>
        </p:spPr>
      </p:pic>
      <p:pic>
        <p:nvPicPr>
          <p:cNvPr id="31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4069079"/>
            <a:ext cx="5722620" cy="822960"/>
          </a:xfrm>
          <a:prstGeom prst="rect">
            <a:avLst/>
          </a:prstGeom>
        </p:spPr>
      </p:pic>
      <p:pic>
        <p:nvPicPr>
          <p:cNvPr id="32" name="Picture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400" y="5943600"/>
            <a:ext cx="5722620" cy="830580"/>
          </a:xfrm>
          <a:prstGeom prst="rect">
            <a:avLst/>
          </a:prstGeom>
        </p:spPr>
      </p:pic>
      <p:sp>
        <p:nvSpPr>
          <p:cNvPr id="2" name="TextBox 32"/>
          <p:cNvSpPr txBox="1"/>
          <p:nvPr/>
        </p:nvSpPr>
        <p:spPr>
          <a:xfrm>
            <a:off x="684974" y="905927"/>
            <a:ext cx="5798438" cy="734689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2032698">
              <a:lnSpc>
                <a:spcPts val="1571"/>
              </a:lnSpc>
            </a:pPr>
            <a:r>
              <a:rPr lang="en-US" altLang="zh-CN" sz="135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11001011+11011111 = 11001111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733"/>
              </a:lnSpc>
            </a:pPr>
            <a:r>
              <a:rPr lang="en-US" altLang="zh-CN" sz="135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Two   point   crossover -   two   crossover   point   are   selected,   binary  string   from</a:t>
            </a:r>
          </a:p>
          <a:p>
            <a:pPr indent="0">
              <a:lnSpc>
                <a:spcPts val="1525"/>
              </a:lnSpc>
            </a:pPr>
            <a:r>
              <a:rPr lang="en-US" altLang="zh-CN" sz="135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beginning of chromosome to the first crossover point is copied from one parent, the</a:t>
            </a:r>
          </a:p>
          <a:p>
            <a:pPr indent="0">
              <a:lnSpc>
                <a:spcPts val="1595"/>
              </a:lnSpc>
            </a:pPr>
            <a:r>
              <a:rPr lang="en-US" altLang="zh-CN" sz="135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part from the first to the second crossover point is copied from the second parent</a:t>
            </a:r>
          </a:p>
          <a:p>
            <a:pPr indent="0">
              <a:lnSpc>
                <a:spcPts val="1560"/>
              </a:lnSpc>
            </a:pPr>
            <a:r>
              <a:rPr lang="en-US" altLang="zh-CN" sz="135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and the rest is copied from the first parent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1987613">
              <a:lnSpc>
                <a:spcPts val="2432"/>
              </a:lnSpc>
            </a:pPr>
            <a:r>
              <a:rPr lang="en-US" altLang="zh-CN" sz="135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11001011 + 11011111 = 11011111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733"/>
              </a:lnSpc>
            </a:pPr>
            <a:r>
              <a:rPr lang="en-US" altLang="zh-CN" sz="135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Uniform crossover - bits are randomly copied from the first  or  from the second</a:t>
            </a:r>
          </a:p>
          <a:p>
            <a:pPr indent="0">
              <a:lnSpc>
                <a:spcPts val="1559"/>
              </a:lnSpc>
            </a:pPr>
            <a:r>
              <a:rPr lang="en-US" altLang="zh-CN" sz="135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parent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1987613">
              <a:lnSpc>
                <a:spcPts val="2432"/>
              </a:lnSpc>
            </a:pPr>
            <a:r>
              <a:rPr lang="en-US" altLang="zh-CN" sz="135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11001011 + 11011101 = 11011111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736"/>
              </a:lnSpc>
            </a:pPr>
            <a:r>
              <a:rPr lang="en-US" altLang="zh-CN" sz="135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Arithmetic  crossover -  some  arithmetic  operation  is  performed  to  make  a  new</a:t>
            </a:r>
          </a:p>
          <a:p>
            <a:pPr indent="0">
              <a:lnSpc>
                <a:spcPts val="1524"/>
              </a:lnSpc>
            </a:pPr>
            <a:r>
              <a:rPr lang="en-US" altLang="zh-CN" sz="135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offspring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1726374">
              <a:lnSpc>
                <a:spcPts val="2465"/>
              </a:lnSpc>
            </a:pPr>
            <a:r>
              <a:rPr lang="en-US" altLang="zh-CN" sz="135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11001011 + 11011111 = 11001001 (AND)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725"/>
              </a:lnSpc>
            </a:pPr>
            <a:r>
              <a:rPr lang="en-US" altLang="zh-CN" sz="135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Heuristic Crossover</a:t>
            </a:r>
          </a:p>
          <a:p>
            <a:pPr indent="0">
              <a:lnSpc>
                <a:spcPts val="1571"/>
              </a:lnSpc>
            </a:pPr>
            <a:r>
              <a:rPr lang="en-US" altLang="zh-CN" sz="135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Use formula to generate the offspring</a:t>
            </a:r>
          </a:p>
          <a:p>
            <a:pPr indent="45046">
              <a:lnSpc>
                <a:spcPts val="1557"/>
              </a:lnSpc>
            </a:pPr>
            <a:r>
              <a:rPr lang="en-US" altLang="zh-CN" sz="135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Offspring1 =BestParents + r * (BestParents – WorstParents)</a:t>
            </a:r>
          </a:p>
          <a:p>
            <a:pPr indent="0">
              <a:lnSpc>
                <a:spcPts val="1560"/>
              </a:lnSpc>
            </a:pPr>
            <a:r>
              <a:rPr lang="en-US" altLang="zh-CN" sz="135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OffSpring2= BestParents</a:t>
            </a:r>
          </a:p>
          <a:p>
            <a:pPr indent="0">
              <a:lnSpc>
                <a:spcPts val="1563"/>
              </a:lnSpc>
            </a:pPr>
            <a:r>
              <a:rPr lang="en-US" altLang="zh-CN" sz="135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 random number between 0 and 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33"/>
          <p:cNvSpPr/>
          <p:nvPr/>
        </p:nvSpPr>
        <p:spPr>
          <a:xfrm>
            <a:off x="647700" y="901700"/>
            <a:ext cx="6299200" cy="203200"/>
          </a:xfrm>
          <a:custGeom>
            <a:avLst/>
            <a:gdLst>
              <a:gd name="connsiteX0" fmla="*/ 19253 w 6299200"/>
              <a:gd name="connsiteY0" fmla="*/ 211455 h 203200"/>
              <a:gd name="connsiteX1" fmla="*/ 6306896 w 6299200"/>
              <a:gd name="connsiteY1" fmla="*/ 211455 h 203200"/>
              <a:gd name="connsiteX2" fmla="*/ 6306896 w 6299200"/>
              <a:gd name="connsiteY2" fmla="*/ 12954 h 203200"/>
              <a:gd name="connsiteX3" fmla="*/ 19253 w 6299200"/>
              <a:gd name="connsiteY3" fmla="*/ 12954 h 203200"/>
              <a:gd name="connsiteX4" fmla="*/ 19253 w 6299200"/>
              <a:gd name="connsiteY4" fmla="*/ 211455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99200" h="203200">
                <a:moveTo>
                  <a:pt x="19253" y="211455"/>
                </a:moveTo>
                <a:lnTo>
                  <a:pt x="6306896" y="211455"/>
                </a:lnTo>
                <a:lnTo>
                  <a:pt x="6306896" y="12954"/>
                </a:lnTo>
                <a:lnTo>
                  <a:pt x="19253" y="12954"/>
                </a:lnTo>
                <a:lnTo>
                  <a:pt x="19253" y="211455"/>
                </a:lnTo>
                <a:close/>
              </a:path>
            </a:pathLst>
          </a:custGeom>
          <a:solidFill>
            <a:srgbClr val="FEFEE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971800"/>
            <a:ext cx="6408420" cy="5920740"/>
          </a:xfrm>
          <a:prstGeom prst="rect">
            <a:avLst/>
          </a:prstGeom>
        </p:spPr>
      </p:pic>
      <p:sp>
        <p:nvSpPr>
          <p:cNvPr id="2" name="TextBox 35"/>
          <p:cNvSpPr txBox="1"/>
          <p:nvPr/>
        </p:nvSpPr>
        <p:spPr>
          <a:xfrm>
            <a:off x="684974" y="910372"/>
            <a:ext cx="6138574" cy="20620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571"/>
              </a:lnSpc>
            </a:pPr>
            <a:r>
              <a:rPr lang="en-US" altLang="zh-CN" sz="135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Mutation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191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Genetic operator that is used to create new generation by  changing some bits in</a:t>
            </a:r>
          </a:p>
          <a:p>
            <a:pPr indent="459752">
              <a:lnSpc>
                <a:spcPts val="159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chromosome to prevent population to go to local optima</a:t>
            </a:r>
          </a:p>
          <a:p>
            <a:pPr indent="0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Mutation types</a:t>
            </a:r>
          </a:p>
          <a:p>
            <a:pPr indent="230022">
              <a:lnSpc>
                <a:spcPts val="174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Flip mutation</a:t>
            </a:r>
          </a:p>
          <a:p>
            <a:pPr indent="230022">
              <a:lnSpc>
                <a:spcPts val="170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Swap mutation</a:t>
            </a:r>
          </a:p>
          <a:p>
            <a:pPr indent="230022">
              <a:lnSpc>
                <a:spcPts val="170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Scramble  mutation</a:t>
            </a:r>
          </a:p>
          <a:p>
            <a:pPr indent="230022">
              <a:lnSpc>
                <a:spcPts val="170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Inversion mutation</a:t>
            </a:r>
          </a:p>
          <a:p>
            <a:pPr indent="230022">
              <a:lnSpc>
                <a:spcPts val="170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Insert mutation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906780"/>
            <a:ext cx="597408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7"/>
          <p:cNvSpPr txBox="1"/>
          <p:nvPr/>
        </p:nvSpPr>
        <p:spPr>
          <a:xfrm>
            <a:off x="684974" y="910670"/>
            <a:ext cx="4365483" cy="35540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61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Crossover and Mutation Probability (Practically)</a:t>
            </a:r>
          </a:p>
          <a:p>
            <a:pPr indent="230022">
              <a:lnSpc>
                <a:spcPts val="170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Crossover Probability</a:t>
            </a:r>
          </a:p>
          <a:p>
            <a:pPr indent="685228">
              <a:lnSpc>
                <a:spcPts val="176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Courier New" charset="0"/>
                <a:cs typeface="Courier New" charset="0"/>
              </a:rPr>
              <a:t>o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0% </a:t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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same parents</a:t>
            </a:r>
          </a:p>
          <a:p>
            <a:pPr indent="685228">
              <a:lnSpc>
                <a:spcPts val="159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Courier New" charset="0"/>
                <a:cs typeface="Courier New" charset="0"/>
              </a:rPr>
              <a:t>o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100%--&gt; whole chromosome changed</a:t>
            </a:r>
          </a:p>
          <a:p>
            <a:pPr indent="685228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Courier New" charset="0"/>
                <a:cs typeface="Courier New" charset="0"/>
              </a:rPr>
              <a:t>o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Best as in practice  80%-95%</a:t>
            </a:r>
          </a:p>
          <a:p>
            <a:pPr indent="230022">
              <a:lnSpc>
                <a:spcPts val="162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Mutation probability</a:t>
            </a:r>
          </a:p>
          <a:p>
            <a:pPr indent="685228">
              <a:lnSpc>
                <a:spcPts val="170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Courier New" charset="0"/>
                <a:cs typeface="Courier New" charset="0"/>
              </a:rPr>
              <a:t>o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0% </a:t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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same parents</a:t>
            </a:r>
          </a:p>
          <a:p>
            <a:pPr indent="685228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Courier New" charset="0"/>
                <a:cs typeface="Courier New" charset="0"/>
              </a:rPr>
              <a:t>o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100%--&gt; whole chromosome changed</a:t>
            </a:r>
          </a:p>
          <a:p>
            <a:pPr indent="685228">
              <a:lnSpc>
                <a:spcPts val="163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Courier New" charset="0"/>
                <a:cs typeface="Courier New" charset="0"/>
              </a:rPr>
              <a:t>o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Best is .5% - 1%</a:t>
            </a:r>
          </a:p>
          <a:p>
            <a:pPr indent="0">
              <a:lnSpc>
                <a:spcPts val="140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Other parameters affect to GA</a:t>
            </a:r>
          </a:p>
          <a:p>
            <a:pPr indent="230022">
              <a:lnSpc>
                <a:spcPts val="180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Population size</a:t>
            </a:r>
          </a:p>
          <a:p>
            <a:pPr indent="685228">
              <a:lnSpc>
                <a:spcPts val="172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Courier New" charset="0"/>
                <a:cs typeface="Courier New" charset="0"/>
              </a:rPr>
              <a:t>o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Very big not good</a:t>
            </a:r>
          </a:p>
          <a:p>
            <a:pPr indent="685228">
              <a:lnSpc>
                <a:spcPts val="159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Courier New" charset="0"/>
                <a:cs typeface="Courier New" charset="0"/>
              </a:rPr>
              <a:t>o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20-30 and sometimes 50-100</a:t>
            </a:r>
          </a:p>
          <a:p>
            <a:pPr indent="230022">
              <a:lnSpc>
                <a:spcPts val="162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Selection</a:t>
            </a:r>
          </a:p>
          <a:p>
            <a:pPr indent="685228">
              <a:lnSpc>
                <a:spcPts val="170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Courier New" charset="0"/>
                <a:cs typeface="Courier New" charset="0"/>
              </a:rPr>
              <a:t>o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Basic roulette wheel and some times rank is best</a:t>
            </a:r>
          </a:p>
          <a:p>
            <a:pPr indent="230022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Encoding</a:t>
            </a:r>
          </a:p>
          <a:p>
            <a:pPr indent="685228">
              <a:lnSpc>
                <a:spcPts val="168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Courier New" charset="0"/>
                <a:cs typeface="Courier New" charset="0"/>
              </a:rPr>
              <a:t>o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Depend on problem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906780"/>
            <a:ext cx="5836920" cy="823722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906780"/>
            <a:ext cx="5844540" cy="823722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906780"/>
            <a:ext cx="5844540" cy="823722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355</Words>
  <Application>Microsoft Macintosh PowerPoint</Application>
  <PresentationFormat>Custom</PresentationFormat>
  <Paragraphs>118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taif</cp:lastModifiedBy>
  <cp:revision>2</cp:revision>
  <dcterms:created xsi:type="dcterms:W3CDTF">2011-01-21T15:00:27Z</dcterms:created>
  <dcterms:modified xsi:type="dcterms:W3CDTF">2019-01-30T12:08:12Z</dcterms:modified>
</cp:coreProperties>
</file>