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7773988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46" d="100"/>
          <a:sy n="46" d="100"/>
        </p:scale>
        <p:origin x="-19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938" y="405245"/>
            <a:ext cx="7146111" cy="9247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0"/>
          <p:cNvSpPr txBox="1"/>
          <p:nvPr/>
        </p:nvSpPr>
        <p:spPr>
          <a:xfrm>
            <a:off x="684974" y="1113362"/>
            <a:ext cx="5959819" cy="397977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2492438">
              <a:lnSpc>
                <a:spcPts val="161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Genetic Algorithm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459752">
              <a:lnSpc>
                <a:spcPts val="2229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Soft Computing: use of inexact t solution to compute hard task problems.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2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Soft computing 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tolerant of imprecision, uncertainty, partial truth , approximation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3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Component of Soft Computing</a:t>
            </a:r>
          </a:p>
          <a:p>
            <a:pPr indent="230022">
              <a:lnSpc>
                <a:spcPts val="170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Neural network</a:t>
            </a:r>
          </a:p>
          <a:p>
            <a:pPr indent="230022">
              <a:lnSpc>
                <a:spcPts val="170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Support vector machine</a:t>
            </a:r>
          </a:p>
          <a:p>
            <a:pPr indent="230022">
              <a:lnSpc>
                <a:spcPts val="173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Fuzzy logic</a:t>
            </a:r>
          </a:p>
          <a:p>
            <a:pPr indent="230022">
              <a:lnSpc>
                <a:spcPts val="170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Evolutionary computation (Genetic algorithm, Differential evolution)</a:t>
            </a:r>
          </a:p>
          <a:p>
            <a:pPr indent="230022">
              <a:lnSpc>
                <a:spcPts val="170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Meta heuristic and Swarm Intelligence</a:t>
            </a:r>
          </a:p>
          <a:p>
            <a:pPr indent="685228">
              <a:lnSpc>
                <a:spcPts val="172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ourier New" charset="0"/>
                <a:cs typeface="Courier New" charset="0"/>
              </a:rPr>
              <a:t>o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Ant colony optimization</a:t>
            </a:r>
          </a:p>
          <a:p>
            <a:pPr indent="685228">
              <a:lnSpc>
                <a:spcPts val="163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ourier New" charset="0"/>
                <a:cs typeface="Courier New" charset="0"/>
              </a:rPr>
              <a:t>o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Practice swarm optimization</a:t>
            </a:r>
          </a:p>
          <a:p>
            <a:pPr indent="685228">
              <a:lnSpc>
                <a:spcPts val="159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ourier New" charset="0"/>
                <a:cs typeface="Courier New" charset="0"/>
              </a:rPr>
              <a:t>o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Firefly algorithm</a:t>
            </a:r>
          </a:p>
          <a:p>
            <a:pPr indent="685228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ourier New" charset="0"/>
                <a:cs typeface="Courier New" charset="0"/>
              </a:rPr>
              <a:t>o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Cuckoo search</a:t>
            </a:r>
          </a:p>
          <a:p>
            <a:pPr indent="230022">
              <a:lnSpc>
                <a:spcPts val="162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Ideas about probability</a:t>
            </a:r>
          </a:p>
          <a:p>
            <a:pPr indent="685228">
              <a:lnSpc>
                <a:spcPts val="170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ourier New" charset="0"/>
                <a:cs typeface="Courier New" charset="0"/>
              </a:rPr>
              <a:t>o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Bayesian network</a:t>
            </a:r>
          </a:p>
          <a:p>
            <a:pPr indent="230022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Chaos theory</a:t>
            </a:r>
          </a:p>
        </p:txBody>
      </p:sp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12901" y="5304155"/>
          <a:ext cx="6093577" cy="363233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32687"/>
                <a:gridCol w="2960890"/>
              </a:tblGrid>
              <a:tr h="211963">
                <a:tc>
                  <a:txBody>
                    <a:bodyPr/>
                    <a:lstStyle/>
                    <a:p>
                      <a:pPr indent="905958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Hard Computing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8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91836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Soft computing</a:t>
                      </a:r>
                    </a:p>
                  </a:txBody>
                  <a:tcPr marL="0" marR="0" marT="0" marB="0">
                    <a:lnL w="48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17092">
                <a:tc>
                  <a:txBody>
                    <a:bodyPr/>
                    <a:lstStyle/>
                    <a:p>
                      <a:pPr indent="67568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Require precisely state analytical model,</a:t>
                      </a:r>
                    </a:p>
                    <a:p>
                      <a:pPr indent="67568">
                        <a:lnSpc>
                          <a:spcPts val="1631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Lot of computation time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8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225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Tolerant of imprecision uncertainty</a:t>
                      </a:r>
                    </a:p>
                    <a:p>
                      <a:pPr indent="67225">
                        <a:lnSpc>
                          <a:spcPts val="1631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partial truth approximation, human</a:t>
                      </a:r>
                    </a:p>
                    <a:p>
                      <a:pPr indent="67225">
                        <a:lnSpc>
                          <a:spcPts val="1597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mind</a:t>
                      </a:r>
                    </a:p>
                  </a:txBody>
                  <a:tcPr marL="0" marR="0" marT="0" marB="0">
                    <a:lnL w="48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19226">
                <a:tc>
                  <a:txBody>
                    <a:bodyPr/>
                    <a:lstStyle/>
                    <a:p>
                      <a:pPr indent="67568">
                        <a:lnSpc>
                          <a:spcPts val="1581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Binary logic crisp system, numerical</a:t>
                      </a:r>
                    </a:p>
                    <a:p>
                      <a:pPr indent="67568">
                        <a:lnSpc>
                          <a:spcPts val="159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analysis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8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225">
                        <a:lnSpc>
                          <a:spcPts val="1581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Based on fuzzy logic neural net</a:t>
                      </a:r>
                    </a:p>
                    <a:p>
                      <a:pPr indent="67225">
                        <a:lnSpc>
                          <a:spcPts val="159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probabilistic reasoning</a:t>
                      </a:r>
                    </a:p>
                  </a:txBody>
                  <a:tcPr marL="0" marR="0" marT="0" marB="0">
                    <a:lnL w="48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7264">
                <a:tc>
                  <a:txBody>
                    <a:bodyPr/>
                    <a:lstStyle/>
                    <a:p>
                      <a:pPr indent="67568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Precision and category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8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225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Approximate and dis positionality</a:t>
                      </a:r>
                    </a:p>
                  </a:txBody>
                  <a:tcPr marL="0" marR="0" marT="0" marB="0">
                    <a:lnL w="48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19227">
                <a:tc>
                  <a:txBody>
                    <a:bodyPr/>
                    <a:lstStyle/>
                    <a:p>
                      <a:pPr indent="67568">
                        <a:lnSpc>
                          <a:spcPts val="1580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Un tractability, high cost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8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225">
                        <a:lnSpc>
                          <a:spcPts val="1580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Tractability, lower cost, high machine</a:t>
                      </a:r>
                    </a:p>
                    <a:p>
                      <a:pPr indent="67225">
                        <a:lnSpc>
                          <a:spcPts val="159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intelligent, economy of communication</a:t>
                      </a:r>
                    </a:p>
                  </a:txBody>
                  <a:tcPr marL="0" marR="0" marT="0" marB="0">
                    <a:lnL w="48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7136">
                <a:tc>
                  <a:txBody>
                    <a:bodyPr/>
                    <a:lstStyle/>
                    <a:p>
                      <a:pPr indent="67568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Require program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8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225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Evolve its own programs</a:t>
                      </a:r>
                    </a:p>
                  </a:txBody>
                  <a:tcPr marL="0" marR="0" marT="0" marB="0">
                    <a:lnL w="48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1963">
                <a:tc>
                  <a:txBody>
                    <a:bodyPr/>
                    <a:lstStyle/>
                    <a:p>
                      <a:pPr indent="67568">
                        <a:lnSpc>
                          <a:spcPts val="1581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Two value logic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8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225">
                        <a:lnSpc>
                          <a:spcPts val="1581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Multi value or fuzzy</a:t>
                      </a:r>
                    </a:p>
                  </a:txBody>
                  <a:tcPr marL="0" marR="0" marT="0" marB="0">
                    <a:lnL w="48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06323">
                <a:tc>
                  <a:txBody>
                    <a:bodyPr/>
                    <a:lstStyle/>
                    <a:p>
                      <a:pPr indent="67568">
                        <a:lnSpc>
                          <a:spcPts val="1579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Deterministic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8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225">
                        <a:lnSpc>
                          <a:spcPts val="1579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Stochastic</a:t>
                      </a:r>
                    </a:p>
                  </a:txBody>
                  <a:tcPr marL="0" marR="0" marT="0" marB="0">
                    <a:lnL w="48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indent="67568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Exact input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8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225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Ambiguity and noise</a:t>
                      </a:r>
                    </a:p>
                  </a:txBody>
                  <a:tcPr marL="0" marR="0" marT="0" marB="0">
                    <a:lnL w="48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5341">
                <a:tc>
                  <a:txBody>
                    <a:bodyPr/>
                    <a:lstStyle/>
                    <a:p>
                      <a:pPr indent="67568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sequential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8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225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Distributed parallel</a:t>
                      </a:r>
                    </a:p>
                  </a:txBody>
                  <a:tcPr marL="0" marR="0" marT="0" marB="0">
                    <a:lnL w="48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1671">
                <a:tc>
                  <a:txBody>
                    <a:bodyPr/>
                    <a:lstStyle/>
                    <a:p>
                      <a:pPr indent="67568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Produce precise answer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8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225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Yield approximate answer</a:t>
                      </a:r>
                    </a:p>
                  </a:txBody>
                  <a:tcPr marL="0" marR="0" marT="0" marB="0">
                    <a:lnL w="48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84974" y="1114014"/>
            <a:ext cx="6177225" cy="79823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736"/>
              </a:lnSpc>
            </a:pPr>
            <a:r>
              <a:rPr lang="en-US" altLang="zh-CN" sz="15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Evolutionary computing</a:t>
            </a:r>
          </a:p>
          <a:p>
            <a:pPr indent="459752">
              <a:lnSpc>
                <a:spcPts val="160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Evolution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long time scale process that change a population of organism by</a:t>
            </a:r>
          </a:p>
          <a:p>
            <a:pPr indent="0">
              <a:lnSpc>
                <a:spcPts val="159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generating better offspring reproduction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2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Search optimization algorithm</a:t>
            </a:r>
          </a:p>
          <a:p>
            <a:pPr indent="230022">
              <a:lnSpc>
                <a:spcPts val="174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Genetic algorithm</a:t>
            </a:r>
          </a:p>
          <a:p>
            <a:pPr indent="230022">
              <a:lnSpc>
                <a:spcPts val="17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Genetic programming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9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Fundamental of GA</a:t>
            </a:r>
          </a:p>
          <a:p>
            <a:pPr indent="0">
              <a:lnSpc>
                <a:spcPts val="163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GA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adaptive heuristic search algorithm based on the evolutionary idea of natural</a:t>
            </a:r>
          </a:p>
          <a:p>
            <a:pPr indent="0">
              <a:lnSpc>
                <a:spcPts val="159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selection and genetics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29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Why GA</a:t>
            </a:r>
          </a:p>
          <a:p>
            <a:pPr indent="230022">
              <a:lnSpc>
                <a:spcPts val="170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Way of solving problem</a:t>
            </a:r>
          </a:p>
          <a:p>
            <a:pPr indent="230022">
              <a:lnSpc>
                <a:spcPts val="1739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Adaptive heuristic search</a:t>
            </a:r>
          </a:p>
          <a:p>
            <a:pPr indent="230022">
              <a:lnSpc>
                <a:spcPts val="17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Intelligent exploitation of random search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89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Optimization</a:t>
            </a:r>
          </a:p>
          <a:p>
            <a:pPr indent="0">
              <a:lnSpc>
                <a:spcPts val="161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Process of finding best optimal solution for problem</a:t>
            </a:r>
          </a:p>
          <a:p>
            <a:pPr indent="0">
              <a:lnSpc>
                <a:spcPts val="158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Biological</a:t>
            </a:r>
          </a:p>
          <a:p>
            <a:pPr indent="230022">
              <a:lnSpc>
                <a:spcPts val="177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Organism set of rules living organism is cell</a:t>
            </a:r>
          </a:p>
          <a:p>
            <a:pPr indent="230022">
              <a:lnSpc>
                <a:spcPts val="170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Cell contain chromosomes</a:t>
            </a:r>
          </a:p>
          <a:p>
            <a:pPr indent="230022">
              <a:lnSpc>
                <a:spcPts val="17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Chromosome is set block of DNA</a:t>
            </a:r>
          </a:p>
          <a:p>
            <a:pPr indent="230022">
              <a:lnSpc>
                <a:spcPts val="17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Gene encode partial trait (feature) e.g. eye color</a:t>
            </a:r>
          </a:p>
          <a:p>
            <a:pPr indent="230022">
              <a:lnSpc>
                <a:spcPts val="170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Possible set of gene is alleles</a:t>
            </a:r>
          </a:p>
          <a:p>
            <a:pPr indent="230022">
              <a:lnSpc>
                <a:spcPts val="173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Gene has it position in chromosome called locus</a:t>
            </a:r>
          </a:p>
          <a:p>
            <a:pPr indent="230022">
              <a:lnSpc>
                <a:spcPts val="17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Complete set of genetic matter (all chromosome ) is called genome</a:t>
            </a:r>
          </a:p>
          <a:p>
            <a:pPr indent="230022">
              <a:lnSpc>
                <a:spcPts val="170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Particular set of genes in genome is called genotype</a:t>
            </a:r>
          </a:p>
          <a:p>
            <a:pPr indent="230022">
              <a:lnSpc>
                <a:spcPts val="17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When two chromosome mate  they share their genes  recombination (cross over)</a:t>
            </a:r>
          </a:p>
          <a:p>
            <a:pPr indent="459752">
              <a:lnSpc>
                <a:spcPts val="162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new created offspring can then be mutated</a:t>
            </a:r>
          </a:p>
          <a:p>
            <a:pPr indent="230022">
              <a:lnSpc>
                <a:spcPts val="170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Fitness  of an organism is measure by success of organism (survival)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2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GA disadvantage</a:t>
            </a:r>
          </a:p>
          <a:p>
            <a:pPr indent="230022">
              <a:lnSpc>
                <a:spcPts val="159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1.  No grantee of optimal solution in finite time</a:t>
            </a:r>
          </a:p>
          <a:p>
            <a:pPr indent="230022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2.  Weak theoretical basis</a:t>
            </a:r>
          </a:p>
          <a:p>
            <a:pPr indent="230022">
              <a:lnSpc>
                <a:spcPts val="163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3.  Interdependency of genes</a:t>
            </a:r>
          </a:p>
          <a:p>
            <a:pPr indent="230022">
              <a:lnSpc>
                <a:spcPts val="159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4.  Parameter tuning is an issue</a:t>
            </a:r>
          </a:p>
          <a:p>
            <a:pPr indent="230022">
              <a:lnSpc>
                <a:spcPts val="163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5.  Often computationally expensive slow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684974" y="1113362"/>
            <a:ext cx="6265918" cy="707287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61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GA advantage</a:t>
            </a:r>
          </a:p>
          <a:p>
            <a:pPr indent="230022">
              <a:lnSpc>
                <a:spcPts val="174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Robust search technique</a:t>
            </a:r>
          </a:p>
          <a:p>
            <a:pPr indent="230022">
              <a:lnSpc>
                <a:spcPts val="170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No little knowledge the problem space</a:t>
            </a:r>
          </a:p>
          <a:p>
            <a:pPr indent="230022">
              <a:lnSpc>
                <a:spcPts val="17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Fairly simple to develop low develop cost</a:t>
            </a:r>
          </a:p>
          <a:p>
            <a:pPr indent="230022">
              <a:lnSpc>
                <a:spcPts val="17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Easy to incorporate with other method</a:t>
            </a:r>
          </a:p>
          <a:p>
            <a:pPr indent="230022">
              <a:lnSpc>
                <a:spcPts val="174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Solution are interpretable</a:t>
            </a:r>
          </a:p>
          <a:p>
            <a:pPr indent="230022">
              <a:lnSpc>
                <a:spcPts val="17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Can be run interactively</a:t>
            </a:r>
          </a:p>
          <a:p>
            <a:pPr indent="230022">
              <a:lnSpc>
                <a:spcPts val="170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Provide many alternative solutions</a:t>
            </a:r>
          </a:p>
          <a:p>
            <a:pPr indent="230022">
              <a:lnSpc>
                <a:spcPts val="170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Acceptable performance at acceptable cost on wide range of problem</a:t>
            </a:r>
          </a:p>
          <a:p>
            <a:pPr indent="230022">
              <a:lnSpc>
                <a:spcPts val="173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Intrinsic parallelism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9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Working principal</a:t>
            </a:r>
          </a:p>
          <a:p>
            <a:pPr indent="0">
              <a:lnSpc>
                <a:spcPts val="163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Chromosome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set of genes , solution eg   1342     ABDF</a:t>
            </a:r>
          </a:p>
          <a:p>
            <a:pPr indent="0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Gene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part of solution  e.g.  1 or 3</a:t>
            </a:r>
          </a:p>
          <a:p>
            <a:pPr indent="0">
              <a:lnSpc>
                <a:spcPts val="159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Individual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same as chromosome</a:t>
            </a:r>
          </a:p>
          <a:p>
            <a:pPr indent="0">
              <a:lnSpc>
                <a:spcPts val="163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Fitness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value set to individual based on how far or close individual  from solution</a:t>
            </a:r>
          </a:p>
          <a:p>
            <a:pPr indent="0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Greater fitness value 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better solution is</a:t>
            </a:r>
          </a:p>
          <a:p>
            <a:pPr indent="0">
              <a:lnSpc>
                <a:spcPts val="163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Fitness function 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function  assign fitness value to individual</a:t>
            </a:r>
          </a:p>
          <a:p>
            <a:pPr indent="0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Mutation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change random gene in an individual</a:t>
            </a:r>
          </a:p>
          <a:p>
            <a:pPr indent="0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Selection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select individual for creating next generation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3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Outline of basic Genetic Algorithm</a:t>
            </a:r>
          </a:p>
          <a:p>
            <a:pPr indent="230022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1-  Start  generate random population  of n chromosome</a:t>
            </a:r>
          </a:p>
          <a:p>
            <a:pPr indent="230022">
              <a:lnSpc>
                <a:spcPts val="163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2-  Fitness evaluate the fitness of each chromosome  in population</a:t>
            </a:r>
          </a:p>
          <a:p>
            <a:pPr indent="230022">
              <a:lnSpc>
                <a:spcPts val="159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3-  New population</a:t>
            </a:r>
          </a:p>
          <a:p>
            <a:pPr indent="685228">
              <a:lnSpc>
                <a:spcPts val="163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a.   Selection  select two parent  chromosome  for population according to their</a:t>
            </a:r>
          </a:p>
          <a:p>
            <a:pPr indent="914971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fitness</a:t>
            </a:r>
          </a:p>
          <a:p>
            <a:pPr indent="685228">
              <a:lnSpc>
                <a:spcPts val="159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b.  Crossover  the parent to generate the new child (offspring)</a:t>
            </a:r>
          </a:p>
          <a:p>
            <a:pPr indent="685228">
              <a:lnSpc>
                <a:spcPts val="163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c.   Mutation</a:t>
            </a:r>
          </a:p>
          <a:p>
            <a:pPr indent="685228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d.  Acceptance  pale new offspring to new population</a:t>
            </a:r>
          </a:p>
          <a:p>
            <a:pPr indent="230022">
              <a:lnSpc>
                <a:spcPts val="163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4-  Test if end condition satisfy stop  and return to best solution</a:t>
            </a:r>
          </a:p>
          <a:p>
            <a:pPr indent="230022">
              <a:lnSpc>
                <a:spcPts val="159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5-  Else Loop goto step 2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29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Flow chart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9780" y="906780"/>
            <a:ext cx="3657600" cy="3550920"/>
          </a:xfrm>
          <a:prstGeom prst="rect">
            <a:avLst/>
          </a:prstGeom>
        </p:spPr>
      </p:pic>
      <p:sp>
        <p:nvSpPr>
          <p:cNvPr id="2" name="TextBox 5"/>
          <p:cNvSpPr txBox="1"/>
          <p:nvPr/>
        </p:nvSpPr>
        <p:spPr>
          <a:xfrm>
            <a:off x="684974" y="5480257"/>
            <a:ext cx="5894099" cy="31067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61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Encoding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2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Encode solution to form that is easily process by computer</a:t>
            </a:r>
          </a:p>
          <a:p>
            <a:pPr indent="230022">
              <a:lnSpc>
                <a:spcPts val="170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Encode to binary form</a:t>
            </a:r>
          </a:p>
          <a:p>
            <a:pPr indent="230022">
              <a:lnSpc>
                <a:spcPts val="17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Encode to integer form</a:t>
            </a:r>
          </a:p>
          <a:p>
            <a:pPr indent="230022">
              <a:lnSpc>
                <a:spcPts val="17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Encode to real number</a:t>
            </a:r>
          </a:p>
          <a:p>
            <a:pPr indent="0">
              <a:lnSpc>
                <a:spcPts val="163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Example</a:t>
            </a:r>
          </a:p>
          <a:p>
            <a:pPr indent="905954">
              <a:lnSpc>
                <a:spcPts val="160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134 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001  011  100</a:t>
            </a:r>
          </a:p>
          <a:p>
            <a:pPr indent="0">
              <a:lnSpc>
                <a:spcPts val="159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Value encoding 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assign value to each chromosome (value could be integer, real,</a:t>
            </a:r>
          </a:p>
          <a:p>
            <a:pPr indent="0">
              <a:lnSpc>
                <a:spcPts val="162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character)</a:t>
            </a:r>
          </a:p>
          <a:p>
            <a:pPr indent="459752">
              <a:lnSpc>
                <a:spcPts val="159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Chromosome A:   1.234   3.443  4.322    2.335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82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Tree encoding</a:t>
            </a:r>
          </a:p>
          <a:p>
            <a:pPr indent="0">
              <a:lnSpc>
                <a:spcPts val="163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Every chromosome is tree of some objects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3060" y="906780"/>
            <a:ext cx="4511040" cy="2339339"/>
          </a:xfrm>
          <a:prstGeom prst="rect">
            <a:avLst/>
          </a:prstGeom>
        </p:spPr>
      </p:pic>
      <p:sp>
        <p:nvSpPr>
          <p:cNvPr id="2" name="TextBox 7"/>
          <p:cNvSpPr txBox="1"/>
          <p:nvPr/>
        </p:nvSpPr>
        <p:spPr>
          <a:xfrm>
            <a:off x="914996" y="8436822"/>
            <a:ext cx="3000040" cy="10048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791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Probability  of    i</a:t>
            </a:r>
            <a:r>
              <a:rPr lang="en-US" altLang="zh-CN" sz="9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string    is                                           </a:t>
            </a:r>
            <a:r>
              <a:rPr lang="en-US" altLang="zh-CN" sz="1400" dirty="0" smtClean="0">
                <a:solidFill>
                  <a:srgbClr val="000000"/>
                </a:solidFill>
                <a:latin typeface="Cambria Math" charset="0"/>
                <a:cs typeface="Cambria Math" charset="0"/>
              </a:rPr>
              <a:t>∑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684974" y="3447876"/>
            <a:ext cx="6246779" cy="565303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61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Reproduction or Selection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233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First operator apply to population is selection depend on survivor of the fitness</a:t>
            </a:r>
          </a:p>
          <a:p>
            <a:pPr indent="459752">
              <a:lnSpc>
                <a:spcPts val="159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(Darwin’s evolution) 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survival of the fitness</a:t>
            </a:r>
          </a:p>
          <a:p>
            <a:pPr indent="230022">
              <a:lnSpc>
                <a:spcPts val="174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Fitness function qualify the optimality of solution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9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Most common used method for selecting chromosome for parent to crossover are: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222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1.  Roulette wheel</a:t>
            </a:r>
          </a:p>
          <a:p>
            <a:pPr indent="230022">
              <a:lnSpc>
                <a:spcPts val="159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2.  Tournament selection</a:t>
            </a:r>
          </a:p>
          <a:p>
            <a:pPr indent="230022">
              <a:lnSpc>
                <a:spcPts val="163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3.  Rank selection</a:t>
            </a:r>
          </a:p>
          <a:p>
            <a:pPr indent="230022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4.  Steady state section</a:t>
            </a:r>
          </a:p>
          <a:p>
            <a:pPr indent="230022">
              <a:lnSpc>
                <a:spcPts val="163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5.  Boltzmann selection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Roulette wheel</a:t>
            </a:r>
          </a:p>
          <a:p>
            <a:pPr indent="230022">
              <a:lnSpc>
                <a:spcPts val="163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Also called fitness proportionally selection</a:t>
            </a:r>
          </a:p>
          <a:p>
            <a:pPr indent="230022">
              <a:lnSpc>
                <a:spcPts val="170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Chance of individual to be select is depend proportionally  to its fitness greater or</a:t>
            </a:r>
          </a:p>
          <a:p>
            <a:pPr indent="459752">
              <a:lnSpc>
                <a:spcPts val="159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less than its competitors  fitness</a:t>
            </a:r>
          </a:p>
          <a:p>
            <a:pPr indent="230022">
              <a:lnSpc>
                <a:spcPts val="174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Like game of roulette wheel  simulate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9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Example</a:t>
            </a:r>
          </a:p>
          <a:p>
            <a:pPr indent="230022">
              <a:lnSpc>
                <a:spcPts val="176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Roulette simulate 8 individual  with fitness Fi</a:t>
            </a:r>
          </a:p>
          <a:p>
            <a:pPr indent="230022">
              <a:lnSpc>
                <a:spcPts val="170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Ex  5</a:t>
            </a:r>
            <a:r>
              <a:rPr lang="en-US" altLang="zh-CN" sz="9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individual has  higher fitness function</a:t>
            </a:r>
          </a:p>
          <a:p>
            <a:pPr indent="230022">
              <a:lnSpc>
                <a:spcPts val="17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Fitness of individual is calculated as the wheel is spun  n=8 times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2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Example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1120" y="4831079"/>
            <a:ext cx="5082540" cy="3810000"/>
          </a:xfrm>
          <a:prstGeom prst="rect">
            <a:avLst/>
          </a:prstGeom>
        </p:spPr>
      </p:pic>
      <p:sp>
        <p:nvSpPr>
          <p:cNvPr id="2" name="TextBox 10"/>
          <p:cNvSpPr txBox="1"/>
          <p:nvPr/>
        </p:nvSpPr>
        <p:spPr>
          <a:xfrm>
            <a:off x="684974" y="893021"/>
            <a:ext cx="6234484" cy="448373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180479">
              <a:lnSpc>
                <a:spcPts val="175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Evolutionary algorithm is to maximize the function F(x) =x</a:t>
            </a:r>
            <a:r>
              <a:rPr lang="en-US" altLang="zh-CN" sz="9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with x in the integer</a:t>
            </a:r>
          </a:p>
          <a:p>
            <a:pPr indent="0">
              <a:lnSpc>
                <a:spcPts val="159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[0,31]   i.e., x= 0 ,1,2,3,4,5,….31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3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Sol</a:t>
            </a:r>
          </a:p>
          <a:p>
            <a:pPr indent="230022">
              <a:lnSpc>
                <a:spcPts val="163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1.  Encode the chromosome use binary representation  for integer  5 bits</a:t>
            </a:r>
          </a:p>
          <a:p>
            <a:pPr indent="230022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2.  Assume population size is 4</a:t>
            </a:r>
          </a:p>
          <a:p>
            <a:pPr indent="230022">
              <a:lnSpc>
                <a:spcPts val="1599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3.  Generate initial population  at random  they are chromosome or genotype  eg.</a:t>
            </a:r>
          </a:p>
          <a:p>
            <a:pPr indent="459752">
              <a:lnSpc>
                <a:spcPts val="163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01101, 11000, 01000,10011</a:t>
            </a:r>
          </a:p>
          <a:p>
            <a:pPr indent="230022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4.  Calculate the fitness value for each individual</a:t>
            </a:r>
          </a:p>
          <a:p>
            <a:pPr indent="685228">
              <a:lnSpc>
                <a:spcPts val="163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a.   Decode individual to integer  called phenotypes  01101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13, lot of</a:t>
            </a:r>
          </a:p>
          <a:p>
            <a:pPr indent="914971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computation time lot of computation time 11000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24, 01000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8, 10011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</a:p>
          <a:p>
            <a:pPr indent="914971">
              <a:lnSpc>
                <a:spcPts val="1579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19</a:t>
            </a:r>
          </a:p>
          <a:p>
            <a:pPr indent="685228">
              <a:lnSpc>
                <a:spcPts val="165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b.  Evaluate the fitness according to  F(x) =x</a:t>
            </a:r>
            <a:r>
              <a:rPr lang="en-US" altLang="zh-CN" sz="9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  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13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169, 24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576, 8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64,</a:t>
            </a:r>
          </a:p>
          <a:p>
            <a:pPr indent="914971">
              <a:lnSpc>
                <a:spcPts val="1589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19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361</a:t>
            </a:r>
          </a:p>
          <a:p>
            <a:pPr indent="230022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5.  Select parent  (two individual ) for crossover based on their fitness in pi; out of</a:t>
            </a:r>
          </a:p>
          <a:p>
            <a:pPr indent="459752">
              <a:lnSpc>
                <a:spcPts val="163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many methods for selecting the best chromosome, if roulette-wheel selection is</a:t>
            </a:r>
          </a:p>
          <a:p>
            <a:pPr indent="459752">
              <a:lnSpc>
                <a:spcPts val="158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used then the probability of the ith string in the population is</a:t>
            </a:r>
          </a:p>
          <a:p>
            <a:pPr indent="1284668">
              <a:lnSpc>
                <a:spcPts val="7809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ambria Math" charset="0"/>
                <a:cs typeface="Cambria Math" charset="0"/>
              </a:rPr>
              <a:t>∑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840" y="1318260"/>
            <a:ext cx="4998720" cy="3314700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9220" y="6286500"/>
            <a:ext cx="5013960" cy="2644140"/>
          </a:xfrm>
          <a:prstGeom prst="rect">
            <a:avLst/>
          </a:prstGeom>
        </p:spPr>
      </p:pic>
      <p:sp>
        <p:nvSpPr>
          <p:cNvPr id="2" name="TextBox 13"/>
          <p:cNvSpPr txBox="1"/>
          <p:nvPr/>
        </p:nvSpPr>
        <p:spPr>
          <a:xfrm>
            <a:off x="684974" y="910670"/>
            <a:ext cx="6263370" cy="537404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55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Tournament Selection Example</a:t>
            </a:r>
          </a:p>
          <a:p>
            <a:pPr indent="0">
              <a:lnSpc>
                <a:spcPts val="164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Tournament probability = (2n-2m+1)/n</a:t>
            </a:r>
            <a:r>
              <a:rPr lang="en-US" altLang="zh-CN" sz="9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 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 population size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36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Rank Selection</a:t>
            </a:r>
          </a:p>
          <a:p>
            <a:pPr indent="0">
              <a:lnSpc>
                <a:spcPts val="159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Previously problem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fitness differ very much example if the best chromosome is 90%</a:t>
            </a:r>
          </a:p>
          <a:p>
            <a:pPr indent="0">
              <a:lnSpc>
                <a:spcPts val="163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fitness of the roulette wheel then the other chromosomes have very few chances to be</a:t>
            </a:r>
          </a:p>
          <a:p>
            <a:pPr indent="0">
              <a:lnSpc>
                <a:spcPts val="159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selected</a:t>
            </a:r>
          </a:p>
          <a:p>
            <a:pPr indent="0">
              <a:lnSpc>
                <a:spcPts val="163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Rank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worst will have fitness 1 second worst 2 etc the best has N (number of</a:t>
            </a:r>
          </a:p>
          <a:p>
            <a:pPr indent="0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chromosome in population )</a:t>
            </a:r>
          </a:p>
          <a:p>
            <a:pPr indent="230022">
              <a:lnSpc>
                <a:spcPts val="170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Slower convergence   because best chromosome do not differ so much from other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1069</Words>
  <Application>Microsoft Macintosh PowerPoint</Application>
  <PresentationFormat>Custom</PresentationFormat>
  <Paragraphs>218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taif</cp:lastModifiedBy>
  <cp:revision>2</cp:revision>
  <dcterms:created xsi:type="dcterms:W3CDTF">2011-01-21T15:00:27Z</dcterms:created>
  <dcterms:modified xsi:type="dcterms:W3CDTF">2019-01-30T12:08:32Z</dcterms:modified>
</cp:coreProperties>
</file>