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938" y="405245"/>
            <a:ext cx="7146111" cy="9247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2"/>
          <p:cNvSpPr txBox="1"/>
          <p:nvPr/>
        </p:nvSpPr>
        <p:spPr>
          <a:xfrm>
            <a:off x="1144727" y="914053"/>
            <a:ext cx="5453817" cy="48163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47">
              <a:lnSpc>
                <a:spcPts val="16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output is compared with input in order to compute the error</a:t>
            </a:r>
          </a:p>
          <a:p>
            <a:pPr indent="459790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which will be guide the network through changing the weight in order</a:t>
            </a:r>
          </a:p>
          <a:p>
            <a:pPr indent="459790">
              <a:lnSpc>
                <a:spcPts val="161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 force the output to close to the target (real data)</a:t>
            </a:r>
          </a:p>
          <a:p>
            <a:pPr indent="0">
              <a:lnSpc>
                <a:spcPts val="155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Reinforcement</a:t>
            </a:r>
          </a:p>
          <a:p>
            <a:pPr indent="230047">
              <a:lnSpc>
                <a:spcPts val="176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 is special case of the supervise in which the algorithm give grade to</a:t>
            </a:r>
          </a:p>
          <a:p>
            <a:pPr indent="459790">
              <a:lnSpc>
                <a:spcPts val="16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correct the weight in order to make output close to correct target value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Unsupervised Learning</a:t>
            </a:r>
          </a:p>
          <a:p>
            <a:pPr indent="230047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is no supervising achieve through the error but it is automatic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some thought of classification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Neural network Learning Rule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Hebb learning rule</a:t>
            </a:r>
          </a:p>
          <a:p>
            <a:pPr indent="230047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Simplest  and earlier learning rule is  Hebbian learning rule</a:t>
            </a:r>
          </a:p>
          <a:p>
            <a:pPr indent="230047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 suggest  in 1949</a:t>
            </a:r>
          </a:p>
          <a:p>
            <a:pPr indent="230047">
              <a:lnSpc>
                <a:spcPts val="17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unit u1 receive an input from unit 2  and both are highly active</a:t>
            </a:r>
          </a:p>
          <a:p>
            <a:pPr indent="459790">
              <a:lnSpc>
                <a:spcPts val="16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positive then  weight between them should be strength</a:t>
            </a:r>
          </a:p>
          <a:p>
            <a:pPr indent="230047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unit u1 receive an input from unit u2  and both are highly active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positive then  weight between them should be strength otherwise the</a:t>
            </a:r>
          </a:p>
          <a:p>
            <a:pPr indent="45979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weight should be decrease</a:t>
            </a:r>
          </a:p>
          <a:p>
            <a:pPr indent="230047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Unsupervised</a:t>
            </a:r>
          </a:p>
          <a:p>
            <a:pPr indent="230047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Discrete and continuous transfer function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0"/>
          <p:cNvSpPr txBox="1"/>
          <p:nvPr/>
        </p:nvSpPr>
        <p:spPr>
          <a:xfrm>
            <a:off x="1144727" y="910670"/>
            <a:ext cx="5455966" cy="82352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Introduction to Neural Network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Artificial Neural Network (ANN) : algorithms based on human mind (how</a:t>
            </a:r>
          </a:p>
          <a:p>
            <a:pPr indent="0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human think and solve problem) used to solve variety type of problem.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Area of Neural Network:</a:t>
            </a:r>
          </a:p>
          <a:p>
            <a:pPr indent="230047">
              <a:lnSpc>
                <a:spcPts val="159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Signal processing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Pattern recognition</a:t>
            </a:r>
          </a:p>
          <a:p>
            <a:pPr indent="230047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Control processing</a:t>
            </a:r>
          </a:p>
          <a:p>
            <a:pPr indent="230047">
              <a:lnSpc>
                <a:spcPts val="163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Medicine</a:t>
            </a:r>
          </a:p>
          <a:p>
            <a:pPr indent="230047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5.  Speech production</a:t>
            </a:r>
          </a:p>
          <a:p>
            <a:pPr indent="230047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6.  Speech recognition</a:t>
            </a:r>
          </a:p>
          <a:p>
            <a:pPr indent="230047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7.  Business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Theory of Neural Network</a:t>
            </a:r>
          </a:p>
          <a:p>
            <a:pPr indent="230047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Neural network is an attempt  to model the functionality of the brain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 simplify manner  (capability of thinking remembering and problem</a:t>
            </a:r>
          </a:p>
          <a:p>
            <a:pPr indent="45979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solving of the brain)</a:t>
            </a:r>
          </a:p>
          <a:p>
            <a:pPr indent="230047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These model attempt to achieve good performance via dense</a:t>
            </a:r>
          </a:p>
          <a:p>
            <a:pPr indent="45979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interconnection of simplified  computational elements.</a:t>
            </a:r>
          </a:p>
          <a:p>
            <a:pPr indent="230047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Input paths called  dendrites</a:t>
            </a:r>
          </a:p>
          <a:p>
            <a:pPr indent="230047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input is strong enough it activate firing of neuron produce output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through axon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ANN Network</a:t>
            </a:r>
          </a:p>
          <a:p>
            <a:pPr indent="230047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Information processing occur ate many simple element called neurons</a:t>
            </a:r>
          </a:p>
          <a:p>
            <a:pPr indent="230047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Signal pass between neurons over connection links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Each connection has its own weight</a:t>
            </a:r>
          </a:p>
          <a:p>
            <a:pPr indent="230047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Each neuron has activation function (non linear)  depend on it input to</a:t>
            </a:r>
          </a:p>
          <a:p>
            <a:pPr indent="45979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produce output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Neural Network Characterize by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Architecture</a:t>
            </a:r>
          </a:p>
          <a:p>
            <a:pPr indent="230047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Training  ( learning)</a:t>
            </a:r>
          </a:p>
          <a:p>
            <a:pPr indent="230047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 Activation function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Properties of ANN</a:t>
            </a:r>
          </a:p>
          <a:p>
            <a:pPr indent="230047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Parallelism</a:t>
            </a:r>
          </a:p>
          <a:p>
            <a:pPr indent="230047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Capacity of adaptation  “learning  rather than programming”</a:t>
            </a:r>
          </a:p>
          <a:p>
            <a:pPr indent="230047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Capacity of generalization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39" y="3611879"/>
            <a:ext cx="4076700" cy="1493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4727" y="916467"/>
            <a:ext cx="5302657" cy="8125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47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No problem definition</a:t>
            </a:r>
          </a:p>
          <a:p>
            <a:pPr indent="230047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5.  Abstract and solving problem with noisy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6.  Ease of constructing and learning</a:t>
            </a:r>
          </a:p>
          <a:p>
            <a:pPr indent="230047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7.  Distributed memory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8.  Fault tolerance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McCulloch Pitt Neuron 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47">
              <a:lnSpc>
                <a:spcPts val="233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View neuron start at 1940 (warren McClluch and Walter Pitts</a:t>
            </a:r>
          </a:p>
          <a:p>
            <a:pPr indent="230047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of artificial neurons could c or logical function</a:t>
            </a:r>
          </a:p>
          <a:p>
            <a:pPr indent="230047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Their model call perceptron  1943</a:t>
            </a:r>
          </a:p>
          <a:p>
            <a:pPr indent="230047">
              <a:lnSpc>
                <a:spcPts val="170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figure is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90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Xi 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input  either 0 or 1</a:t>
            </a:r>
          </a:p>
          <a:p>
            <a:pPr indent="0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weight is either +1 or -1</a:t>
            </a:r>
          </a:p>
          <a:p>
            <a:pPr indent="0">
              <a:lnSpc>
                <a:spcPts val="159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  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threshold value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6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Output  = 1 if </a:t>
            </a:r>
            <a:r>
              <a:rPr lang="en-US" altLang="zh-CN" sz="1400" dirty="0" smtClean="0">
                <a:solidFill>
                  <a:srgbClr val="000000"/>
                </a:solidFill>
                <a:latin typeface="Cambria Math" charset="0"/>
                <a:cs typeface="Cambria Math" charset="0"/>
              </a:rPr>
              <a:t>∑                                 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; Output=0  if </a:t>
            </a:r>
            <a:r>
              <a:rPr lang="en-US" altLang="zh-CN" sz="1400" dirty="0" smtClean="0">
                <a:solidFill>
                  <a:srgbClr val="000000"/>
                </a:solidFill>
                <a:latin typeface="Cambria Math" charset="0"/>
                <a:cs typeface="Cambria Math" charset="0"/>
              </a:rPr>
              <a:t>∑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6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This model is  simple but it has substantial  computing potential it perform</a:t>
            </a:r>
          </a:p>
          <a:p>
            <a:pPr indent="0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basic logic operations such as</a:t>
            </a:r>
          </a:p>
          <a:p>
            <a:pPr indent="230047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 Gate (inverter)</a:t>
            </a:r>
          </a:p>
          <a:p>
            <a:pPr indent="230047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 Gate (3 input )</a:t>
            </a:r>
          </a:p>
          <a:p>
            <a:pPr indent="230047">
              <a:lnSpc>
                <a:spcPts val="170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 Gate (3 input)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Neuron 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Single Input Neurons 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47">
              <a:lnSpc>
                <a:spcPts val="219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Scalar input p multiply by scalar weight w  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produce w*p</a:t>
            </a:r>
          </a:p>
          <a:p>
            <a:pPr indent="230047">
              <a:lnSpc>
                <a:spcPts val="16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Other input 1 multiply by bias  b and pass to summer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2755900" y="2044700"/>
            <a:ext cx="3009900" cy="2514600"/>
          </a:xfrm>
          <a:custGeom>
            <a:avLst/>
            <a:gdLst>
              <a:gd name="connsiteX0" fmla="*/ 22225 w 3009900"/>
              <a:gd name="connsiteY0" fmla="*/ 2520823 h 2514600"/>
              <a:gd name="connsiteX1" fmla="*/ 3012440 w 3009900"/>
              <a:gd name="connsiteY1" fmla="*/ 2520823 h 2514600"/>
              <a:gd name="connsiteX2" fmla="*/ 3012440 w 3009900"/>
              <a:gd name="connsiteY2" fmla="*/ 21463 h 2514600"/>
              <a:gd name="connsiteX3" fmla="*/ 22225 w 3009900"/>
              <a:gd name="connsiteY3" fmla="*/ 21463 h 2514600"/>
              <a:gd name="connsiteX4" fmla="*/ 22225 w 3009900"/>
              <a:gd name="connsiteY4" fmla="*/ 2520823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514600">
                <a:moveTo>
                  <a:pt x="22225" y="2520823"/>
                </a:moveTo>
                <a:lnTo>
                  <a:pt x="3012440" y="2520823"/>
                </a:lnTo>
                <a:lnTo>
                  <a:pt x="3012440" y="21463"/>
                </a:lnTo>
                <a:lnTo>
                  <a:pt x="22225" y="21463"/>
                </a:lnTo>
                <a:lnTo>
                  <a:pt x="22225" y="2520823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2755900" y="2044700"/>
            <a:ext cx="3009900" cy="2514600"/>
          </a:xfrm>
          <a:custGeom>
            <a:avLst/>
            <a:gdLst>
              <a:gd name="connsiteX0" fmla="*/ 22225 w 3009900"/>
              <a:gd name="connsiteY0" fmla="*/ 2520823 h 2514600"/>
              <a:gd name="connsiteX1" fmla="*/ 3012440 w 3009900"/>
              <a:gd name="connsiteY1" fmla="*/ 2520823 h 2514600"/>
              <a:gd name="connsiteX2" fmla="*/ 3012440 w 3009900"/>
              <a:gd name="connsiteY2" fmla="*/ 21463 h 2514600"/>
              <a:gd name="connsiteX3" fmla="*/ 22225 w 3009900"/>
              <a:gd name="connsiteY3" fmla="*/ 21463 h 2514600"/>
              <a:gd name="connsiteX4" fmla="*/ 22225 w 3009900"/>
              <a:gd name="connsiteY4" fmla="*/ 2520823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514600">
                <a:moveTo>
                  <a:pt x="22225" y="2520823"/>
                </a:moveTo>
                <a:lnTo>
                  <a:pt x="3012440" y="2520823"/>
                </a:lnTo>
                <a:lnTo>
                  <a:pt x="3012440" y="21463"/>
                </a:lnTo>
                <a:lnTo>
                  <a:pt x="22225" y="21463"/>
                </a:lnTo>
                <a:lnTo>
                  <a:pt x="22225" y="2520823"/>
                </a:lnTo>
                <a:close/>
              </a:path>
            </a:pathLst>
          </a:custGeom>
          <a:solidFill>
            <a:srgbClr val="00000D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2844800" y="6083300"/>
            <a:ext cx="3009900" cy="2159000"/>
          </a:xfrm>
          <a:custGeom>
            <a:avLst/>
            <a:gdLst>
              <a:gd name="connsiteX0" fmla="*/ 24129 w 3009900"/>
              <a:gd name="connsiteY0" fmla="*/ 2159254 h 2159000"/>
              <a:gd name="connsiteX1" fmla="*/ 3014344 w 3009900"/>
              <a:gd name="connsiteY1" fmla="*/ 2159254 h 2159000"/>
              <a:gd name="connsiteX2" fmla="*/ 3014344 w 3009900"/>
              <a:gd name="connsiteY2" fmla="*/ 23114 h 2159000"/>
              <a:gd name="connsiteX3" fmla="*/ 24129 w 3009900"/>
              <a:gd name="connsiteY3" fmla="*/ 23114 h 2159000"/>
              <a:gd name="connsiteX4" fmla="*/ 24129 w 3009900"/>
              <a:gd name="connsiteY4" fmla="*/ 2159254 h 215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159000">
                <a:moveTo>
                  <a:pt x="24129" y="2159254"/>
                </a:moveTo>
                <a:lnTo>
                  <a:pt x="3014344" y="2159254"/>
                </a:lnTo>
                <a:lnTo>
                  <a:pt x="3014344" y="23114"/>
                </a:lnTo>
                <a:lnTo>
                  <a:pt x="24129" y="23114"/>
                </a:lnTo>
                <a:lnTo>
                  <a:pt x="24129" y="2159254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2844800" y="6083300"/>
            <a:ext cx="3009900" cy="2159000"/>
          </a:xfrm>
          <a:custGeom>
            <a:avLst/>
            <a:gdLst>
              <a:gd name="connsiteX0" fmla="*/ 24129 w 3009900"/>
              <a:gd name="connsiteY0" fmla="*/ 2159254 h 2159000"/>
              <a:gd name="connsiteX1" fmla="*/ 3014344 w 3009900"/>
              <a:gd name="connsiteY1" fmla="*/ 2159254 h 2159000"/>
              <a:gd name="connsiteX2" fmla="*/ 3014344 w 3009900"/>
              <a:gd name="connsiteY2" fmla="*/ 23114 h 2159000"/>
              <a:gd name="connsiteX3" fmla="*/ 24129 w 3009900"/>
              <a:gd name="connsiteY3" fmla="*/ 23114 h 2159000"/>
              <a:gd name="connsiteX4" fmla="*/ 24129 w 3009900"/>
              <a:gd name="connsiteY4" fmla="*/ 2159254 h 215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159000">
                <a:moveTo>
                  <a:pt x="24129" y="2159254"/>
                </a:moveTo>
                <a:lnTo>
                  <a:pt x="3014344" y="2159254"/>
                </a:lnTo>
                <a:lnTo>
                  <a:pt x="3014344" y="23114"/>
                </a:lnTo>
                <a:lnTo>
                  <a:pt x="24129" y="23114"/>
                </a:lnTo>
                <a:lnTo>
                  <a:pt x="24129" y="2159254"/>
                </a:lnTo>
                <a:close/>
              </a:path>
            </a:pathLst>
          </a:custGeom>
          <a:solidFill>
            <a:srgbClr val="00000D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2110739"/>
            <a:ext cx="2987040" cy="240792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740" y="6149340"/>
            <a:ext cx="2987040" cy="2049780"/>
          </a:xfrm>
          <a:prstGeom prst="rect">
            <a:avLst/>
          </a:prstGeom>
        </p:spPr>
      </p:pic>
      <p:sp>
        <p:nvSpPr>
          <p:cNvPr id="2" name="TextBox 9"/>
          <p:cNvSpPr txBox="1"/>
          <p:nvPr/>
        </p:nvSpPr>
        <p:spPr>
          <a:xfrm>
            <a:off x="1144727" y="916467"/>
            <a:ext cx="5372650" cy="8175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0047">
              <a:lnSpc>
                <a:spcPts val="156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Then the output go to transfer function (or activation function)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(produce scalar neuron output)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F=(wb + b)</a:t>
            </a:r>
          </a:p>
          <a:p>
            <a:pPr indent="230047">
              <a:lnSpc>
                <a:spcPts val="159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w=3  p=2   b=-1.5   f=(3(2)-1.5)=f(4.5)</a:t>
            </a:r>
          </a:p>
          <a:p>
            <a:pPr indent="230047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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Bias like neuron except it input is constant 1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2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Multiple Input Neuron</a:t>
            </a:r>
          </a:p>
          <a:p>
            <a:pPr indent="459790">
              <a:lnSpc>
                <a:spcPts val="16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Neuron could have more than one input  (p1, p2, p3, p4,..pr) are each</a:t>
            </a:r>
          </a:p>
          <a:p>
            <a:pPr indent="45979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weighted by w11, w12, w13, w14, w1r as in figure below</a:t>
            </a:r>
          </a:p>
          <a:p>
            <a:pPr indent="459790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If there is a bias then</a:t>
            </a:r>
          </a:p>
          <a:p>
            <a:pPr indent="45979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 = w11 p1+w12 p2+w13 p3+…..w1r pr + b</a:t>
            </a:r>
          </a:p>
          <a:p>
            <a:pPr indent="459790">
              <a:lnSpc>
                <a:spcPts val="159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 matrix for  net = wp + b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6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Transfer function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6408420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06780"/>
            <a:ext cx="5814060" cy="7696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2"/>
          <p:cNvSpPr/>
          <p:nvPr/>
        </p:nvSpPr>
        <p:spPr>
          <a:xfrm>
            <a:off x="2882900" y="1587500"/>
            <a:ext cx="3098800" cy="3289300"/>
          </a:xfrm>
          <a:custGeom>
            <a:avLst/>
            <a:gdLst>
              <a:gd name="connsiteX0" fmla="*/ 15875 w 3098800"/>
              <a:gd name="connsiteY0" fmla="*/ 3293110 h 3289300"/>
              <a:gd name="connsiteX1" fmla="*/ 3109595 w 3098800"/>
              <a:gd name="connsiteY1" fmla="*/ 3293110 h 3289300"/>
              <a:gd name="connsiteX2" fmla="*/ 3109595 w 3098800"/>
              <a:gd name="connsiteY2" fmla="*/ 13969 h 3289300"/>
              <a:gd name="connsiteX3" fmla="*/ 15875 w 3098800"/>
              <a:gd name="connsiteY3" fmla="*/ 13969 h 3289300"/>
              <a:gd name="connsiteX4" fmla="*/ 15875 w 3098800"/>
              <a:gd name="connsiteY4" fmla="*/ 3293110 h 328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8800" h="3289300">
                <a:moveTo>
                  <a:pt x="15875" y="3293110"/>
                </a:moveTo>
                <a:lnTo>
                  <a:pt x="3109595" y="3293110"/>
                </a:lnTo>
                <a:lnTo>
                  <a:pt x="3109595" y="13969"/>
                </a:lnTo>
                <a:lnTo>
                  <a:pt x="15875" y="13969"/>
                </a:lnTo>
                <a:lnTo>
                  <a:pt x="15875" y="3293110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/>
          <p:cNvSpPr/>
          <p:nvPr/>
        </p:nvSpPr>
        <p:spPr>
          <a:xfrm>
            <a:off x="2882900" y="1587500"/>
            <a:ext cx="3098800" cy="3289300"/>
          </a:xfrm>
          <a:custGeom>
            <a:avLst/>
            <a:gdLst>
              <a:gd name="connsiteX0" fmla="*/ 15875 w 3098800"/>
              <a:gd name="connsiteY0" fmla="*/ 3293110 h 3289300"/>
              <a:gd name="connsiteX1" fmla="*/ 3109595 w 3098800"/>
              <a:gd name="connsiteY1" fmla="*/ 3293110 h 3289300"/>
              <a:gd name="connsiteX2" fmla="*/ 3109595 w 3098800"/>
              <a:gd name="connsiteY2" fmla="*/ 13969 h 3289300"/>
              <a:gd name="connsiteX3" fmla="*/ 15875 w 3098800"/>
              <a:gd name="connsiteY3" fmla="*/ 13969 h 3289300"/>
              <a:gd name="connsiteX4" fmla="*/ 15875 w 3098800"/>
              <a:gd name="connsiteY4" fmla="*/ 3293110 h 328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8800" h="3289300">
                <a:moveTo>
                  <a:pt x="15875" y="3293110"/>
                </a:moveTo>
                <a:lnTo>
                  <a:pt x="3109595" y="3293110"/>
                </a:lnTo>
                <a:lnTo>
                  <a:pt x="3109595" y="13969"/>
                </a:lnTo>
                <a:lnTo>
                  <a:pt x="15875" y="13969"/>
                </a:lnTo>
                <a:lnTo>
                  <a:pt x="15875" y="3293110"/>
                </a:lnTo>
                <a:close/>
              </a:path>
            </a:pathLst>
          </a:custGeom>
          <a:solidFill>
            <a:srgbClr val="00000D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4"/>
          <p:cNvSpPr/>
          <p:nvPr/>
        </p:nvSpPr>
        <p:spPr>
          <a:xfrm>
            <a:off x="1562100" y="6146800"/>
            <a:ext cx="4318000" cy="2705100"/>
          </a:xfrm>
          <a:custGeom>
            <a:avLst/>
            <a:gdLst>
              <a:gd name="connsiteX0" fmla="*/ 20319 w 4318000"/>
              <a:gd name="connsiteY0" fmla="*/ 2705938 h 2705100"/>
              <a:gd name="connsiteX1" fmla="*/ 4326254 w 4318000"/>
              <a:gd name="connsiteY1" fmla="*/ 2705938 h 2705100"/>
              <a:gd name="connsiteX2" fmla="*/ 4326254 w 4318000"/>
              <a:gd name="connsiteY2" fmla="*/ 23063 h 2705100"/>
              <a:gd name="connsiteX3" fmla="*/ 20319 w 4318000"/>
              <a:gd name="connsiteY3" fmla="*/ 23063 h 2705100"/>
              <a:gd name="connsiteX4" fmla="*/ 20319 w 4318000"/>
              <a:gd name="connsiteY4" fmla="*/ 2705938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8000" h="2705100">
                <a:moveTo>
                  <a:pt x="20319" y="2705938"/>
                </a:moveTo>
                <a:lnTo>
                  <a:pt x="4326254" y="2705938"/>
                </a:lnTo>
                <a:lnTo>
                  <a:pt x="4326254" y="23063"/>
                </a:lnTo>
                <a:lnTo>
                  <a:pt x="20319" y="23063"/>
                </a:lnTo>
                <a:lnTo>
                  <a:pt x="20319" y="2705938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5"/>
          <p:cNvSpPr/>
          <p:nvPr/>
        </p:nvSpPr>
        <p:spPr>
          <a:xfrm>
            <a:off x="1562100" y="6146800"/>
            <a:ext cx="4318000" cy="2705100"/>
          </a:xfrm>
          <a:custGeom>
            <a:avLst/>
            <a:gdLst>
              <a:gd name="connsiteX0" fmla="*/ 20319 w 4318000"/>
              <a:gd name="connsiteY0" fmla="*/ 2705938 h 2705100"/>
              <a:gd name="connsiteX1" fmla="*/ 4326254 w 4318000"/>
              <a:gd name="connsiteY1" fmla="*/ 2705938 h 2705100"/>
              <a:gd name="connsiteX2" fmla="*/ 4326254 w 4318000"/>
              <a:gd name="connsiteY2" fmla="*/ 23063 h 2705100"/>
              <a:gd name="connsiteX3" fmla="*/ 20319 w 4318000"/>
              <a:gd name="connsiteY3" fmla="*/ 23063 h 2705100"/>
              <a:gd name="connsiteX4" fmla="*/ 20319 w 4318000"/>
              <a:gd name="connsiteY4" fmla="*/ 2705938 h 27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8000" h="2705100">
                <a:moveTo>
                  <a:pt x="20319" y="2705938"/>
                </a:moveTo>
                <a:lnTo>
                  <a:pt x="4326254" y="2705938"/>
                </a:lnTo>
                <a:lnTo>
                  <a:pt x="4326254" y="23063"/>
                </a:lnTo>
                <a:lnTo>
                  <a:pt x="20319" y="23063"/>
                </a:lnTo>
                <a:lnTo>
                  <a:pt x="20319" y="2705938"/>
                </a:lnTo>
                <a:close/>
              </a:path>
            </a:pathLst>
          </a:custGeom>
          <a:solidFill>
            <a:srgbClr val="00000D">
              <a:alpha val="0"/>
            </a:srgbClr>
          </a:solidFill>
          <a:ln w="1058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220" y="1645920"/>
            <a:ext cx="3093720" cy="319278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960" y="6210300"/>
            <a:ext cx="4305300" cy="2598420"/>
          </a:xfrm>
          <a:prstGeom prst="rect">
            <a:avLst/>
          </a:prstGeom>
        </p:spPr>
      </p:pic>
      <p:sp>
        <p:nvSpPr>
          <p:cNvPr id="2" name="TextBox 18"/>
          <p:cNvSpPr txBox="1"/>
          <p:nvPr/>
        </p:nvSpPr>
        <p:spPr>
          <a:xfrm>
            <a:off x="1604517" y="910670"/>
            <a:ext cx="4593825" cy="51082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Layer of neuron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Single layer must has many neuron each has many input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89683">
              <a:lnSpc>
                <a:spcPts val="170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Fig(2)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weight could be represent by matrix notation as show below</a:t>
            </a:r>
          </a:p>
          <a:p>
            <a:pPr indent="0">
              <a:lnSpc>
                <a:spcPts val="159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Matrix               w11   w12   w13</a:t>
            </a:r>
          </a:p>
          <a:p>
            <a:pPr indent="581279">
              <a:lnSpc>
                <a:spcPts val="163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 =   w21   w22   w23</a:t>
            </a:r>
          </a:p>
          <a:p>
            <a:pPr indent="1050036">
              <a:lnSpc>
                <a:spcPts val="157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w31   w32   w33</a:t>
            </a:r>
          </a:p>
          <a:p>
            <a:pPr indent="0">
              <a:lnSpc>
                <a:spcPts val="158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Multiple Layer Neurons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6400800" cy="7086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6400800" cy="5920740"/>
          </a:xfrm>
          <a:prstGeom prst="rect">
            <a:avLst/>
          </a:prstGeom>
        </p:spPr>
      </p:pic>
      <p:sp>
        <p:nvSpPr>
          <p:cNvPr id="2" name="TextBox 21"/>
          <p:cNvSpPr txBox="1"/>
          <p:nvPr/>
        </p:nvSpPr>
        <p:spPr>
          <a:xfrm>
            <a:off x="1144727" y="7022705"/>
            <a:ext cx="4840364" cy="169502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 and Adaptation</a:t>
            </a:r>
          </a:p>
          <a:p>
            <a:pPr indent="230047">
              <a:lnSpc>
                <a:spcPts val="173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relatively permanent change in behavior  brought  about by</a:t>
            </a:r>
          </a:p>
          <a:p>
            <a:pPr indent="459790">
              <a:lnSpc>
                <a:spcPts val="159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experience</a:t>
            </a:r>
          </a:p>
          <a:p>
            <a:pPr indent="230047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By learning rule we mean changing weight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Type of Learning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2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Supervised learning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Microsoft Macintosh PowerPoint</Application>
  <PresentationFormat>Custom</PresentationFormat>
  <Paragraphs>206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2019-01-30T12:07:17Z</dcterms:modified>
</cp:coreProperties>
</file>