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939" y="332509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0"/>
          <p:cNvSpPr/>
          <p:nvPr/>
        </p:nvSpPr>
        <p:spPr>
          <a:xfrm>
            <a:off x="660400" y="6934200"/>
            <a:ext cx="6781800" cy="2438400"/>
          </a:xfrm>
          <a:custGeom>
            <a:avLst/>
            <a:gdLst>
              <a:gd name="connsiteX0" fmla="*/ 22859 w 6781800"/>
              <a:gd name="connsiteY0" fmla="*/ 2447214 h 2438400"/>
              <a:gd name="connsiteX1" fmla="*/ 6786244 w 6781800"/>
              <a:gd name="connsiteY1" fmla="*/ 2447214 h 2438400"/>
              <a:gd name="connsiteX2" fmla="*/ 6786244 w 6781800"/>
              <a:gd name="connsiteY2" fmla="*/ 15799 h 2438400"/>
              <a:gd name="connsiteX3" fmla="*/ 22859 w 6781800"/>
              <a:gd name="connsiteY3" fmla="*/ 15799 h 2438400"/>
              <a:gd name="connsiteX4" fmla="*/ 22859 w 6781800"/>
              <a:gd name="connsiteY4" fmla="*/ 2447214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800" h="2438400">
                <a:moveTo>
                  <a:pt x="22859" y="2447214"/>
                </a:moveTo>
                <a:lnTo>
                  <a:pt x="6786244" y="2447214"/>
                </a:lnTo>
                <a:lnTo>
                  <a:pt x="6786244" y="15799"/>
                </a:lnTo>
                <a:lnTo>
                  <a:pt x="22859" y="15799"/>
                </a:lnTo>
                <a:lnTo>
                  <a:pt x="22859" y="2447214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"/>
          <p:cNvSpPr/>
          <p:nvPr/>
        </p:nvSpPr>
        <p:spPr>
          <a:xfrm>
            <a:off x="660400" y="6934200"/>
            <a:ext cx="6781800" cy="2438400"/>
          </a:xfrm>
          <a:custGeom>
            <a:avLst/>
            <a:gdLst>
              <a:gd name="connsiteX0" fmla="*/ 22859 w 6781800"/>
              <a:gd name="connsiteY0" fmla="*/ 2447214 h 2438400"/>
              <a:gd name="connsiteX1" fmla="*/ 6786244 w 6781800"/>
              <a:gd name="connsiteY1" fmla="*/ 2447214 h 2438400"/>
              <a:gd name="connsiteX2" fmla="*/ 6786244 w 6781800"/>
              <a:gd name="connsiteY2" fmla="*/ 15799 h 2438400"/>
              <a:gd name="connsiteX3" fmla="*/ 22859 w 6781800"/>
              <a:gd name="connsiteY3" fmla="*/ 15799 h 2438400"/>
              <a:gd name="connsiteX4" fmla="*/ 22859 w 6781800"/>
              <a:gd name="connsiteY4" fmla="*/ 2447214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800" h="2438400">
                <a:moveTo>
                  <a:pt x="22859" y="2447214"/>
                </a:moveTo>
                <a:lnTo>
                  <a:pt x="6786244" y="2447214"/>
                </a:lnTo>
                <a:lnTo>
                  <a:pt x="6786244" y="15799"/>
                </a:lnTo>
                <a:lnTo>
                  <a:pt x="22859" y="15799"/>
                </a:lnTo>
                <a:lnTo>
                  <a:pt x="22859" y="2447214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95159"/>
            <a:ext cx="6758940" cy="2346960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865454" y="713472"/>
            <a:ext cx="5965126" cy="24163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</a:t>
            </a:r>
          </a:p>
          <a:p>
            <a:pPr indent="49542">
              <a:lnSpc>
                <a:spcPts val="17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 is a popular classifier.</a:t>
            </a:r>
          </a:p>
          <a:p>
            <a:pPr indent="4954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is supervised learning.</a:t>
            </a:r>
          </a:p>
          <a:p>
            <a:pPr indent="4954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Given a training data, we can induce a decision tree.</a:t>
            </a:r>
          </a:p>
          <a:p>
            <a:pPr indent="4954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From a decision  tree we can easily create rules about the data.</a:t>
            </a:r>
          </a:p>
          <a:p>
            <a:pPr indent="40538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Using decision tree, we can easily predict the classification of unseen</a:t>
            </a:r>
          </a:p>
          <a:p>
            <a:pPr indent="270268">
              <a:lnSpc>
                <a:spcPts val="157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records.</a:t>
            </a:r>
          </a:p>
          <a:p>
            <a:pPr indent="0">
              <a:lnSpc>
                <a:spcPts val="1564"/>
              </a:lnSpc>
            </a:pPr>
            <a:r>
              <a:rPr lang="en-US" altLang="zh-CN" sz="1400" dirty="0" smtClean="0">
                <a:solidFill>
                  <a:srgbClr val="335D8F"/>
                </a:solidFill>
                <a:latin typeface="Arial" charset="0"/>
                <a:cs typeface="Arial" charset="0"/>
              </a:rPr>
              <a:t>What is Decision Tree?</a:t>
            </a:r>
          </a:p>
          <a:p>
            <a:pPr indent="49542">
              <a:lnSpc>
                <a:spcPts val="175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 is a hierarchical tree structure that used to classify classes</a:t>
            </a:r>
          </a:p>
          <a:p>
            <a:pPr indent="279272">
              <a:lnSpc>
                <a:spcPts val="184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based on a series of questions (or rules) about the attributes of the class.</a:t>
            </a:r>
          </a:p>
          <a:p>
            <a:pPr indent="0">
              <a:lnSpc>
                <a:spcPts val="184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Let us start with an example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39927" y="3172587"/>
          <a:ext cx="6400180" cy="34204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573"/>
                <a:gridCol w="1172082"/>
                <a:gridCol w="1288796"/>
                <a:gridCol w="1077214"/>
                <a:gridCol w="1870515"/>
              </a:tblGrid>
              <a:tr h="364870">
                <a:tc gridSpan="4">
                  <a:txBody>
                    <a:bodyPr/>
                    <a:lstStyle/>
                    <a:p>
                      <a:pPr indent="205977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Attributes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6029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Classes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indent="21200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Gender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2867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  <a:p>
                      <a:pPr indent="266073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ownership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74709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Travel Cost</a:t>
                      </a:r>
                    </a:p>
                    <a:p>
                      <a:pPr indent="473210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($)/km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33636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Income</a:t>
                      </a:r>
                    </a:p>
                    <a:p>
                      <a:pPr indent="401201">
                        <a:lnSpc>
                          <a:spcPts val="163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Level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4628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Transportation</a:t>
                      </a:r>
                    </a:p>
                    <a:p>
                      <a:pPr indent="793377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5073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Low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255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701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11410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636">
                <a:tc>
                  <a:txBody>
                    <a:bodyPr/>
                    <a:lstStyle/>
                    <a:p>
                      <a:pPr indent="284077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50731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Low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153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4569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7389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11410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7777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7389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11410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239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979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Expensive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3282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995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9526">
                <a:tc>
                  <a:txBody>
                    <a:bodyPr/>
                    <a:lstStyle/>
                    <a:p>
                      <a:pPr indent="38317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9794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Expensive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9958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349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979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Expensive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3282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995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865454" y="6589938"/>
            <a:ext cx="5941876" cy="1968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5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Based on above training data, we can induce a decision tree as the following: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0" y="9166859"/>
            <a:ext cx="5722620" cy="68580"/>
          </a:xfrm>
          <a:prstGeom prst="rect">
            <a:avLst/>
          </a:prstGeom>
        </p:spPr>
      </p:pic>
      <p:sp>
        <p:nvSpPr>
          <p:cNvPr id="3" name="Freeform 7"/>
          <p:cNvSpPr/>
          <p:nvPr/>
        </p:nvSpPr>
        <p:spPr>
          <a:xfrm>
            <a:off x="1041400" y="9232900"/>
            <a:ext cx="5664200" cy="12700"/>
          </a:xfrm>
          <a:custGeom>
            <a:avLst/>
            <a:gdLst>
              <a:gd name="connsiteX0" fmla="*/ 19685 w 5664200"/>
              <a:gd name="connsiteY0" fmla="*/ 19050 h 12700"/>
              <a:gd name="connsiteX1" fmla="*/ 19685 w 5664200"/>
              <a:gd name="connsiteY1" fmla="*/ 19050 h 12700"/>
              <a:gd name="connsiteX2" fmla="*/ 20319 w 5664200"/>
              <a:gd name="connsiteY2" fmla="*/ 19050 h 12700"/>
              <a:gd name="connsiteX3" fmla="*/ 20955 w 5664200"/>
              <a:gd name="connsiteY3" fmla="*/ 19050 h 12700"/>
              <a:gd name="connsiteX4" fmla="*/ 21589 w 5664200"/>
              <a:gd name="connsiteY4" fmla="*/ 19050 h 12700"/>
              <a:gd name="connsiteX5" fmla="*/ 22225 w 5664200"/>
              <a:gd name="connsiteY5" fmla="*/ 19050 h 12700"/>
              <a:gd name="connsiteX6" fmla="*/ 22860 w 5664200"/>
              <a:gd name="connsiteY6" fmla="*/ 19050 h 12700"/>
              <a:gd name="connsiteX7" fmla="*/ 24130 w 5664200"/>
              <a:gd name="connsiteY7" fmla="*/ 19050 h 12700"/>
              <a:gd name="connsiteX8" fmla="*/ 25400 w 5664200"/>
              <a:gd name="connsiteY8" fmla="*/ 19050 h 12700"/>
              <a:gd name="connsiteX9" fmla="*/ 27305 w 5664200"/>
              <a:gd name="connsiteY9" fmla="*/ 19050 h 12700"/>
              <a:gd name="connsiteX10" fmla="*/ 29210 w 5664200"/>
              <a:gd name="connsiteY10" fmla="*/ 19050 h 12700"/>
              <a:gd name="connsiteX11" fmla="*/ 31114 w 5664200"/>
              <a:gd name="connsiteY11" fmla="*/ 19050 h 12700"/>
              <a:gd name="connsiteX12" fmla="*/ 33655 w 5664200"/>
              <a:gd name="connsiteY12" fmla="*/ 19050 h 12700"/>
              <a:gd name="connsiteX13" fmla="*/ 36194 w 5664200"/>
              <a:gd name="connsiteY13" fmla="*/ 19050 h 12700"/>
              <a:gd name="connsiteX14" fmla="*/ 39369 w 5664200"/>
              <a:gd name="connsiteY14" fmla="*/ 19050 h 12700"/>
              <a:gd name="connsiteX15" fmla="*/ 42544 w 5664200"/>
              <a:gd name="connsiteY15" fmla="*/ 19050 h 12700"/>
              <a:gd name="connsiteX16" fmla="*/ 46355 w 5664200"/>
              <a:gd name="connsiteY16" fmla="*/ 19050 h 12700"/>
              <a:gd name="connsiteX17" fmla="*/ 50800 w 5664200"/>
              <a:gd name="connsiteY17" fmla="*/ 19050 h 12700"/>
              <a:gd name="connsiteX18" fmla="*/ 55244 w 5664200"/>
              <a:gd name="connsiteY18" fmla="*/ 19050 h 12700"/>
              <a:gd name="connsiteX19" fmla="*/ 60325 w 5664200"/>
              <a:gd name="connsiteY19" fmla="*/ 19050 h 12700"/>
              <a:gd name="connsiteX20" fmla="*/ 66039 w 5664200"/>
              <a:gd name="connsiteY20" fmla="*/ 19050 h 12700"/>
              <a:gd name="connsiteX21" fmla="*/ 72389 w 5664200"/>
              <a:gd name="connsiteY21" fmla="*/ 19050 h 12700"/>
              <a:gd name="connsiteX22" fmla="*/ 78739 w 5664200"/>
              <a:gd name="connsiteY22" fmla="*/ 19050 h 12700"/>
              <a:gd name="connsiteX23" fmla="*/ 85725 w 5664200"/>
              <a:gd name="connsiteY23" fmla="*/ 19050 h 12700"/>
              <a:gd name="connsiteX24" fmla="*/ 93344 w 5664200"/>
              <a:gd name="connsiteY24" fmla="*/ 19050 h 12700"/>
              <a:gd name="connsiteX25" fmla="*/ 101600 w 5664200"/>
              <a:gd name="connsiteY25" fmla="*/ 19050 h 12700"/>
              <a:gd name="connsiteX26" fmla="*/ 110489 w 5664200"/>
              <a:gd name="connsiteY26" fmla="*/ 19050 h 12700"/>
              <a:gd name="connsiteX27" fmla="*/ 119380 w 5664200"/>
              <a:gd name="connsiteY27" fmla="*/ 19050 h 12700"/>
              <a:gd name="connsiteX28" fmla="*/ 129539 w 5664200"/>
              <a:gd name="connsiteY28" fmla="*/ 19050 h 12700"/>
              <a:gd name="connsiteX29" fmla="*/ 140335 w 5664200"/>
              <a:gd name="connsiteY29" fmla="*/ 19050 h 12700"/>
              <a:gd name="connsiteX30" fmla="*/ 151764 w 5664200"/>
              <a:gd name="connsiteY30" fmla="*/ 19050 h 12700"/>
              <a:gd name="connsiteX31" fmla="*/ 163194 w 5664200"/>
              <a:gd name="connsiteY31" fmla="*/ 19050 h 12700"/>
              <a:gd name="connsiteX32" fmla="*/ 175894 w 5664200"/>
              <a:gd name="connsiteY32" fmla="*/ 19050 h 12700"/>
              <a:gd name="connsiteX33" fmla="*/ 189864 w 5664200"/>
              <a:gd name="connsiteY33" fmla="*/ 19050 h 12700"/>
              <a:gd name="connsiteX34" fmla="*/ 203835 w 5664200"/>
              <a:gd name="connsiteY34" fmla="*/ 19050 h 12700"/>
              <a:gd name="connsiteX35" fmla="*/ 218439 w 5664200"/>
              <a:gd name="connsiteY35" fmla="*/ 19050 h 12700"/>
              <a:gd name="connsiteX36" fmla="*/ 234314 w 5664200"/>
              <a:gd name="connsiteY36" fmla="*/ 19050 h 12700"/>
              <a:gd name="connsiteX37" fmla="*/ 250825 w 5664200"/>
              <a:gd name="connsiteY37" fmla="*/ 19050 h 12700"/>
              <a:gd name="connsiteX38" fmla="*/ 267969 w 5664200"/>
              <a:gd name="connsiteY38" fmla="*/ 19050 h 12700"/>
              <a:gd name="connsiteX39" fmla="*/ 286385 w 5664200"/>
              <a:gd name="connsiteY39" fmla="*/ 19050 h 12700"/>
              <a:gd name="connsiteX40" fmla="*/ 305435 w 5664200"/>
              <a:gd name="connsiteY40" fmla="*/ 19050 h 12700"/>
              <a:gd name="connsiteX41" fmla="*/ 325119 w 5664200"/>
              <a:gd name="connsiteY41" fmla="*/ 19050 h 12700"/>
              <a:gd name="connsiteX42" fmla="*/ 346075 w 5664200"/>
              <a:gd name="connsiteY42" fmla="*/ 19050 h 12700"/>
              <a:gd name="connsiteX43" fmla="*/ 367664 w 5664200"/>
              <a:gd name="connsiteY43" fmla="*/ 19050 h 12700"/>
              <a:gd name="connsiteX44" fmla="*/ 390525 w 5664200"/>
              <a:gd name="connsiteY44" fmla="*/ 19050 h 12700"/>
              <a:gd name="connsiteX45" fmla="*/ 414019 w 5664200"/>
              <a:gd name="connsiteY45" fmla="*/ 19050 h 12700"/>
              <a:gd name="connsiteX46" fmla="*/ 438785 w 5664200"/>
              <a:gd name="connsiteY46" fmla="*/ 19050 h 12700"/>
              <a:gd name="connsiteX47" fmla="*/ 464819 w 5664200"/>
              <a:gd name="connsiteY47" fmla="*/ 19050 h 12700"/>
              <a:gd name="connsiteX48" fmla="*/ 491489 w 5664200"/>
              <a:gd name="connsiteY48" fmla="*/ 19050 h 12700"/>
              <a:gd name="connsiteX49" fmla="*/ 518794 w 5664200"/>
              <a:gd name="connsiteY49" fmla="*/ 19050 h 12700"/>
              <a:gd name="connsiteX50" fmla="*/ 548005 w 5664200"/>
              <a:gd name="connsiteY50" fmla="*/ 19050 h 12700"/>
              <a:gd name="connsiteX51" fmla="*/ 577850 w 5664200"/>
              <a:gd name="connsiteY51" fmla="*/ 19050 h 12700"/>
              <a:gd name="connsiteX52" fmla="*/ 608329 w 5664200"/>
              <a:gd name="connsiteY52" fmla="*/ 19050 h 12700"/>
              <a:gd name="connsiteX53" fmla="*/ 640714 w 5664200"/>
              <a:gd name="connsiteY53" fmla="*/ 19050 h 12700"/>
              <a:gd name="connsiteX54" fmla="*/ 673735 w 5664200"/>
              <a:gd name="connsiteY54" fmla="*/ 19050 h 12700"/>
              <a:gd name="connsiteX55" fmla="*/ 708660 w 5664200"/>
              <a:gd name="connsiteY55" fmla="*/ 19050 h 12700"/>
              <a:gd name="connsiteX56" fmla="*/ 744220 w 5664200"/>
              <a:gd name="connsiteY56" fmla="*/ 19050 h 12700"/>
              <a:gd name="connsiteX57" fmla="*/ 781050 w 5664200"/>
              <a:gd name="connsiteY57" fmla="*/ 19050 h 12700"/>
              <a:gd name="connsiteX58" fmla="*/ 819150 w 5664200"/>
              <a:gd name="connsiteY58" fmla="*/ 19050 h 12700"/>
              <a:gd name="connsiteX59" fmla="*/ 857885 w 5664200"/>
              <a:gd name="connsiteY59" fmla="*/ 19050 h 12700"/>
              <a:gd name="connsiteX60" fmla="*/ 898525 w 5664200"/>
              <a:gd name="connsiteY60" fmla="*/ 19050 h 12700"/>
              <a:gd name="connsiteX61" fmla="*/ 940435 w 5664200"/>
              <a:gd name="connsiteY61" fmla="*/ 19050 h 12700"/>
              <a:gd name="connsiteX62" fmla="*/ 983614 w 5664200"/>
              <a:gd name="connsiteY62" fmla="*/ 19050 h 12700"/>
              <a:gd name="connsiteX63" fmla="*/ 1028064 w 5664200"/>
              <a:gd name="connsiteY63" fmla="*/ 19050 h 12700"/>
              <a:gd name="connsiteX64" fmla="*/ 1073785 w 5664200"/>
              <a:gd name="connsiteY64" fmla="*/ 19050 h 12700"/>
              <a:gd name="connsiteX65" fmla="*/ 1121410 w 5664200"/>
              <a:gd name="connsiteY65" fmla="*/ 19050 h 12700"/>
              <a:gd name="connsiteX66" fmla="*/ 1169670 w 5664200"/>
              <a:gd name="connsiteY66" fmla="*/ 19050 h 12700"/>
              <a:gd name="connsiteX67" fmla="*/ 1219835 w 5664200"/>
              <a:gd name="connsiteY67" fmla="*/ 19050 h 12700"/>
              <a:gd name="connsiteX68" fmla="*/ 1271270 w 5664200"/>
              <a:gd name="connsiteY68" fmla="*/ 19050 h 12700"/>
              <a:gd name="connsiteX69" fmla="*/ 1323975 w 5664200"/>
              <a:gd name="connsiteY69" fmla="*/ 19050 h 12700"/>
              <a:gd name="connsiteX70" fmla="*/ 1378585 w 5664200"/>
              <a:gd name="connsiteY70" fmla="*/ 19050 h 12700"/>
              <a:gd name="connsiteX71" fmla="*/ 1434464 w 5664200"/>
              <a:gd name="connsiteY71" fmla="*/ 19050 h 12700"/>
              <a:gd name="connsiteX72" fmla="*/ 1491614 w 5664200"/>
              <a:gd name="connsiteY72" fmla="*/ 19050 h 12700"/>
              <a:gd name="connsiteX73" fmla="*/ 1550670 w 5664200"/>
              <a:gd name="connsiteY73" fmla="*/ 19050 h 12700"/>
              <a:gd name="connsiteX74" fmla="*/ 1610995 w 5664200"/>
              <a:gd name="connsiteY74" fmla="*/ 19050 h 12700"/>
              <a:gd name="connsiteX75" fmla="*/ 1672589 w 5664200"/>
              <a:gd name="connsiteY75" fmla="*/ 19050 h 12700"/>
              <a:gd name="connsiteX76" fmla="*/ 1736725 w 5664200"/>
              <a:gd name="connsiteY76" fmla="*/ 19050 h 12700"/>
              <a:gd name="connsiteX77" fmla="*/ 1801495 w 5664200"/>
              <a:gd name="connsiteY77" fmla="*/ 19050 h 12700"/>
              <a:gd name="connsiteX78" fmla="*/ 1868170 w 5664200"/>
              <a:gd name="connsiteY78" fmla="*/ 19050 h 12700"/>
              <a:gd name="connsiteX79" fmla="*/ 1936750 w 5664200"/>
              <a:gd name="connsiteY79" fmla="*/ 19050 h 12700"/>
              <a:gd name="connsiteX80" fmla="*/ 2007235 w 5664200"/>
              <a:gd name="connsiteY80" fmla="*/ 19050 h 12700"/>
              <a:gd name="connsiteX81" fmla="*/ 2078989 w 5664200"/>
              <a:gd name="connsiteY81" fmla="*/ 19050 h 12700"/>
              <a:gd name="connsiteX82" fmla="*/ 2152650 w 5664200"/>
              <a:gd name="connsiteY82" fmla="*/ 19050 h 12700"/>
              <a:gd name="connsiteX83" fmla="*/ 2227579 w 5664200"/>
              <a:gd name="connsiteY83" fmla="*/ 19050 h 12700"/>
              <a:gd name="connsiteX84" fmla="*/ 2304415 w 5664200"/>
              <a:gd name="connsiteY84" fmla="*/ 19050 h 12700"/>
              <a:gd name="connsiteX85" fmla="*/ 2383154 w 5664200"/>
              <a:gd name="connsiteY85" fmla="*/ 19050 h 12700"/>
              <a:gd name="connsiteX86" fmla="*/ 2463800 w 5664200"/>
              <a:gd name="connsiteY86" fmla="*/ 19050 h 12700"/>
              <a:gd name="connsiteX87" fmla="*/ 2546350 w 5664200"/>
              <a:gd name="connsiteY87" fmla="*/ 19050 h 12700"/>
              <a:gd name="connsiteX88" fmla="*/ 2630804 w 5664200"/>
              <a:gd name="connsiteY88" fmla="*/ 19050 h 12700"/>
              <a:gd name="connsiteX89" fmla="*/ 2716529 w 5664200"/>
              <a:gd name="connsiteY89" fmla="*/ 19050 h 12700"/>
              <a:gd name="connsiteX90" fmla="*/ 2804795 w 5664200"/>
              <a:gd name="connsiteY90" fmla="*/ 19050 h 12700"/>
              <a:gd name="connsiteX91" fmla="*/ 2894329 w 5664200"/>
              <a:gd name="connsiteY91" fmla="*/ 19050 h 12700"/>
              <a:gd name="connsiteX92" fmla="*/ 2986404 w 5664200"/>
              <a:gd name="connsiteY92" fmla="*/ 19050 h 12700"/>
              <a:gd name="connsiteX93" fmla="*/ 3079750 w 5664200"/>
              <a:gd name="connsiteY93" fmla="*/ 19050 h 12700"/>
              <a:gd name="connsiteX94" fmla="*/ 3175634 w 5664200"/>
              <a:gd name="connsiteY94" fmla="*/ 19050 h 12700"/>
              <a:gd name="connsiteX95" fmla="*/ 3272790 w 5664200"/>
              <a:gd name="connsiteY95" fmla="*/ 19050 h 12700"/>
              <a:gd name="connsiteX96" fmla="*/ 3372484 w 5664200"/>
              <a:gd name="connsiteY96" fmla="*/ 19050 h 12700"/>
              <a:gd name="connsiteX97" fmla="*/ 3474084 w 5664200"/>
              <a:gd name="connsiteY97" fmla="*/ 19050 h 12700"/>
              <a:gd name="connsiteX98" fmla="*/ 3578225 w 5664200"/>
              <a:gd name="connsiteY98" fmla="*/ 19050 h 12700"/>
              <a:gd name="connsiteX99" fmla="*/ 3683634 w 5664200"/>
              <a:gd name="connsiteY99" fmla="*/ 19050 h 12700"/>
              <a:gd name="connsiteX100" fmla="*/ 3791584 w 5664200"/>
              <a:gd name="connsiteY100" fmla="*/ 19050 h 12700"/>
              <a:gd name="connsiteX101" fmla="*/ 3901440 w 5664200"/>
              <a:gd name="connsiteY101" fmla="*/ 19050 h 12700"/>
              <a:gd name="connsiteX102" fmla="*/ 4013200 w 5664200"/>
              <a:gd name="connsiteY102" fmla="*/ 19050 h 12700"/>
              <a:gd name="connsiteX103" fmla="*/ 4127500 w 5664200"/>
              <a:gd name="connsiteY103" fmla="*/ 19050 h 12700"/>
              <a:gd name="connsiteX104" fmla="*/ 4243704 w 5664200"/>
              <a:gd name="connsiteY104" fmla="*/ 19050 h 12700"/>
              <a:gd name="connsiteX105" fmla="*/ 4361815 w 5664200"/>
              <a:gd name="connsiteY105" fmla="*/ 19050 h 12700"/>
              <a:gd name="connsiteX106" fmla="*/ 4482465 w 5664200"/>
              <a:gd name="connsiteY106" fmla="*/ 19050 h 12700"/>
              <a:gd name="connsiteX107" fmla="*/ 4605020 w 5664200"/>
              <a:gd name="connsiteY107" fmla="*/ 19050 h 12700"/>
              <a:gd name="connsiteX108" fmla="*/ 4730115 w 5664200"/>
              <a:gd name="connsiteY108" fmla="*/ 19050 h 12700"/>
              <a:gd name="connsiteX109" fmla="*/ 4857750 w 5664200"/>
              <a:gd name="connsiteY109" fmla="*/ 19050 h 12700"/>
              <a:gd name="connsiteX110" fmla="*/ 4987290 w 5664200"/>
              <a:gd name="connsiteY110" fmla="*/ 19050 h 12700"/>
              <a:gd name="connsiteX111" fmla="*/ 5119370 w 5664200"/>
              <a:gd name="connsiteY111" fmla="*/ 19050 h 12700"/>
              <a:gd name="connsiteX112" fmla="*/ 5253354 w 5664200"/>
              <a:gd name="connsiteY112" fmla="*/ 19050 h 12700"/>
              <a:gd name="connsiteX113" fmla="*/ 5389879 w 5664200"/>
              <a:gd name="connsiteY113" fmla="*/ 19050 h 12700"/>
              <a:gd name="connsiteX114" fmla="*/ 5528944 w 5664200"/>
              <a:gd name="connsiteY114" fmla="*/ 19050 h 12700"/>
              <a:gd name="connsiteX115" fmla="*/ 5669915 w 5664200"/>
              <a:gd name="connsiteY115" fmla="*/ 1905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5664200" h="12700">
                <a:moveTo>
                  <a:pt x="19685" y="19050"/>
                </a:moveTo>
                <a:lnTo>
                  <a:pt x="19685" y="19050"/>
                </a:lnTo>
                <a:lnTo>
                  <a:pt x="20319" y="19050"/>
                </a:lnTo>
                <a:lnTo>
                  <a:pt x="20955" y="19050"/>
                </a:lnTo>
                <a:lnTo>
                  <a:pt x="21589" y="19050"/>
                </a:lnTo>
                <a:lnTo>
                  <a:pt x="22225" y="19050"/>
                </a:lnTo>
                <a:lnTo>
                  <a:pt x="22860" y="19050"/>
                </a:lnTo>
                <a:lnTo>
                  <a:pt x="24130" y="19050"/>
                </a:lnTo>
                <a:lnTo>
                  <a:pt x="25400" y="19050"/>
                </a:lnTo>
                <a:lnTo>
                  <a:pt x="27305" y="19050"/>
                </a:lnTo>
                <a:lnTo>
                  <a:pt x="29210" y="19050"/>
                </a:lnTo>
                <a:lnTo>
                  <a:pt x="31114" y="19050"/>
                </a:lnTo>
                <a:lnTo>
                  <a:pt x="33655" y="19050"/>
                </a:lnTo>
                <a:lnTo>
                  <a:pt x="36194" y="19050"/>
                </a:lnTo>
                <a:lnTo>
                  <a:pt x="39369" y="19050"/>
                </a:lnTo>
                <a:lnTo>
                  <a:pt x="42544" y="19050"/>
                </a:lnTo>
                <a:lnTo>
                  <a:pt x="46355" y="19050"/>
                </a:lnTo>
                <a:lnTo>
                  <a:pt x="50800" y="19050"/>
                </a:lnTo>
                <a:lnTo>
                  <a:pt x="55244" y="19050"/>
                </a:lnTo>
                <a:lnTo>
                  <a:pt x="60325" y="19050"/>
                </a:lnTo>
                <a:lnTo>
                  <a:pt x="66039" y="19050"/>
                </a:lnTo>
                <a:lnTo>
                  <a:pt x="72389" y="19050"/>
                </a:lnTo>
                <a:lnTo>
                  <a:pt x="78739" y="19050"/>
                </a:lnTo>
                <a:lnTo>
                  <a:pt x="85725" y="19050"/>
                </a:lnTo>
                <a:lnTo>
                  <a:pt x="93344" y="19050"/>
                </a:lnTo>
                <a:lnTo>
                  <a:pt x="101600" y="19050"/>
                </a:lnTo>
                <a:lnTo>
                  <a:pt x="110489" y="19050"/>
                </a:lnTo>
                <a:lnTo>
                  <a:pt x="119380" y="19050"/>
                </a:lnTo>
                <a:lnTo>
                  <a:pt x="129539" y="19050"/>
                </a:lnTo>
                <a:lnTo>
                  <a:pt x="140335" y="19050"/>
                </a:lnTo>
                <a:lnTo>
                  <a:pt x="151764" y="19050"/>
                </a:lnTo>
                <a:lnTo>
                  <a:pt x="163194" y="19050"/>
                </a:lnTo>
                <a:lnTo>
                  <a:pt x="175894" y="19050"/>
                </a:lnTo>
                <a:lnTo>
                  <a:pt x="189864" y="19050"/>
                </a:lnTo>
                <a:lnTo>
                  <a:pt x="203835" y="19050"/>
                </a:lnTo>
                <a:lnTo>
                  <a:pt x="218439" y="19050"/>
                </a:lnTo>
                <a:lnTo>
                  <a:pt x="234314" y="19050"/>
                </a:lnTo>
                <a:lnTo>
                  <a:pt x="250825" y="19050"/>
                </a:lnTo>
                <a:lnTo>
                  <a:pt x="267969" y="19050"/>
                </a:lnTo>
                <a:lnTo>
                  <a:pt x="286385" y="19050"/>
                </a:lnTo>
                <a:lnTo>
                  <a:pt x="305435" y="19050"/>
                </a:lnTo>
                <a:lnTo>
                  <a:pt x="325119" y="19050"/>
                </a:lnTo>
                <a:lnTo>
                  <a:pt x="346075" y="19050"/>
                </a:lnTo>
                <a:lnTo>
                  <a:pt x="367664" y="19050"/>
                </a:lnTo>
                <a:lnTo>
                  <a:pt x="390525" y="19050"/>
                </a:lnTo>
                <a:lnTo>
                  <a:pt x="414019" y="19050"/>
                </a:lnTo>
                <a:lnTo>
                  <a:pt x="438785" y="19050"/>
                </a:lnTo>
                <a:lnTo>
                  <a:pt x="464819" y="19050"/>
                </a:lnTo>
                <a:lnTo>
                  <a:pt x="491489" y="19050"/>
                </a:lnTo>
                <a:lnTo>
                  <a:pt x="518794" y="19050"/>
                </a:lnTo>
                <a:lnTo>
                  <a:pt x="548005" y="19050"/>
                </a:lnTo>
                <a:lnTo>
                  <a:pt x="577850" y="19050"/>
                </a:lnTo>
                <a:lnTo>
                  <a:pt x="608329" y="19050"/>
                </a:lnTo>
                <a:lnTo>
                  <a:pt x="640714" y="19050"/>
                </a:lnTo>
                <a:lnTo>
                  <a:pt x="673735" y="19050"/>
                </a:lnTo>
                <a:lnTo>
                  <a:pt x="708660" y="19050"/>
                </a:lnTo>
                <a:lnTo>
                  <a:pt x="744220" y="19050"/>
                </a:lnTo>
                <a:lnTo>
                  <a:pt x="781050" y="19050"/>
                </a:lnTo>
                <a:lnTo>
                  <a:pt x="819150" y="19050"/>
                </a:lnTo>
                <a:lnTo>
                  <a:pt x="857885" y="19050"/>
                </a:lnTo>
                <a:lnTo>
                  <a:pt x="898525" y="19050"/>
                </a:lnTo>
                <a:lnTo>
                  <a:pt x="940435" y="19050"/>
                </a:lnTo>
                <a:lnTo>
                  <a:pt x="983614" y="19050"/>
                </a:lnTo>
                <a:lnTo>
                  <a:pt x="1028064" y="19050"/>
                </a:lnTo>
                <a:lnTo>
                  <a:pt x="1073785" y="19050"/>
                </a:lnTo>
                <a:lnTo>
                  <a:pt x="1121410" y="19050"/>
                </a:lnTo>
                <a:lnTo>
                  <a:pt x="1169670" y="19050"/>
                </a:lnTo>
                <a:lnTo>
                  <a:pt x="1219835" y="19050"/>
                </a:lnTo>
                <a:lnTo>
                  <a:pt x="1271270" y="19050"/>
                </a:lnTo>
                <a:lnTo>
                  <a:pt x="1323975" y="19050"/>
                </a:lnTo>
                <a:lnTo>
                  <a:pt x="1378585" y="19050"/>
                </a:lnTo>
                <a:lnTo>
                  <a:pt x="1434464" y="19050"/>
                </a:lnTo>
                <a:lnTo>
                  <a:pt x="1491614" y="19050"/>
                </a:lnTo>
                <a:lnTo>
                  <a:pt x="1550670" y="19050"/>
                </a:lnTo>
                <a:lnTo>
                  <a:pt x="1610995" y="19050"/>
                </a:lnTo>
                <a:lnTo>
                  <a:pt x="1672589" y="19050"/>
                </a:lnTo>
                <a:lnTo>
                  <a:pt x="1736725" y="19050"/>
                </a:lnTo>
                <a:lnTo>
                  <a:pt x="1801495" y="19050"/>
                </a:lnTo>
                <a:lnTo>
                  <a:pt x="1868170" y="19050"/>
                </a:lnTo>
                <a:lnTo>
                  <a:pt x="1936750" y="19050"/>
                </a:lnTo>
                <a:lnTo>
                  <a:pt x="2007235" y="19050"/>
                </a:lnTo>
                <a:lnTo>
                  <a:pt x="2078989" y="19050"/>
                </a:lnTo>
                <a:lnTo>
                  <a:pt x="2152650" y="19050"/>
                </a:lnTo>
                <a:lnTo>
                  <a:pt x="2227579" y="19050"/>
                </a:lnTo>
                <a:lnTo>
                  <a:pt x="2304415" y="19050"/>
                </a:lnTo>
                <a:lnTo>
                  <a:pt x="2383154" y="19050"/>
                </a:lnTo>
                <a:lnTo>
                  <a:pt x="2463800" y="19050"/>
                </a:lnTo>
                <a:lnTo>
                  <a:pt x="2546350" y="19050"/>
                </a:lnTo>
                <a:lnTo>
                  <a:pt x="2630804" y="19050"/>
                </a:lnTo>
                <a:lnTo>
                  <a:pt x="2716529" y="19050"/>
                </a:lnTo>
                <a:lnTo>
                  <a:pt x="2804795" y="19050"/>
                </a:lnTo>
                <a:lnTo>
                  <a:pt x="2894329" y="19050"/>
                </a:lnTo>
                <a:lnTo>
                  <a:pt x="2986404" y="19050"/>
                </a:lnTo>
                <a:lnTo>
                  <a:pt x="3079750" y="19050"/>
                </a:lnTo>
                <a:lnTo>
                  <a:pt x="3175634" y="19050"/>
                </a:lnTo>
                <a:lnTo>
                  <a:pt x="3272790" y="19050"/>
                </a:lnTo>
                <a:lnTo>
                  <a:pt x="3372484" y="19050"/>
                </a:lnTo>
                <a:lnTo>
                  <a:pt x="3474084" y="19050"/>
                </a:lnTo>
                <a:lnTo>
                  <a:pt x="3578225" y="19050"/>
                </a:lnTo>
                <a:lnTo>
                  <a:pt x="3683634" y="19050"/>
                </a:lnTo>
                <a:lnTo>
                  <a:pt x="3791584" y="19050"/>
                </a:lnTo>
                <a:lnTo>
                  <a:pt x="3901440" y="19050"/>
                </a:lnTo>
                <a:lnTo>
                  <a:pt x="4013200" y="19050"/>
                </a:lnTo>
                <a:lnTo>
                  <a:pt x="4127500" y="19050"/>
                </a:lnTo>
                <a:lnTo>
                  <a:pt x="4243704" y="19050"/>
                </a:lnTo>
                <a:lnTo>
                  <a:pt x="4361815" y="19050"/>
                </a:lnTo>
                <a:lnTo>
                  <a:pt x="4482465" y="19050"/>
                </a:lnTo>
                <a:lnTo>
                  <a:pt x="4605020" y="19050"/>
                </a:lnTo>
                <a:lnTo>
                  <a:pt x="4730115" y="19050"/>
                </a:lnTo>
                <a:lnTo>
                  <a:pt x="4857750" y="19050"/>
                </a:lnTo>
                <a:lnTo>
                  <a:pt x="4987290" y="19050"/>
                </a:lnTo>
                <a:lnTo>
                  <a:pt x="5119370" y="19050"/>
                </a:lnTo>
                <a:lnTo>
                  <a:pt x="5253354" y="19050"/>
                </a:lnTo>
                <a:lnTo>
                  <a:pt x="5389879" y="19050"/>
                </a:lnTo>
                <a:lnTo>
                  <a:pt x="5528944" y="19050"/>
                </a:lnTo>
                <a:lnTo>
                  <a:pt x="5669915" y="19050"/>
                </a:lnTo>
              </a:path>
            </a:pathLst>
          </a:custGeom>
          <a:ln w="15218">
            <a:solidFill>
              <a:srgbClr val="5E211F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865454" y="916467"/>
            <a:ext cx="6174692" cy="249710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65760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Notice that attribute “income level” is not included in the decision tree</a:t>
            </a:r>
          </a:p>
          <a:p>
            <a:pPr indent="0">
              <a:lnSpc>
                <a:spcPts val="184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because based on the  given   data  attribute  “travel  cost  per  km”   would</a:t>
            </a:r>
          </a:p>
          <a:p>
            <a:pPr indent="0">
              <a:lnSpc>
                <a:spcPts val="184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produce  better  classification   than “income level”.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15"/>
              </a:lnSpc>
            </a:pPr>
            <a:r>
              <a:rPr lang="en-US" altLang="zh-CN" sz="1400" dirty="0" smtClean="0">
                <a:solidFill>
                  <a:srgbClr val="335D8F"/>
                </a:solidFill>
                <a:latin typeface="Arial" charset="0"/>
                <a:cs typeface="Arial" charset="0"/>
              </a:rPr>
              <a:t>How to use a decision tree?</a:t>
            </a:r>
          </a:p>
          <a:p>
            <a:pPr indent="4954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 can be used to predict a pattern or to classify the class of a</a:t>
            </a:r>
          </a:p>
          <a:p>
            <a:pPr indent="279272">
              <a:lnSpc>
                <a:spcPts val="185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data.</a:t>
            </a:r>
          </a:p>
          <a:p>
            <a:pPr indent="49542">
              <a:lnSpc>
                <a:spcPts val="191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Suppose we have new unseen records of a person from the same location</a:t>
            </a:r>
          </a:p>
          <a:p>
            <a:pPr indent="279272">
              <a:lnSpc>
                <a:spcPts val="187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where the data sample was taken.</a:t>
            </a:r>
          </a:p>
          <a:p>
            <a:pPr indent="49542">
              <a:lnSpc>
                <a:spcPts val="192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following data are called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test data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(in contrast to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training data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 because</a:t>
            </a:r>
          </a:p>
          <a:p>
            <a:pPr indent="279272">
              <a:lnSpc>
                <a:spcPts val="187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 would like to examine the classes of these data.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243825" y="3636839"/>
          <a:ext cx="6075937" cy="1302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0535"/>
                <a:gridCol w="914908"/>
                <a:gridCol w="996188"/>
                <a:gridCol w="1032002"/>
                <a:gridCol w="820419"/>
                <a:gridCol w="1401885"/>
              </a:tblGrid>
              <a:tr h="495486">
                <a:tc>
                  <a:txBody>
                    <a:bodyPr/>
                    <a:lstStyle/>
                    <a:p>
                      <a:pPr indent="265717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Person</a:t>
                      </a:r>
                    </a:p>
                    <a:p>
                      <a:pPr indent="324264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name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3467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Gender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37269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  <a:p>
                      <a:pPr indent="180475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ownership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02954">
                        <a:lnSpc>
                          <a:spcPts val="128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Travel Cost</a:t>
                      </a:r>
                    </a:p>
                    <a:p>
                      <a:pPr indent="383167">
                        <a:lnSpc>
                          <a:spcPts val="142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($)/km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07525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Income</a:t>
                      </a:r>
                    </a:p>
                    <a:p>
                      <a:pPr indent="279661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Level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11717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Transportation</a:t>
                      </a:r>
                    </a:p>
                    <a:p>
                      <a:pPr indent="554363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indent="36490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Alex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65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7311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8039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1157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3000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?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255">
                <a:tc>
                  <a:txBody>
                    <a:bodyPr/>
                    <a:lstStyle/>
                    <a:p>
                      <a:pPr indent="288323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Buddy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65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731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52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81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3000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?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5014">
                <a:tc>
                  <a:txBody>
                    <a:bodyPr/>
                    <a:lstStyle/>
                    <a:p>
                      <a:pPr indent="27473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Cherry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346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731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52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115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3000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?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TextBox 10"/>
          <p:cNvSpPr txBox="1"/>
          <p:nvPr/>
        </p:nvSpPr>
        <p:spPr>
          <a:xfrm>
            <a:off x="905992" y="5095909"/>
            <a:ext cx="6090629" cy="27704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9004">
              <a:lnSpc>
                <a:spcPts val="16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question is what transportation mode would Alex, Buddy and Cheery</a:t>
            </a:r>
          </a:p>
          <a:p>
            <a:pPr indent="238734">
              <a:lnSpc>
                <a:spcPts val="15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use?</a:t>
            </a:r>
          </a:p>
          <a:p>
            <a:pPr indent="9004">
              <a:lnSpc>
                <a:spcPts val="174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Using the decision</a:t>
            </a:r>
          </a:p>
          <a:p>
            <a:pPr indent="0">
              <a:lnSpc>
                <a:spcPts val="170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 can start from the root node which contains Travel cost per km</a:t>
            </a:r>
          </a:p>
          <a:p>
            <a:pPr indent="229730">
              <a:lnSpc>
                <a:spcPts val="15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attribute.</a:t>
            </a:r>
          </a:p>
          <a:p>
            <a:pPr indent="0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travel cost per km is expensive, the person uses car.</a:t>
            </a:r>
          </a:p>
          <a:p>
            <a:pPr indent="0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travel cost per km is standard price, the person uses train.</a:t>
            </a:r>
          </a:p>
          <a:p>
            <a:pPr indent="0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travel cost is cheap, the decision tree needs to ask next question</a:t>
            </a:r>
          </a:p>
          <a:p>
            <a:pPr indent="22973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about the gender of the person.</a:t>
            </a:r>
          </a:p>
          <a:p>
            <a:pPr indent="0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person is a male, then he uses bus.</a:t>
            </a:r>
          </a:p>
          <a:p>
            <a:pPr indent="0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gender is female, the decision tree needs to ask again on how many</a:t>
            </a:r>
          </a:p>
          <a:p>
            <a:pPr indent="22973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cars she own in her household.</a:t>
            </a:r>
          </a:p>
          <a:p>
            <a:pPr indent="0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she has no car, she uses bus, otherwise she uses train.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1"/>
          <p:cNvSpPr/>
          <p:nvPr/>
        </p:nvSpPr>
        <p:spPr>
          <a:xfrm>
            <a:off x="1485900" y="914400"/>
            <a:ext cx="4864100" cy="2349500"/>
          </a:xfrm>
          <a:custGeom>
            <a:avLst/>
            <a:gdLst>
              <a:gd name="connsiteX0" fmla="*/ 21589 w 4864100"/>
              <a:gd name="connsiteY0" fmla="*/ 2361565 h 2349500"/>
              <a:gd name="connsiteX1" fmla="*/ 4874894 w 4864100"/>
              <a:gd name="connsiteY1" fmla="*/ 2361565 h 2349500"/>
              <a:gd name="connsiteX2" fmla="*/ 4874894 w 4864100"/>
              <a:gd name="connsiteY2" fmla="*/ 20319 h 2349500"/>
              <a:gd name="connsiteX3" fmla="*/ 21589 w 4864100"/>
              <a:gd name="connsiteY3" fmla="*/ 20319 h 2349500"/>
              <a:gd name="connsiteX4" fmla="*/ 21589 w 4864100"/>
              <a:gd name="connsiteY4" fmla="*/ 2361565 h 234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100" h="2349500">
                <a:moveTo>
                  <a:pt x="21589" y="2361565"/>
                </a:moveTo>
                <a:lnTo>
                  <a:pt x="4874894" y="2361565"/>
                </a:lnTo>
                <a:lnTo>
                  <a:pt x="4874894" y="20319"/>
                </a:lnTo>
                <a:lnTo>
                  <a:pt x="21589" y="20319"/>
                </a:lnTo>
                <a:lnTo>
                  <a:pt x="21589" y="2361565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485900" y="914400"/>
            <a:ext cx="4864100" cy="2349500"/>
          </a:xfrm>
          <a:custGeom>
            <a:avLst/>
            <a:gdLst>
              <a:gd name="connsiteX0" fmla="*/ 21589 w 4864100"/>
              <a:gd name="connsiteY0" fmla="*/ 2361565 h 2349500"/>
              <a:gd name="connsiteX1" fmla="*/ 4874894 w 4864100"/>
              <a:gd name="connsiteY1" fmla="*/ 2361565 h 2349500"/>
              <a:gd name="connsiteX2" fmla="*/ 4874894 w 4864100"/>
              <a:gd name="connsiteY2" fmla="*/ 20319 h 2349500"/>
              <a:gd name="connsiteX3" fmla="*/ 21589 w 4864100"/>
              <a:gd name="connsiteY3" fmla="*/ 20319 h 2349500"/>
              <a:gd name="connsiteX4" fmla="*/ 21589 w 4864100"/>
              <a:gd name="connsiteY4" fmla="*/ 2361565 h 234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100" h="2349500">
                <a:moveTo>
                  <a:pt x="21589" y="2361565"/>
                </a:moveTo>
                <a:lnTo>
                  <a:pt x="4874894" y="2361565"/>
                </a:lnTo>
                <a:lnTo>
                  <a:pt x="4874894" y="20319"/>
                </a:lnTo>
                <a:lnTo>
                  <a:pt x="21589" y="20319"/>
                </a:lnTo>
                <a:lnTo>
                  <a:pt x="21589" y="2361565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760" y="975360"/>
            <a:ext cx="4853940" cy="2255520"/>
          </a:xfrm>
          <a:prstGeom prst="rect">
            <a:avLst/>
          </a:prstGeom>
        </p:spPr>
      </p:pic>
      <p:sp>
        <p:nvSpPr>
          <p:cNvPr id="3" name="TextBox 14"/>
          <p:cNvSpPr txBox="1"/>
          <p:nvPr/>
        </p:nvSpPr>
        <p:spPr>
          <a:xfrm>
            <a:off x="865454" y="3385728"/>
            <a:ext cx="6154466" cy="19747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rules generated from the decision tree above are mutually exclusive and</a:t>
            </a:r>
          </a:p>
          <a:p>
            <a:pPr indent="0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exhaustive for each class label on the leaf node of the tree:</a:t>
            </a:r>
          </a:p>
          <a:p>
            <a:pPr indent="229717">
              <a:lnSpc>
                <a:spcPts val="18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1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expensive then mode = car</a:t>
            </a:r>
          </a:p>
          <a:p>
            <a:pPr indent="229717">
              <a:lnSpc>
                <a:spcPts val="16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2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standard then mode = train</a:t>
            </a:r>
          </a:p>
          <a:p>
            <a:pPr indent="229717">
              <a:lnSpc>
                <a:spcPts val="166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3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cheap and gender is male then mode = bus</a:t>
            </a:r>
          </a:p>
          <a:p>
            <a:pPr indent="229717">
              <a:lnSpc>
                <a:spcPts val="166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4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cheap and gender is female and she owns no</a:t>
            </a:r>
          </a:p>
          <a:p>
            <a:pPr indent="459790">
              <a:lnSpc>
                <a:spcPts val="182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 then mode = bus</a:t>
            </a:r>
          </a:p>
          <a:p>
            <a:pPr indent="229717">
              <a:lnSpc>
                <a:spcPts val="18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5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 If Travel cost/km is cheap and gender is female and she owns 1</a:t>
            </a:r>
          </a:p>
          <a:p>
            <a:pPr indent="459790">
              <a:lnSpc>
                <a:spcPts val="185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 then mode = train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140218" y="5583669"/>
          <a:ext cx="5498694" cy="1239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535"/>
                <a:gridCol w="1194561"/>
                <a:gridCol w="946530"/>
                <a:gridCol w="1023111"/>
                <a:gridCol w="1342957"/>
              </a:tblGrid>
              <a:tr h="418985">
                <a:tc>
                  <a:txBody>
                    <a:bodyPr/>
                    <a:lstStyle/>
                    <a:p>
                      <a:pPr indent="1805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Person</a:t>
                      </a:r>
                    </a:p>
                    <a:p>
                      <a:pPr indent="180521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Name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Travel Cost</a:t>
                      </a:r>
                    </a:p>
                    <a:p>
                      <a:pPr indent="180474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($)/km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Gender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  <a:p>
                      <a:pPr indent="175776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ownership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Transportation</a:t>
                      </a:r>
                    </a:p>
                    <a:p>
                      <a:pPr indent="180221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indent="18052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Alex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827">
                <a:tc>
                  <a:txBody>
                    <a:bodyPr/>
                    <a:lstStyle/>
                    <a:p>
                      <a:pPr indent="1805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Buddy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5014">
                <a:tc>
                  <a:txBody>
                    <a:bodyPr/>
                    <a:lstStyle/>
                    <a:p>
                      <a:pPr indent="18052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Cherry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TextBox 16"/>
          <p:cNvSpPr txBox="1"/>
          <p:nvPr/>
        </p:nvSpPr>
        <p:spPr>
          <a:xfrm>
            <a:off x="865454" y="7174262"/>
            <a:ext cx="5612693" cy="6696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3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How to generate a decision tree?</a:t>
            </a:r>
          </a:p>
          <a:p>
            <a:pPr indent="49542">
              <a:lnSpc>
                <a:spcPts val="172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How to measure impurity? Entropy Gini Index Classification error</a:t>
            </a:r>
          </a:p>
          <a:p>
            <a:pPr indent="40538">
              <a:lnSpc>
                <a:spcPts val="191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How a decision tree algorithm work? Improvement through gain ratio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Microsoft Macintosh PowerPoint</Application>
  <PresentationFormat>Custom</PresentationFormat>
  <Paragraphs>162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2019-01-30T12:06:56Z</dcterms:modified>
</cp:coreProperties>
</file>