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0"/>
          <p:cNvSpPr/>
          <p:nvPr/>
        </p:nvSpPr>
        <p:spPr>
          <a:xfrm>
            <a:off x="673100" y="8026400"/>
            <a:ext cx="6134100" cy="25400"/>
          </a:xfrm>
          <a:custGeom>
            <a:avLst/>
            <a:gdLst>
              <a:gd name="connsiteX0" fmla="*/ 11874 w 6134100"/>
              <a:gd name="connsiteY0" fmla="*/ 26670 h 25400"/>
              <a:gd name="connsiteX1" fmla="*/ 6145974 w 6134100"/>
              <a:gd name="connsiteY1" fmla="*/ 2667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34100" h="25400">
                <a:moveTo>
                  <a:pt x="11874" y="26670"/>
                </a:moveTo>
                <a:lnTo>
                  <a:pt x="6145974" y="26670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861060"/>
            <a:ext cx="5379720" cy="88391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471160"/>
            <a:ext cx="6103620" cy="2537460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914996" y="679656"/>
            <a:ext cx="70442" cy="1876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565144" y="1916797"/>
            <a:ext cx="531284" cy="2363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Steps: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4974" y="2153488"/>
            <a:ext cx="6279157" cy="61328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1) URL is typed in the address bar.</a:t>
            </a:r>
          </a:p>
          <a:p>
            <a:pPr indent="0">
              <a:lnSpc>
                <a:spcPts val="13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2)Browser checks with DNS server to convert it to an IP address</a:t>
            </a:r>
          </a:p>
          <a:p>
            <a:pPr indent="0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3)Connects to the server requested</a:t>
            </a:r>
          </a:p>
          <a:p>
            <a:pPr indent="0">
              <a:lnSpc>
                <a:spcPts val="13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4)Using HTTP or HTTPS protocol requirements, the browser sends a GET request to the server to ask</a:t>
            </a:r>
          </a:p>
          <a:p>
            <a:pPr indent="0">
              <a:lnSpc>
                <a:spcPts val="134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 the desired html document (usually index.html)</a:t>
            </a:r>
          </a:p>
          <a:p>
            <a:pPr indent="0">
              <a:lnSpc>
                <a:spcPts val="135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5)The server sends the HTML code for the web page to the browser.</a:t>
            </a:r>
          </a:p>
          <a:p>
            <a:pPr indent="0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6)The browser interprets the HTML code and formats the page to fit the browser window.</a:t>
            </a:r>
          </a:p>
          <a:p>
            <a:pPr indent="2177097">
              <a:lnSpc>
                <a:spcPts val="180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HTTPS(HTTP + SSL)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HTTPS = HTTPS stands for Hypertext Transfer Protocol over Secure Socket Layer (SSL), or</a:t>
            </a:r>
          </a:p>
          <a:p>
            <a:pPr indent="459752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 over SSL.</a:t>
            </a:r>
          </a:p>
          <a:p>
            <a:pPr indent="230022">
              <a:lnSpc>
                <a:spcPts val="150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HTTPS by default uses port 443.</a:t>
            </a:r>
          </a:p>
          <a:p>
            <a:pPr indent="230022">
              <a:lnSpc>
                <a:spcPts val="149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URL's beginning with HTTPS indicate that the connection is encrypted using SSL.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66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Disadvantage of HTTPS:</a:t>
            </a:r>
          </a:p>
          <a:p>
            <a:pPr indent="230022">
              <a:lnSpc>
                <a:spcPts val="148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HTTPS is slightly slower than HTTP because of the encryption of data.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997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Q/ Compare between HTTP &amp; HTTPS?</a:t>
            </a:r>
          </a:p>
        </p:txBody>
      </p:sp>
      <p:graphicFrame>
        <p:nvGraphicFramePr>
          <p:cNvPr id="8" name="object 2"/>
          <p:cNvGraphicFramePr>
            <a:graphicFrameLocks noGrp="1"/>
          </p:cNvGraphicFramePr>
          <p:nvPr/>
        </p:nvGraphicFramePr>
        <p:xfrm>
          <a:off x="612901" y="8296237"/>
          <a:ext cx="6436224" cy="13384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2344"/>
                <a:gridCol w="175641"/>
                <a:gridCol w="3218239"/>
              </a:tblGrid>
              <a:tr h="238797">
                <a:tc gridSpan="2">
                  <a:txBody>
                    <a:bodyPr/>
                    <a:lstStyle/>
                    <a:p>
                      <a:pPr indent="1329757">
                        <a:lnSpc>
                          <a:spcPts val="1766"/>
                        </a:lnSpc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HTTP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266578">
                        <a:lnSpc>
                          <a:spcPts val="1766"/>
                        </a:lnSpc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HTTPS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912">
                <a:tc>
                  <a:txBody>
                    <a:bodyPr/>
                    <a:lstStyle/>
                    <a:p>
                      <a:pPr indent="297590">
                        <a:lnSpc>
                          <a:spcPts val="132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   URL begins with “http://"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32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   URL begins with “https://”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212">
                <a:tc>
                  <a:txBody>
                    <a:bodyPr/>
                    <a:lstStyle/>
                    <a:p>
                      <a:pPr indent="29759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   unsecured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   secured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213">
                <a:tc>
                  <a:txBody>
                    <a:bodyPr/>
                    <a:lstStyle/>
                    <a:p>
                      <a:pPr indent="29759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   uses port 80 for communication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   uses port 443 for communication.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911">
                <a:tc>
                  <a:txBody>
                    <a:bodyPr/>
                    <a:lstStyle/>
                    <a:p>
                      <a:pPr indent="297590">
                        <a:lnSpc>
                          <a:spcPts val="132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4.   operates at Application 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80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32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4.   operates at Transport and application Layer.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80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8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213">
                <a:tc>
                  <a:txBody>
                    <a:bodyPr/>
                    <a:lstStyle/>
                    <a:p>
                      <a:pPr indent="297590">
                        <a:lnSpc>
                          <a:spcPts val="128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5.   No encryption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28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5.   uses encryption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9188">
                <a:tc>
                  <a:txBody>
                    <a:bodyPr/>
                    <a:lstStyle/>
                    <a:p>
                      <a:pPr indent="29759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6.   No certificates required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97569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6.   certificates required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4635500" y="6616700"/>
            <a:ext cx="50800" cy="12700"/>
          </a:xfrm>
          <a:custGeom>
            <a:avLst/>
            <a:gdLst>
              <a:gd name="connsiteX0" fmla="*/ 11303 w 50800"/>
              <a:gd name="connsiteY0" fmla="*/ 21336 h 12700"/>
              <a:gd name="connsiteX1" fmla="*/ 56347 w 50800"/>
              <a:gd name="connsiteY1" fmla="*/ 21336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800" h="12700">
                <a:moveTo>
                  <a:pt x="11303" y="21336"/>
                </a:moveTo>
                <a:lnTo>
                  <a:pt x="56347" y="21336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2987040"/>
            <a:ext cx="6141720" cy="2849880"/>
          </a:xfrm>
          <a:prstGeom prst="rect">
            <a:avLst/>
          </a:prstGeom>
        </p:spPr>
      </p:pic>
      <p:sp>
        <p:nvSpPr>
          <p:cNvPr id="3" name="TextBox 9"/>
          <p:cNvSpPr txBox="1"/>
          <p:nvPr/>
        </p:nvSpPr>
        <p:spPr>
          <a:xfrm>
            <a:off x="914996" y="1146289"/>
            <a:ext cx="6058285" cy="64578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654086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Domain Name Service (DNS)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a client-server application that identifies each host on the Internet with a unique user-</a:t>
            </a:r>
          </a:p>
          <a:p>
            <a:pPr indent="229730">
              <a:lnSpc>
                <a:spcPts val="135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friendly name.</a:t>
            </a:r>
          </a:p>
          <a:p>
            <a:pPr indent="0">
              <a:lnSpc>
                <a:spcPts val="147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names must be unique because the addresses are unique.</a:t>
            </a:r>
          </a:p>
          <a:p>
            <a:pPr indent="0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DNS Servers resolve names to IP addresses. It would be difficult to remember the IP address of</a:t>
            </a:r>
          </a:p>
          <a:p>
            <a:pPr indent="229730">
              <a:lnSpc>
                <a:spcPts val="139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every website we like to visit, but we can remember names.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5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DNS work?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9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One DNS server can’t response to all of the demands that coming from all over the world.</a:t>
            </a:r>
          </a:p>
          <a:p>
            <a:pPr indent="0">
              <a:lnSpc>
                <a:spcPts val="170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problem is how we can distribute the traffic among more DNS servers, This problem</a:t>
            </a:r>
          </a:p>
          <a:p>
            <a:pPr indent="229730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solved by Domain Name Space.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236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Q/ what are the Types of Domain Name Space?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7787005"/>
          <a:ext cx="6436223" cy="2132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4393"/>
                <a:gridCol w="2743592"/>
                <a:gridCol w="470059"/>
                <a:gridCol w="2748179"/>
              </a:tblGrid>
              <a:tr h="211963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1667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Flat name space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97138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Hierarchical name space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4932">
                <a:tc>
                  <a:txBody>
                    <a:bodyPr/>
                    <a:lstStyle/>
                    <a:p>
                      <a:pPr indent="29759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 name is assigned to an address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293123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57565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each name is made of several parts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054468">
                <a:tc>
                  <a:txBody>
                    <a:bodyPr/>
                    <a:lstStyle/>
                    <a:p>
                      <a:pPr indent="297590">
                        <a:lnSpc>
                          <a:spcPts val="200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4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 name in this space is an sequence of</a:t>
                      </a:r>
                    </a:p>
                    <a:p>
                      <a:pPr indent="57432">
                        <a:lnSpc>
                          <a:spcPts val="138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characters without structure.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3">
                        <a:lnSpc>
                          <a:spcPts val="200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565">
                        <a:lnSpc>
                          <a:spcPts val="204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The first part can define the nature of the</a:t>
                      </a:r>
                    </a:p>
                    <a:p>
                      <a:pPr indent="57565">
                        <a:lnSpc>
                          <a:spcPts val="138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organization, the second part can define</a:t>
                      </a:r>
                    </a:p>
                    <a:p>
                      <a:pPr indent="57565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the name of an organization, the third</a:t>
                      </a:r>
                    </a:p>
                    <a:p>
                      <a:pPr indent="57565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part can define departments in the</a:t>
                      </a:r>
                    </a:p>
                    <a:p>
                      <a:pPr indent="57565">
                        <a:lnSpc>
                          <a:spcPts val="138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organization.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0860">
                <a:tc>
                  <a:txBody>
                    <a:bodyPr/>
                    <a:lstStyle/>
                    <a:p>
                      <a:pPr indent="297590">
                        <a:lnSpc>
                          <a:spcPts val="201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7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Don’t use in Internet because there is no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9608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38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centrally controlled.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3123">
                        <a:lnSpc>
                          <a:spcPts val="138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7565">
                        <a:lnSpc>
                          <a:spcPts val="138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 at internet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2339339"/>
            <a:ext cx="5379720" cy="160782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" y="4305300"/>
            <a:ext cx="5379720" cy="19431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7132320"/>
            <a:ext cx="6027420" cy="2796540"/>
          </a:xfrm>
          <a:prstGeom prst="rect">
            <a:avLst/>
          </a:prstGeom>
        </p:spPr>
      </p:pic>
      <p:sp>
        <p:nvSpPr>
          <p:cNvPr id="2" name="TextBox 14"/>
          <p:cNvSpPr txBox="1"/>
          <p:nvPr/>
        </p:nvSpPr>
        <p:spPr>
          <a:xfrm>
            <a:off x="684974" y="1146289"/>
            <a:ext cx="6224652" cy="56470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Hierarchical Domain name space(structure)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70560">
              <a:lnSpc>
                <a:spcPts val="231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DNS organizes the name space in a hierarchical structure to decentralize the responsibilities</a:t>
            </a:r>
          </a:p>
          <a:p>
            <a:pPr indent="500291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involved in naming. Distributed the traffic between more than one DNS server.</a:t>
            </a:r>
          </a:p>
          <a:p>
            <a:pPr indent="270560">
              <a:lnSpc>
                <a:spcPts val="150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hierarchical tree structure with one root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70560">
              <a:lnSpc>
                <a:spcPts val="18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tree can have only 128 levels: level 0 (root) to level 127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70560">
              <a:lnSpc>
                <a:spcPts val="155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domain is a sub tree of the domain name space.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Macintosh PowerPoint</Application>
  <PresentationFormat>Custom</PresentationFormat>
  <Paragraphs>157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2019-01-30T12:24:22Z</dcterms:modified>
</cp:coreProperties>
</file>