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7558088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0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" y="-2540"/>
            <a:ext cx="7559040" cy="106984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446020"/>
            <a:ext cx="6271260" cy="233172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914900"/>
            <a:ext cx="6256020" cy="486156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914996" y="680095"/>
            <a:ext cx="4947603" cy="16156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261783">
              <a:lnSpc>
                <a:spcPts val="2214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Computer Networks Protocols</a:t>
            </a:r>
          </a:p>
          <a:p>
            <a:pPr indent="914946">
              <a:lnSpc>
                <a:spcPts val="2101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Lecture No.7: Application layer Protocols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3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Allows user to interface with the network.</a:t>
            </a:r>
          </a:p>
          <a:p>
            <a:pPr indent="0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Provides the interface between the applications on either end of the network.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673100" y="2247900"/>
            <a:ext cx="6299200" cy="12700"/>
          </a:xfrm>
          <a:custGeom>
            <a:avLst/>
            <a:gdLst>
              <a:gd name="connsiteX0" fmla="*/ 11874 w 6299200"/>
              <a:gd name="connsiteY0" fmla="*/ 18795 h 12700"/>
              <a:gd name="connsiteX1" fmla="*/ 6303962 w 6299200"/>
              <a:gd name="connsiteY1" fmla="*/ 18795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9200" h="12700">
                <a:moveTo>
                  <a:pt x="11874" y="18795"/>
                </a:moveTo>
                <a:lnTo>
                  <a:pt x="6303962" y="18795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78180"/>
            <a:ext cx="6294120" cy="154686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" y="8389620"/>
            <a:ext cx="6294120" cy="1417320"/>
          </a:xfrm>
          <a:prstGeom prst="rect">
            <a:avLst/>
          </a:prstGeom>
        </p:spPr>
      </p:pic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2901" y="2510155"/>
          <a:ext cx="6436224" cy="16897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3727"/>
                <a:gridCol w="5282497"/>
              </a:tblGrid>
              <a:tr h="243204">
                <a:tc>
                  <a:txBody>
                    <a:bodyPr/>
                    <a:lstStyle/>
                    <a:p>
                      <a:pPr indent="166971">
                        <a:lnSpc>
                          <a:spcPts val="1802"/>
                        </a:lnSpc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Protocols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132084">
                        <a:lnSpc>
                          <a:spcPts val="1802"/>
                        </a:lnSpc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Description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213">
                <a:tc>
                  <a:txBody>
                    <a:bodyPr/>
                    <a:lstStyle/>
                    <a:p>
                      <a:pPr indent="67568">
                        <a:lnSpc>
                          <a:spcPts val="132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DNS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Matches domain names with IP addresses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467">
                <a:tc>
                  <a:txBody>
                    <a:bodyPr/>
                    <a:lstStyle/>
                    <a:p>
                      <a:pPr indent="67568">
                        <a:lnSpc>
                          <a:spcPts val="132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HTTP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Used to transfer data between clients/servers using a web browser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4657">
                <a:tc>
                  <a:txBody>
                    <a:bodyPr/>
                    <a:lstStyle/>
                    <a:p>
                      <a:pPr indent="67568">
                        <a:lnSpc>
                          <a:spcPts val="136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SMTP &amp; POP3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32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used to send email messages from clients to servers over the internet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213">
                <a:tc>
                  <a:txBody>
                    <a:bodyPr/>
                    <a:lstStyle/>
                    <a:p>
                      <a:pPr indent="67568">
                        <a:lnSpc>
                          <a:spcPts val="132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FTP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allows the download/upload of files between a client/server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108">
                <a:tc>
                  <a:txBody>
                    <a:bodyPr/>
                    <a:lstStyle/>
                    <a:p>
                      <a:pPr indent="67568">
                        <a:lnSpc>
                          <a:spcPts val="125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Telnet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25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allows users to login to a host from a remote location and take control as if they</a:t>
                      </a:r>
                    </a:p>
                    <a:p>
                      <a:pPr indent="63381">
                        <a:lnSpc>
                          <a:spcPts val="142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were sitting at the machine (virtual connection)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4930">
                <a:tc>
                  <a:txBody>
                    <a:bodyPr/>
                    <a:lstStyle/>
                    <a:p>
                      <a:pPr indent="67568">
                        <a:lnSpc>
                          <a:spcPts val="128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DHCP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29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assigns IP addresses, subnet masks, default gateways, DNS servers, etc. To users as</a:t>
                      </a:r>
                    </a:p>
                    <a:p>
                      <a:pPr indent="63381">
                        <a:lnSpc>
                          <a:spcPts val="142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they login the network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extBox 7"/>
          <p:cNvSpPr txBox="1"/>
          <p:nvPr/>
        </p:nvSpPr>
        <p:spPr>
          <a:xfrm>
            <a:off x="684974" y="4422507"/>
            <a:ext cx="6185242" cy="37332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77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Application layer software(2 types)</a:t>
            </a:r>
          </a:p>
          <a:p>
            <a:pPr indent="230022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Applications – Provide the human (user) interface.</a:t>
            </a:r>
          </a:p>
          <a:p>
            <a:pPr indent="230022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Services – establish an interface to the network where protocols provide the rules and formats</a:t>
            </a:r>
          </a:p>
          <a:p>
            <a:pPr indent="459752">
              <a:lnSpc>
                <a:spcPts val="134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that govern how data is treated.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9752">
              <a:lnSpc>
                <a:spcPts val="173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Q/ How data requests occur &amp; are filled in application layer?</a:t>
            </a:r>
          </a:p>
          <a:p>
            <a:pPr indent="230022">
              <a:lnSpc>
                <a:spcPts val="152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Client/server model</a:t>
            </a:r>
          </a:p>
          <a:p>
            <a:pPr indent="230022">
              <a:lnSpc>
                <a:spcPts val="167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Application layer services and protocols</a:t>
            </a:r>
          </a:p>
          <a:p>
            <a:pPr indent="230022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Peer-to-peer networking and applications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622742">
              <a:lnSpc>
                <a:spcPts val="2062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Peer-to-Peer (P2P) Network Model</a:t>
            </a:r>
          </a:p>
          <a:p>
            <a:pPr indent="230022">
              <a:lnSpc>
                <a:spcPts val="147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Two or more computers are connected and are able to share resources without having a</a:t>
            </a:r>
          </a:p>
          <a:p>
            <a:pPr indent="459752">
              <a:lnSpc>
                <a:spcPts val="135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dedicated server</a:t>
            </a:r>
          </a:p>
          <a:p>
            <a:pPr indent="230022">
              <a:lnSpc>
                <a:spcPts val="147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Every end device can function as a client or server .</a:t>
            </a:r>
          </a:p>
          <a:p>
            <a:pPr indent="230022">
              <a:lnSpc>
                <a:spcPts val="145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Difficult to enforce security and policies</a:t>
            </a:r>
          </a:p>
          <a:p>
            <a:pPr indent="230022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User accounts and access rights have to be set individually on each peer device.</a:t>
            </a:r>
          </a:p>
          <a:p>
            <a:pPr indent="230022">
              <a:lnSpc>
                <a:spcPts val="14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Each device must provide a user interface and run a background service.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88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P2P Applications Example: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673100" y="5130800"/>
            <a:ext cx="6299200" cy="25400"/>
          </a:xfrm>
          <a:custGeom>
            <a:avLst/>
            <a:gdLst>
              <a:gd name="connsiteX0" fmla="*/ 11874 w 6299200"/>
              <a:gd name="connsiteY0" fmla="*/ 29210 h 25400"/>
              <a:gd name="connsiteX1" fmla="*/ 6299517 w 6299200"/>
              <a:gd name="connsiteY1" fmla="*/ 2921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9200" h="25400">
                <a:moveTo>
                  <a:pt x="11874" y="29210"/>
                </a:moveTo>
                <a:lnTo>
                  <a:pt x="6299517" y="29210"/>
                </a:lnTo>
              </a:path>
            </a:pathLst>
          </a:custGeom>
          <a:ln w="18318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314700"/>
            <a:ext cx="6278880" cy="179832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" y="6842759"/>
            <a:ext cx="6362700" cy="2186939"/>
          </a:xfrm>
          <a:prstGeom prst="rect">
            <a:avLst/>
          </a:prstGeom>
        </p:spPr>
      </p:pic>
      <p:sp>
        <p:nvSpPr>
          <p:cNvPr id="3" name="TextBox 11"/>
          <p:cNvSpPr txBox="1"/>
          <p:nvPr/>
        </p:nvSpPr>
        <p:spPr>
          <a:xfrm>
            <a:off x="1144727" y="677531"/>
            <a:ext cx="2081975" cy="2363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Common Port Numbers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068146" y="1158188"/>
          <a:ext cx="5980979" cy="14958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6721"/>
                <a:gridCol w="2531571"/>
                <a:gridCol w="452166"/>
                <a:gridCol w="2540521"/>
              </a:tblGrid>
              <a:tr h="297357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09900">
                        <a:lnSpc>
                          <a:spcPts val="2170"/>
                        </a:lnSpc>
                      </a:pP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TCP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87167">
                        <a:lnSpc>
                          <a:spcPts val="2170"/>
                        </a:lnSpc>
                      </a:pP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UDP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4998">
                <a:tc>
                  <a:txBody>
                    <a:bodyPr/>
                    <a:lstStyle/>
                    <a:p>
                      <a:pPr indent="302124">
                        <a:lnSpc>
                          <a:spcPts val="1428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79650">
                        <a:lnSpc>
                          <a:spcPts val="142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FTP – 20-21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297569">
                        <a:lnSpc>
                          <a:spcPts val="1428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79650">
                        <a:lnSpc>
                          <a:spcPts val="142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DHCP – 67 &amp; 68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84848">
                <a:tc>
                  <a:txBody>
                    <a:bodyPr/>
                    <a:lstStyle/>
                    <a:p>
                      <a:pPr indent="302124">
                        <a:lnSpc>
                          <a:spcPts val="146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79650">
                        <a:lnSpc>
                          <a:spcPts val="145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Telnet – 23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indent="297569">
                        <a:lnSpc>
                          <a:spcPts val="146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79650">
                        <a:lnSpc>
                          <a:spcPts val="145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POP – 110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7403">
                <a:tc>
                  <a:txBody>
                    <a:bodyPr/>
                    <a:lstStyle/>
                    <a:p>
                      <a:pPr indent="302124">
                        <a:lnSpc>
                          <a:spcPts val="146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79650">
                        <a:lnSpc>
                          <a:spcPts val="146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SMTP – 25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6421">
                <a:tc>
                  <a:txBody>
                    <a:bodyPr/>
                    <a:lstStyle/>
                    <a:p>
                      <a:pPr indent="302124">
                        <a:lnSpc>
                          <a:spcPts val="147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79650">
                        <a:lnSpc>
                          <a:spcPts val="147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DNS – 53 (Both TCP &amp; UDP)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02537">
                <a:tc>
                  <a:txBody>
                    <a:bodyPr/>
                    <a:lstStyle/>
                    <a:p>
                      <a:pPr indent="302124">
                        <a:lnSpc>
                          <a:spcPts val="146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9650">
                        <a:lnSpc>
                          <a:spcPts val="146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HTTP – 80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3" name="TextBox 13"/>
          <p:cNvSpPr txBox="1"/>
          <p:nvPr/>
        </p:nvSpPr>
        <p:spPr>
          <a:xfrm>
            <a:off x="914996" y="2854057"/>
            <a:ext cx="6013155" cy="686806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468795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WWW Service and HTTP(Hypertext Transfer Protocol)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1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(HTTP) is a protocol used mainly to access data on the World Wide Web.</a:t>
            </a:r>
          </a:p>
          <a:p>
            <a:pPr indent="0">
              <a:lnSpc>
                <a:spcPts val="14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HTTP use TCP connection and port 80.</a:t>
            </a:r>
          </a:p>
          <a:p>
            <a:pPr indent="0">
              <a:lnSpc>
                <a:spcPts val="14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HTTP messages are not destined to be read by humans; (read and interpreted by the HTTP</a:t>
            </a:r>
          </a:p>
          <a:p>
            <a:pPr indent="229730">
              <a:lnSpc>
                <a:spcPts val="13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server and HTTP client (browser).</a:t>
            </a:r>
          </a:p>
          <a:p>
            <a:pPr indent="0">
              <a:lnSpc>
                <a:spcPts val="148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 a stateless protocol, which means that the server does not keep information about the client.</a:t>
            </a:r>
          </a:p>
          <a:p>
            <a:pPr indent="229730">
              <a:lnSpc>
                <a:spcPts val="138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client initializes the transaction by sending a request. The server replies by sending a</a:t>
            </a:r>
          </a:p>
          <a:p>
            <a:pPr indent="229730">
              <a:lnSpc>
                <a:spcPts val="138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response.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1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 client that wants to access a Web page needs the file name and the address.</a:t>
            </a:r>
          </a:p>
          <a:p>
            <a:pPr indent="0">
              <a:lnSpc>
                <a:spcPts val="14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uniform resource locator (URL) is a standard locator for specifying any kind of</a:t>
            </a:r>
          </a:p>
          <a:p>
            <a:pPr indent="229730">
              <a:lnSpc>
                <a:spcPts val="138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information on the Internet, The URL defines four things: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</Words>
  <Application>Microsoft Macintosh PowerPoint</Application>
  <PresentationFormat>Custom</PresentationFormat>
  <Paragraphs>110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2019-01-30T12:24:03Z</dcterms:modified>
</cp:coreProperties>
</file>