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0"/>
          <p:cNvSpPr/>
          <p:nvPr/>
        </p:nvSpPr>
        <p:spPr>
          <a:xfrm>
            <a:off x="622300" y="4330700"/>
            <a:ext cx="3213100" cy="12700"/>
          </a:xfrm>
          <a:custGeom>
            <a:avLst/>
            <a:gdLst>
              <a:gd name="connsiteX0" fmla="*/ 8623 w 3213100"/>
              <a:gd name="connsiteY0" fmla="*/ 17907 h 12700"/>
              <a:gd name="connsiteX1" fmla="*/ 3222358 w 3213100"/>
              <a:gd name="connsiteY1" fmla="*/ 17907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13100" h="12700">
                <a:moveTo>
                  <a:pt x="8623" y="17907"/>
                </a:moveTo>
                <a:lnTo>
                  <a:pt x="3222358" y="17907"/>
                </a:lnTo>
              </a:path>
            </a:pathLst>
          </a:custGeom>
          <a:ln w="1351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5158740"/>
            <a:ext cx="5516880" cy="164592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626414" y="910092"/>
            <a:ext cx="6180361" cy="81813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496390">
              <a:lnSpc>
                <a:spcPts val="2214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Computer Networks Protocols</a:t>
            </a:r>
          </a:p>
          <a:p>
            <a:pPr indent="842975">
              <a:lnSpc>
                <a:spcPts val="2074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Lecture No.6: Transport services and protocols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8">
              <a:lnSpc>
                <a:spcPts val="161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Transport layer provide logical communication between application processes running on different</a:t>
            </a:r>
          </a:p>
          <a:p>
            <a:pPr indent="4508">
              <a:lnSpc>
                <a:spcPts val="15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hosts, Transport protocols run in end systems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8">
              <a:lnSpc>
                <a:spcPts val="15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 layer: logical communication between hosts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8">
              <a:lnSpc>
                <a:spcPts val="15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Transport layer: logical communication between processes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8">
              <a:lnSpc>
                <a:spcPts val="162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transport layer deals with: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46">
              <a:lnSpc>
                <a:spcPts val="15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quality-of-service issues of reliability, End-to-end flow control, and error correction and</a:t>
            </a:r>
          </a:p>
          <a:p>
            <a:pPr indent="4508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recovery, Connection oriented and connectionless.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8">
              <a:lnSpc>
                <a:spcPts val="162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Services not available  in transport layer protocol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1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–delay guarantees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08">
              <a:lnSpc>
                <a:spcPts val="15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–bandwidth guarantees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64261">
              <a:lnSpc>
                <a:spcPts val="2330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How demultiplexing works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689813">
              <a:lnSpc>
                <a:spcPts val="17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host receives IP datagrams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383741">
              <a:lnSpc>
                <a:spcPts val="155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-each datagram has source IP address, destination IP address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424254">
              <a:lnSpc>
                <a:spcPts val="15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-each datagram carries one transport-layer segment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460322">
              <a:lnSpc>
                <a:spcPts val="15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-each segment has source, destination port number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689813">
              <a:lnSpc>
                <a:spcPts val="17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host uses IP addresses &amp; port numbers to direct segment to appropriate socket</a:t>
            </a:r>
          </a:p>
          <a:p>
            <a:pPr indent="689813">
              <a:lnSpc>
                <a:spcPts val="170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There are two types of demultiplexing:   Connection and connectionless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079500" y="9791700"/>
            <a:ext cx="6299200" cy="12700"/>
          </a:xfrm>
          <a:custGeom>
            <a:avLst/>
            <a:gdLst>
              <a:gd name="connsiteX0" fmla="*/ 11175 w 6299200"/>
              <a:gd name="connsiteY0" fmla="*/ 23165 h 12700"/>
              <a:gd name="connsiteX1" fmla="*/ 6303009 w 6299200"/>
              <a:gd name="connsiteY1" fmla="*/ 23165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9200" h="12700">
                <a:moveTo>
                  <a:pt x="11175" y="23165"/>
                </a:moveTo>
                <a:lnTo>
                  <a:pt x="6303009" y="23165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240" y="906780"/>
            <a:ext cx="5730240" cy="18288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40" y="5996940"/>
            <a:ext cx="6294120" cy="3764279"/>
          </a:xfrm>
          <a:prstGeom prst="rect">
            <a:avLst/>
          </a:prstGeom>
        </p:spPr>
      </p:pic>
      <p:sp>
        <p:nvSpPr>
          <p:cNvPr id="2" name="TextBox 6"/>
          <p:cNvSpPr txBox="1"/>
          <p:nvPr/>
        </p:nvSpPr>
        <p:spPr>
          <a:xfrm>
            <a:off x="630923" y="2966960"/>
            <a:ext cx="5852598" cy="28677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861578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Connectionless demultiplexing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0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when creating datagram to send into UDP socket, must specify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685304">
              <a:lnSpc>
                <a:spcPts val="17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destination IP address</a:t>
            </a:r>
          </a:p>
          <a:p>
            <a:pPr indent="685304">
              <a:lnSpc>
                <a:spcPts val="170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destination port #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when host receives UDP segment: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checks destination port # in segment</a:t>
            </a:r>
          </a:p>
          <a:p>
            <a:pPr indent="230022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directs UDP segment to socket with that port #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9752">
              <a:lnSpc>
                <a:spcPts val="21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 datagrams with same dest. port #, but different source IP addresses and/or source port</a:t>
            </a:r>
          </a:p>
          <a:p>
            <a:pPr indent="459752">
              <a:lnSpc>
                <a:spcPts val="159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numbers will be directed to same socket at dest</a:t>
            </a:r>
          </a:p>
          <a:p>
            <a:pPr indent="459752">
              <a:lnSpc>
                <a:spcPts val="2035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Connectionless demux: example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60" y="1630680"/>
            <a:ext cx="1249680" cy="18288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60" y="1973580"/>
            <a:ext cx="1371600" cy="16764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660" y="2301239"/>
            <a:ext cx="1097280" cy="16764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660" y="2628900"/>
            <a:ext cx="1219200" cy="17526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" y="4396740"/>
            <a:ext cx="6278880" cy="3954779"/>
          </a:xfrm>
          <a:prstGeom prst="rect">
            <a:avLst/>
          </a:prstGeom>
        </p:spPr>
      </p:pic>
      <p:sp>
        <p:nvSpPr>
          <p:cNvPr id="2" name="TextBox 12"/>
          <p:cNvSpPr txBox="1"/>
          <p:nvPr/>
        </p:nvSpPr>
        <p:spPr>
          <a:xfrm>
            <a:off x="1316227" y="907529"/>
            <a:ext cx="5543019" cy="33275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374394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Connection-oriented demux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TCP socket identified by 4-tuple: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2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demux: receiver uses all four values to direct segment to appropriate socket</a:t>
            </a:r>
          </a:p>
          <a:p>
            <a:pPr indent="0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server host may support many simultaneous TCP sockets(each socket identified by its</a:t>
            </a:r>
          </a:p>
          <a:p>
            <a:pPr indent="229743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own 4-tuple)</a:t>
            </a:r>
          </a:p>
          <a:p>
            <a:pPr indent="0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web servers have different sockets for each connecting client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43">
              <a:lnSpc>
                <a:spcPts val="263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Connection-oriented demux: example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040" y="7551420"/>
            <a:ext cx="5303520" cy="2499360"/>
          </a:xfrm>
          <a:prstGeom prst="rect">
            <a:avLst/>
          </a:prstGeom>
        </p:spPr>
      </p:pic>
      <p:sp>
        <p:nvSpPr>
          <p:cNvPr id="2" name="TextBox 14"/>
          <p:cNvSpPr txBox="1"/>
          <p:nvPr/>
        </p:nvSpPr>
        <p:spPr>
          <a:xfrm>
            <a:off x="860945" y="907529"/>
            <a:ext cx="6008446" cy="64897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888223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Why Flow and Error control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164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 reliable and efficient data communication a great deal of coordination is necessary</a:t>
            </a:r>
          </a:p>
          <a:p>
            <a:pPr indent="220713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between two machines. Some of these are necessary because of the following 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2067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Constraints: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160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Both sender and receiver have: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5282">
              <a:lnSpc>
                <a:spcPts val="15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limited speed. (receive, send process data).</a:t>
            </a:r>
          </a:p>
          <a:p>
            <a:pPr indent="455282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 limited memory(storage) 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2067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Requirements: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4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A fast sender should not overwhelm a slow receiver, which must perform a certain amount of</a:t>
            </a:r>
          </a:p>
          <a:p>
            <a:pPr indent="229730">
              <a:lnSpc>
                <a:spcPts val="159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processing before passing the data on to the higher-level software.</a:t>
            </a:r>
          </a:p>
          <a:p>
            <a:pPr indent="0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 If error occur during transmission, it is necessary to create mechanism to correct it.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218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What is Flow Control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7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Flow Control is a technique so that transmitter and receiver with different speed</a:t>
            </a:r>
          </a:p>
          <a:p>
            <a:pPr indent="229730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characteristics can communicate with each other.</a:t>
            </a:r>
          </a:p>
          <a:p>
            <a:pPr indent="0">
              <a:lnSpc>
                <a:spcPts val="170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 control the flow of data, the receiver needs to send some feedback to the sender to inform</a:t>
            </a:r>
          </a:p>
          <a:p>
            <a:pPr indent="229730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latter it is overwhelmed with data.</a:t>
            </a:r>
          </a:p>
          <a:p>
            <a:pPr indent="0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ACK is a packet sent by one host in response to a packet its has received Time out .</a:t>
            </a:r>
          </a:p>
          <a:p>
            <a:pPr indent="0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Propagation delay is define as delay between transmission and receipt.</a:t>
            </a:r>
          </a:p>
          <a:p>
            <a:pPr indent="0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Propagation time can be used to estimate time out period.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027671">
              <a:lnSpc>
                <a:spcPts val="1752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A. Stop-and-Wait</a:t>
            </a:r>
          </a:p>
          <a:p>
            <a:pPr indent="0">
              <a:lnSpc>
                <a:spcPts val="174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This is the simplest form of flow control.</a:t>
            </a:r>
          </a:p>
          <a:p>
            <a:pPr indent="0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After receiving the frame, the receiver indicates its willingness to accept another frame by</a:t>
            </a:r>
          </a:p>
          <a:p>
            <a:pPr indent="229730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sending back an ACK frame acknowledging the frame just received.</a:t>
            </a:r>
          </a:p>
          <a:p>
            <a:pPr indent="0">
              <a:lnSpc>
                <a:spcPts val="167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sender must wait until it receives the ACK frame before sending the next data frame.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5"/>
          <p:cNvSpPr/>
          <p:nvPr/>
        </p:nvSpPr>
        <p:spPr>
          <a:xfrm>
            <a:off x="1079500" y="7696200"/>
            <a:ext cx="3962400" cy="12700"/>
          </a:xfrm>
          <a:custGeom>
            <a:avLst/>
            <a:gdLst>
              <a:gd name="connsiteX0" fmla="*/ 11175 w 3962400"/>
              <a:gd name="connsiteY0" fmla="*/ 23241 h 12700"/>
              <a:gd name="connsiteX1" fmla="*/ 3972941 w 3962400"/>
              <a:gd name="connsiteY1" fmla="*/ 23241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2400" h="12700">
                <a:moveTo>
                  <a:pt x="11175" y="23241"/>
                </a:moveTo>
                <a:lnTo>
                  <a:pt x="3972941" y="23241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040" y="4213860"/>
            <a:ext cx="6088380" cy="3108960"/>
          </a:xfrm>
          <a:prstGeom prst="rect">
            <a:avLst/>
          </a:prstGeom>
        </p:spPr>
      </p:pic>
      <p:sp>
        <p:nvSpPr>
          <p:cNvPr id="2" name="TextBox 17"/>
          <p:cNvSpPr txBox="1"/>
          <p:nvPr/>
        </p:nvSpPr>
        <p:spPr>
          <a:xfrm>
            <a:off x="860945" y="907529"/>
            <a:ext cx="5872519" cy="7755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2973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Disadvantage of stop and wait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5282">
              <a:lnSpc>
                <a:spcPts val="17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At any time there is only one frame that sent and waiting to be ACK1</a:t>
            </a:r>
          </a:p>
          <a:p>
            <a:pPr indent="45528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This is not good for transmission media.</a:t>
            </a:r>
          </a:p>
          <a:p>
            <a:pPr indent="455282">
              <a:lnSpc>
                <a:spcPts val="16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 improve efficiency multiple frames should be transmit while send is wait to one</a:t>
            </a:r>
          </a:p>
          <a:p>
            <a:pPr indent="685025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ACK this called sliding window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027671">
              <a:lnSpc>
                <a:spcPts val="275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B.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Sliding Window flow control</a:t>
            </a:r>
          </a:p>
          <a:p>
            <a:pPr indent="0">
              <a:lnSpc>
                <a:spcPts val="167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With the use of multiple frames for a single message, the stop-and-wait protocol does not</a:t>
            </a:r>
          </a:p>
          <a:p>
            <a:pPr indent="229730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perform well.</a:t>
            </a:r>
          </a:p>
          <a:p>
            <a:pPr indent="0">
              <a:lnSpc>
                <a:spcPts val="170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Efficiency can be greatly improved by allowing multiple frames to be in transit at the same</a:t>
            </a:r>
          </a:p>
          <a:p>
            <a:pPr indent="229730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time.</a:t>
            </a:r>
          </a:p>
          <a:p>
            <a:pPr indent="0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 keep track of the frames, sender station sends sequentially numbered frames .</a:t>
            </a:r>
          </a:p>
          <a:p>
            <a:pPr indent="0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Window meaning number of frames that sender can transmit in same time.</a:t>
            </a:r>
          </a:p>
          <a:p>
            <a:pPr indent="0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Size of window can be variable.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2858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Congestion Control:   Reasons of congestions: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5282">
              <a:lnSpc>
                <a:spcPts val="164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Load on the network.</a:t>
            </a:r>
          </a:p>
          <a:p>
            <a:pPr indent="455282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 The number of packets sent is greater than the capacity of the network.</a:t>
            </a:r>
          </a:p>
          <a:p>
            <a:pPr indent="455282">
              <a:lnSpc>
                <a:spcPts val="156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 Low Bandwidth.</a:t>
            </a:r>
          </a:p>
          <a:p>
            <a:pPr indent="455282">
              <a:lnSpc>
                <a:spcPts val="159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 Slow Processor.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60" y="3634740"/>
            <a:ext cx="3261360" cy="17526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60" y="3802379"/>
            <a:ext cx="2994660" cy="175260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660" y="3985260"/>
            <a:ext cx="1226820" cy="167640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660" y="4152900"/>
            <a:ext cx="1508760" cy="175260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040" y="4511040"/>
            <a:ext cx="3360420" cy="2575560"/>
          </a:xfrm>
          <a:prstGeom prst="rect">
            <a:avLst/>
          </a:prstGeom>
        </p:spPr>
      </p:pic>
      <p:sp>
        <p:nvSpPr>
          <p:cNvPr id="2" name="TextBox 23"/>
          <p:cNvSpPr txBox="1"/>
          <p:nvPr/>
        </p:nvSpPr>
        <p:spPr>
          <a:xfrm>
            <a:off x="630923" y="908960"/>
            <a:ext cx="6221026" cy="77140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099705">
              <a:lnSpc>
                <a:spcPts val="2109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USER DATAGRAM PROTOCOL (UDP)</a:t>
            </a:r>
          </a:p>
          <a:p>
            <a:pPr indent="230022">
              <a:lnSpc>
                <a:spcPts val="17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Connectionless (unreliable transport protocol)( best-effort)</a:t>
            </a:r>
          </a:p>
          <a:p>
            <a:pPr indent="230022">
              <a:lnSpc>
                <a:spcPts val="147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This means that each user datagram sent by UDP is an independent datagram and no</a:t>
            </a:r>
          </a:p>
          <a:p>
            <a:pPr indent="459752">
              <a:lnSpc>
                <a:spcPts val="134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handshaking between UDP sender, receiver.</a:t>
            </a:r>
          </a:p>
          <a:p>
            <a:pPr indent="230022">
              <a:lnSpc>
                <a:spcPts val="149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UDP segments may be: (lost, delivered out-of-order to app)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user datagrams are not numbered.</a:t>
            </a:r>
          </a:p>
          <a:p>
            <a:pPr indent="230022">
              <a:lnSpc>
                <a:spcPts val="14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Also, there is no connection establishment and no connection termination, This means that</a:t>
            </a:r>
          </a:p>
          <a:p>
            <a:pPr indent="459752">
              <a:lnSpc>
                <a:spcPts val="131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each user datagram can travel on a different path.</a:t>
            </a:r>
          </a:p>
          <a:p>
            <a:pPr indent="230022">
              <a:lnSpc>
                <a:spcPts val="152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UDP is a very simple protocol using a minimum of overhead.</a:t>
            </a:r>
          </a:p>
          <a:p>
            <a:pPr indent="230022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There is no flow control and hence no window mechanism.</a:t>
            </a:r>
          </a:p>
          <a:p>
            <a:pPr indent="230022">
              <a:lnSpc>
                <a:spcPts val="14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Unreliable but fast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9752">
              <a:lnSpc>
                <a:spcPts val="220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Q/ why is there a UDP?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3655199">
              <a:lnSpc>
                <a:spcPts val="17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443"/>
              </a:lnSpc>
            </a:pPr>
            <a:r>
              <a:rPr lang="en-US" altLang="zh-CN" sz="14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 of UDP</a:t>
            </a:r>
          </a:p>
          <a:p>
            <a:pPr indent="0">
              <a:lnSpc>
                <a:spcPts val="138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following lists some uses of the UDP protocol:</a:t>
            </a:r>
          </a:p>
          <a:p>
            <a:pPr indent="230022">
              <a:lnSpc>
                <a:spcPts val="152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Routing Information Protocol (RIP)</a:t>
            </a:r>
          </a:p>
          <a:p>
            <a:pPr indent="230022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Domain Name System</a:t>
            </a:r>
            <a:r>
              <a:rPr lang="en-US" altLang="zh-CN" sz="1200" dirty="0" smtClean="0">
                <a:solidFill>
                  <a:srgbClr val="000000"/>
                </a:solidFill>
                <a:latin typeface="MS Gothic" charset="0"/>
                <a:cs typeface="MS Gothic" charset="0"/>
              </a:rPr>
              <a:t>(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DNS)</a:t>
            </a:r>
          </a:p>
          <a:p>
            <a:pPr indent="230022">
              <a:lnSpc>
                <a:spcPts val="156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streaming multimedia apps (loss tolerant, rate sensitive)</a:t>
            </a:r>
          </a:p>
          <a:p>
            <a:pPr indent="230022">
              <a:lnSpc>
                <a:spcPts val="14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SNMP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4"/>
          <p:cNvSpPr txBox="1"/>
          <p:nvPr/>
        </p:nvSpPr>
        <p:spPr>
          <a:xfrm>
            <a:off x="860945" y="910092"/>
            <a:ext cx="5910000" cy="25905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865111">
              <a:lnSpc>
                <a:spcPts val="2214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TCP (Transmission Control Protocol)</a:t>
            </a:r>
          </a:p>
          <a:p>
            <a:pPr indent="0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reliable, in-order delivery(congestion control, flow control, connection setup)</a:t>
            </a:r>
          </a:p>
          <a:p>
            <a:pPr indent="0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TCP, like UDP, is a process-to-process (program-to-program) protocol. TCP, therefore, like</a:t>
            </a:r>
          </a:p>
          <a:p>
            <a:pPr indent="229730">
              <a:lnSpc>
                <a:spcPts val="137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UDP, uses port numbers.</a:t>
            </a:r>
          </a:p>
          <a:p>
            <a:pPr indent="0">
              <a:lnSpc>
                <a:spcPts val="14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Unlike UDP, TCP is a connection oriented protocol; it creates a virtual connection between</a:t>
            </a:r>
          </a:p>
          <a:p>
            <a:pPr indent="229730">
              <a:lnSpc>
                <a:spcPts val="13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two TCPs to send data.</a:t>
            </a:r>
          </a:p>
          <a:p>
            <a:pPr indent="0">
              <a:lnSpc>
                <a:spcPts val="14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 addition, TCP uses flow and error control mechanisms at the transport level.</a:t>
            </a:r>
          </a:p>
          <a:p>
            <a:pPr indent="0">
              <a:lnSpc>
                <a:spcPts val="14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Reliable delivery: no packet loss, error, duplication, disorder</a:t>
            </a:r>
          </a:p>
          <a:p>
            <a:pPr indent="0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 brief, TCP is called a connection-oriented, reliable transport protocol. It adds connection-</a:t>
            </a:r>
          </a:p>
          <a:p>
            <a:pPr indent="229730">
              <a:lnSpc>
                <a:spcPts val="13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oriented and reliability features to the services of IP.</a:t>
            </a:r>
          </a:p>
          <a:p>
            <a:pPr indent="0">
              <a:lnSpc>
                <a:spcPts val="149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Most of the user application protocols, such as Telnet, SMTP,HTTP  and FTP, use TCP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342885">
              <a:lnSpc>
                <a:spcPts val="2667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Comparison between UDP and TCP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58850" y="3744645"/>
          <a:ext cx="6436175" cy="3934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4392"/>
                <a:gridCol w="2743541"/>
                <a:gridCol w="469932"/>
                <a:gridCol w="2748308"/>
              </a:tblGrid>
              <a:tr h="180543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976912">
                        <a:lnSpc>
                          <a:spcPts val="125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UDP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981490">
                        <a:lnSpc>
                          <a:spcPts val="125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TCP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9576">
                <a:tc>
                  <a:txBody>
                    <a:bodyPr/>
                    <a:lstStyle/>
                    <a:p>
                      <a:pPr indent="29759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Connectionless  service,  UDP  datagrams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Connection-oriented:                  connection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61124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137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are delivered independently.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137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establishment &amp; termination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66179">
                <a:tc>
                  <a:txBody>
                    <a:bodyPr/>
                    <a:lstStyle/>
                    <a:p>
                      <a:pPr indent="297590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Unreliable       delivery:       packet       loss,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Reliable      delivery:      no      loss,      error,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6099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137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corruption, duplication, disorder.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137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duplication, disorder.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297590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fast as compared with TCP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slow: retransmission, flow control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indent="297590">
                        <a:lnSpc>
                          <a:spcPts val="206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4.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6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No sequencing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206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4.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206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Segment sequencing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1472">
                <a:tc>
                  <a:txBody>
                    <a:bodyPr/>
                    <a:lstStyle/>
                    <a:p>
                      <a:pPr indent="297590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5.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No acknowledge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5.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20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Acknowledge segment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66179">
                <a:tc>
                  <a:txBody>
                    <a:bodyPr/>
                    <a:lstStyle/>
                    <a:p>
                      <a:pPr indent="297590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6.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Simple   request-response   communication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6.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Connection overhead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6118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137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without internal flow and error control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218453">
                <a:tc>
                  <a:txBody>
                    <a:bodyPr/>
                    <a:lstStyle/>
                    <a:p>
                      <a:pPr indent="297590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7.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7432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RIP, DNS use UDP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3124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7.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7438">
                        <a:lnSpc>
                          <a:spcPts val="208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Telnet, SMTP,HTTP  and FTP, use TCP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40" y="1242060"/>
            <a:ext cx="5570220" cy="3771900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80" y="5562600"/>
            <a:ext cx="5471160" cy="3596640"/>
          </a:xfrm>
          <a:prstGeom prst="rect">
            <a:avLst/>
          </a:prstGeom>
        </p:spPr>
      </p:pic>
      <p:sp>
        <p:nvSpPr>
          <p:cNvPr id="2" name="TextBox 28"/>
          <p:cNvSpPr txBox="1"/>
          <p:nvPr/>
        </p:nvSpPr>
        <p:spPr>
          <a:xfrm>
            <a:off x="630923" y="904824"/>
            <a:ext cx="4678845" cy="44930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604530">
              <a:lnSpc>
                <a:spcPts val="142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Implementation of Connectionless Service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95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Implementation of Connection-Oriented Service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Microsoft Macintosh PowerPoint</Application>
  <PresentationFormat>Custom</PresentationFormat>
  <Paragraphs>298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2019-01-30T12:23:43Z</dcterms:modified>
</cp:coreProperties>
</file>