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" y="2979420"/>
            <a:ext cx="6217920" cy="2468880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684974" y="680095"/>
            <a:ext cx="6228985" cy="89958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491805">
              <a:lnSpc>
                <a:spcPts val="231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 Networks Protocols</a:t>
            </a:r>
          </a:p>
          <a:p>
            <a:pPr indent="1514411">
              <a:lnSpc>
                <a:spcPts val="2056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 No.5:Network Layer Part 3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902015">
              <a:lnSpc>
                <a:spcPts val="2902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IPv4, IPv6, IPSec,  ICMP</a:t>
            </a:r>
          </a:p>
          <a:p>
            <a:pPr indent="0">
              <a:lnSpc>
                <a:spcPts val="1862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Internet network layer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host, router network layer functions: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506027">
              <a:lnSpc>
                <a:spcPts val="2124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Addresses</a:t>
            </a:r>
          </a:p>
          <a:p>
            <a:pPr indent="230022">
              <a:lnSpc>
                <a:spcPts val="175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IP: (a logical address )Provides connectionless, best-effort (unreliable) delivery of datagrams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through the network.</a:t>
            </a:r>
          </a:p>
          <a:p>
            <a:pPr indent="230022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addresses are network layer addresses.</a:t>
            </a:r>
          </a:p>
          <a:p>
            <a:pPr indent="230022">
              <a:lnSpc>
                <a:spcPts val="16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addresses are 32-bit numbers.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addresses: how to get one?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Q: How does a host get IP address?</a:t>
            </a:r>
          </a:p>
          <a:p>
            <a:pPr indent="230022">
              <a:lnSpc>
                <a:spcPts val="152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hard-coded by system admin in a file</a:t>
            </a:r>
          </a:p>
          <a:p>
            <a:pPr indent="230022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DHCP: Dynamic Host Configuration Protocol: dynamically get address from as server (plug-</a:t>
            </a:r>
          </a:p>
          <a:p>
            <a:pPr indent="459752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and-play)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DHCP: Dynamic Host Configuration Protocol</a:t>
            </a:r>
          </a:p>
          <a:p>
            <a:pPr indent="0">
              <a:lnSpc>
                <a:spcPts val="156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Goal: allow host to dynamically obtain its IP address from network server when it joins network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4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DHCP overview: (pool operation)</a:t>
            </a:r>
          </a:p>
          <a:p>
            <a:pPr indent="230022">
              <a:lnSpc>
                <a:spcPts val="13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host broadcasts “DHCP discover” msg</a:t>
            </a:r>
          </a:p>
          <a:p>
            <a:pPr indent="230022">
              <a:lnSpc>
                <a:spcPts val="13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DHCP server responds with “DHCP offer” msg</a:t>
            </a:r>
          </a:p>
          <a:p>
            <a:pPr indent="230022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 host requests IP address: “DHCP request” msg</a:t>
            </a:r>
          </a:p>
          <a:p>
            <a:pPr indent="230022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4.   DHCP server sends address: “DHCP ack” msg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673100" y="4394200"/>
            <a:ext cx="5981700" cy="25400"/>
          </a:xfrm>
          <a:custGeom>
            <a:avLst/>
            <a:gdLst>
              <a:gd name="connsiteX0" fmla="*/ 11874 w 5981700"/>
              <a:gd name="connsiteY0" fmla="*/ 26416 h 25400"/>
              <a:gd name="connsiteX1" fmla="*/ 5983795 w 5981700"/>
              <a:gd name="connsiteY1" fmla="*/ 26416 h 2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81700" h="25400">
                <a:moveTo>
                  <a:pt x="11874" y="26416"/>
                </a:moveTo>
                <a:lnTo>
                  <a:pt x="5983795" y="26416"/>
                </a:lnTo>
              </a:path>
            </a:pathLst>
          </a:custGeom>
          <a:ln w="18017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" y="5006340"/>
            <a:ext cx="236220" cy="16764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" y="5181600"/>
            <a:ext cx="236220" cy="17526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" y="5356860"/>
            <a:ext cx="236220" cy="16764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685800"/>
            <a:ext cx="5935980" cy="368046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7741920"/>
            <a:ext cx="6316980" cy="2331720"/>
          </a:xfrm>
          <a:prstGeom prst="rect">
            <a:avLst/>
          </a:prstGeom>
        </p:spPr>
      </p:pic>
      <p:sp>
        <p:nvSpPr>
          <p:cNvPr id="3" name="TextBox 8"/>
          <p:cNvSpPr txBox="1"/>
          <p:nvPr/>
        </p:nvSpPr>
        <p:spPr>
          <a:xfrm>
            <a:off x="684974" y="4417935"/>
            <a:ext cx="6291876" cy="309910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DHCP: more than IP addresses</a:t>
            </a:r>
          </a:p>
          <a:p>
            <a:pPr indent="0">
              <a:lnSpc>
                <a:spcPts val="13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DHCP can return more than just allocated IP address on subnet: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17411">
              <a:lnSpc>
                <a:spcPts val="173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address of first-hop router for client</a:t>
            </a:r>
          </a:p>
          <a:p>
            <a:pPr indent="117411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name and IP address of DNS sever</a:t>
            </a:r>
          </a:p>
          <a:p>
            <a:pPr indent="117411">
              <a:lnSpc>
                <a:spcPts val="142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mask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705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DHCP: example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DCP server formulates DHCP ACK containing client’s IP address, IP address of first-hop</a:t>
            </a:r>
          </a:p>
          <a:p>
            <a:pPr indent="459752">
              <a:lnSpc>
                <a:spcPts val="13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router for client, name &amp; IP address of DNS server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87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Encapsulation of DHCP server, frame forwarded to client, demuxing up to DHCP at client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04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Client now knows its IP address, name and IP address of DNS server, IP address of its first-hop</a:t>
            </a:r>
          </a:p>
          <a:p>
            <a:pPr indent="459752">
              <a:lnSpc>
                <a:spcPts val="134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router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684974" y="680095"/>
            <a:ext cx="6128094" cy="64462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84361">
              <a:lnSpc>
                <a:spcPts val="231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IPv6 Features</a:t>
            </a:r>
          </a:p>
          <a:p>
            <a:pPr indent="0">
              <a:lnSpc>
                <a:spcPts val="17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ability to scale networks for future demands requires a limitless supply of IP addresses and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improved mobility; IPv6 combines expanded addressing with a more efficient and feature-rich</a:t>
            </a:r>
          </a:p>
          <a:p>
            <a:pPr indent="0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header to meet these demands.</a:t>
            </a:r>
          </a:p>
          <a:p>
            <a:pPr indent="230022">
              <a:lnSpc>
                <a:spcPts val="17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header format helps speed processing/forwarding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header changes to facilitate QoS</a:t>
            </a:r>
          </a:p>
          <a:p>
            <a:pPr indent="0">
              <a:lnSpc>
                <a:spcPts val="203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</a:t>
            </a: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main benefits of IPv6 include the following:</a:t>
            </a:r>
          </a:p>
          <a:p>
            <a:pPr indent="0">
              <a:lnSpc>
                <a:spcPts val="16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Larger address space:</a:t>
            </a:r>
          </a:p>
          <a:p>
            <a:pPr indent="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IPv6 addresses are 128 bits, This larger addressing space allows more support for addressing</a:t>
            </a:r>
          </a:p>
          <a:p>
            <a:pPr indent="0">
              <a:lnSpc>
                <a:spcPts val="163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hierarchy levels, a much greater number of addressable nodes, and simpler auto configuration</a:t>
            </a:r>
          </a:p>
          <a:p>
            <a:pPr indent="0">
              <a:lnSpc>
                <a:spcPts val="152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 addresses.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Globally unique IP addresses:</a:t>
            </a:r>
          </a:p>
          <a:p>
            <a:pPr indent="40538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Every node can have a unique global IPv6 address, which eliminates the need for NAT.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Site multihoming: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sites can have connections to multiple ISPs without breaking the global routing table.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Header format efficiency: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simplified header with a fixed header size makes processing more efficient.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Improved privacy and security:</a:t>
            </a:r>
          </a:p>
          <a:p>
            <a:pPr indent="40538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IPsec is standard for IP network security, available for both IPv4 and IPv6.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 Flow labeling capability:</a:t>
            </a:r>
          </a:p>
          <a:p>
            <a:pPr indent="40538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new capability enables the labeling of packets belonging to particular traffic flows for which the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sender requests special handling.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9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■Increased mobility and multicast capabilities:</a:t>
            </a:r>
          </a:p>
          <a:p>
            <a:pPr indent="40538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Mobile IPv6 allows an IPv6 node to change its location on an IPv6 network and still maintain its</a:t>
            </a:r>
          </a:p>
          <a:p>
            <a:pPr indent="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existing connections.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" y="8595359"/>
            <a:ext cx="236220" cy="167640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" y="9456420"/>
            <a:ext cx="236220" cy="16764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299460"/>
            <a:ext cx="6278880" cy="1531620"/>
          </a:xfrm>
          <a:prstGeom prst="rect">
            <a:avLst/>
          </a:prstGeom>
        </p:spPr>
      </p:pic>
      <p:pic>
        <p:nvPicPr>
          <p:cNvPr id="14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5380" y="6637020"/>
            <a:ext cx="6065520" cy="998219"/>
          </a:xfrm>
          <a:prstGeom prst="rect">
            <a:avLst/>
          </a:prstGeom>
        </p:spPr>
      </p:pic>
      <p:sp>
        <p:nvSpPr>
          <p:cNvPr id="3" name="TextBox 14"/>
          <p:cNvSpPr txBox="1"/>
          <p:nvPr/>
        </p:nvSpPr>
        <p:spPr>
          <a:xfrm>
            <a:off x="914996" y="678962"/>
            <a:ext cx="6039569" cy="11168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010194">
              <a:lnSpc>
                <a:spcPts val="210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IPSecurity (IPSec)</a:t>
            </a:r>
          </a:p>
          <a:p>
            <a:pPr indent="0">
              <a:lnSpc>
                <a:spcPts val="175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IPSecurity (IPSec) is a collection of protocols designed by the Internet Engineering Task Force</a:t>
            </a:r>
          </a:p>
          <a:p>
            <a:pPr indent="229730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(IETF) to provide security for a packet at the network level.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IPSec helps to create authenticated and confidential packets for the IP layer .</a:t>
            </a:r>
          </a:p>
          <a:p>
            <a:pPr indent="0">
              <a:lnSpc>
                <a:spcPts val="166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IPSec operates in one of two different modes: the transport mode or the tunnel mode 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2032380"/>
          <a:ext cx="6436224" cy="10727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17985"/>
                <a:gridCol w="3218239"/>
              </a:tblGrid>
              <a:tr h="360426">
                <a:tc>
                  <a:txBody>
                    <a:bodyPr/>
                    <a:lstStyle/>
                    <a:p>
                      <a:pPr indent="1063692">
                        <a:lnSpc>
                          <a:spcPts val="136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 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163073">
                        <a:lnSpc>
                          <a:spcPts val="136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Tunnel Mode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2275">
                <a:tc>
                  <a:txBody>
                    <a:bodyPr/>
                    <a:lstStyle/>
                    <a:p>
                      <a:pPr indent="67568">
                        <a:lnSpc>
                          <a:spcPts val="129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IPSec in the transport mode does not protect the</a:t>
                      </a:r>
                    </a:p>
                    <a:p>
                      <a:pPr indent="67568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IP header; it only protects the information coming</a:t>
                      </a:r>
                    </a:p>
                    <a:p>
                      <a:pPr indent="67568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from the transport layer.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380">
                        <a:lnSpc>
                          <a:spcPts val="129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IPSec in the tunnel mode protects the original IP</a:t>
                      </a:r>
                    </a:p>
                    <a:p>
                      <a:pPr indent="63380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header.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TextBox 16"/>
          <p:cNvSpPr txBox="1"/>
          <p:nvPr/>
        </p:nvSpPr>
        <p:spPr>
          <a:xfrm>
            <a:off x="684974" y="4878852"/>
            <a:ext cx="6263957" cy="52850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041082">
              <a:lnSpc>
                <a:spcPts val="210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Internet Control Message Protocol (ICMP)</a:t>
            </a:r>
          </a:p>
          <a:p>
            <a:pPr indent="230022">
              <a:lnSpc>
                <a:spcPts val="175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used by hosts &amp; routers to communicate network-level information</a:t>
            </a:r>
          </a:p>
          <a:p>
            <a:pPr indent="230022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ICMP reports errors (unreachable host, router, port, or a requested service is not available) and</a:t>
            </a:r>
          </a:p>
          <a:p>
            <a:pPr indent="459752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sends control message(echo request/reply (used by ping)</a:t>
            </a:r>
          </a:p>
          <a:p>
            <a:pPr indent="230022">
              <a:lnSpc>
                <a:spcPts val="167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ICMP does not attempt to make IP a reliable protocol. it simply attempts to report errors and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 feedback on specific condition.</a:t>
            </a:r>
          </a:p>
          <a:p>
            <a:pPr indent="230022">
              <a:lnSpc>
                <a:spcPts val="170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ICMP messages carried on IP packet.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ICMP message: type, code plus first 8 bytes of IP datagram causing error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8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ICMP Applications</a:t>
            </a:r>
          </a:p>
          <a:p>
            <a:pPr indent="0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are two simple and widely used applications which are based on ICMP:</a:t>
            </a:r>
          </a:p>
          <a:p>
            <a:pPr indent="157949">
              <a:lnSpc>
                <a:spcPts val="156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ping checks whether a host is alive &amp; reachable or not. This is done by sending an ICMP Echo</a:t>
            </a:r>
          </a:p>
          <a:p>
            <a:pPr indent="0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Request packet to the host, and waiting for an ICMP Echo Reply from the host.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57949">
              <a:lnSpc>
                <a:spcPts val="15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Trace route.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Trace route is a used that records the route through the Internet between your computer and a specified</a:t>
            </a:r>
          </a:p>
          <a:p>
            <a:pPr indent="0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destination computer. It also calculates and displays the amount of time each hop took.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810</Words>
  <Application>Microsoft Macintosh PowerPoint</Application>
  <PresentationFormat>Custom</PresentationFormat>
  <Paragraphs>142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2019-01-30T12:23:12Z</dcterms:modified>
</cp:coreProperties>
</file>