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7558088" cy="10693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 varScale="1">
        <p:scale>
          <a:sx n="43" d="100"/>
          <a:sy n="43" d="100"/>
        </p:scale>
        <p:origin x="-2082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6" y="-2540"/>
            <a:ext cx="7559040" cy="106984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7536180"/>
            <a:ext cx="6263640" cy="2446020"/>
          </a:xfrm>
          <a:prstGeom prst="rect">
            <a:avLst/>
          </a:prstGeom>
        </p:spPr>
      </p:pic>
      <p:sp>
        <p:nvSpPr>
          <p:cNvPr id="4" name="TextBox 1"/>
          <p:cNvSpPr txBox="1"/>
          <p:nvPr/>
        </p:nvSpPr>
        <p:spPr>
          <a:xfrm>
            <a:off x="684974" y="680095"/>
            <a:ext cx="6264923" cy="38462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1491805">
              <a:lnSpc>
                <a:spcPts val="2315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Computer Networks Protocols</a:t>
            </a:r>
          </a:p>
          <a:p>
            <a:pPr indent="1514411">
              <a:lnSpc>
                <a:spcPts val="2056"/>
              </a:lnSpc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Lecture No.4:Network Layer Part 2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262695">
              <a:lnSpc>
                <a:spcPts val="2221"/>
              </a:lnSpc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Routing Protocols</a:t>
            </a:r>
          </a:p>
          <a:p>
            <a:pPr indent="230022">
              <a:lnSpc>
                <a:spcPts val="154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 routing protocol is a combination of rules and a procedure that lets routers in the internet</a:t>
            </a:r>
          </a:p>
          <a:p>
            <a:pPr indent="459752">
              <a:lnSpc>
                <a:spcPts val="156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inform each other of changes.</a:t>
            </a:r>
          </a:p>
          <a:p>
            <a:pPr indent="230022">
              <a:lnSpc>
                <a:spcPts val="170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Routing metric: a method by which routing algorithms determines that one route is better than</a:t>
            </a:r>
          </a:p>
          <a:p>
            <a:pPr indent="459752">
              <a:lnSpc>
                <a:spcPts val="155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another route ,Metric may be(hop count, bandwidth,delay,load)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066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Interior Versus Exterior Routing Protocols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71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An autonomous system (AS), also known as a domain, is a collection of routers that are under a</a:t>
            </a:r>
          </a:p>
          <a:p>
            <a:pPr indent="0">
              <a:lnSpc>
                <a:spcPts val="141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common administration, such as a company’s internal network or an Internet service provider’s</a:t>
            </a:r>
          </a:p>
          <a:p>
            <a:pPr indent="0">
              <a:lnSpc>
                <a:spcPts val="135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(ISP’s) network.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77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Because the Internet is based on the AS concept, two types of routing protocols are required:</a:t>
            </a:r>
          </a:p>
        </p:txBody>
      </p:sp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17406" y="4709227"/>
          <a:ext cx="6431720" cy="249185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13481"/>
                <a:gridCol w="3218239"/>
              </a:tblGrid>
              <a:tr h="184717">
                <a:tc>
                  <a:txBody>
                    <a:bodyPr/>
                    <a:lstStyle/>
                    <a:p>
                      <a:pPr indent="531820">
                        <a:lnSpc>
                          <a:spcPts val="1320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Interior gateway protocols (IGP)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491243">
                        <a:lnSpc>
                          <a:spcPts val="1320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Exterior gateway protocols (EGP)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36321">
                <a:tc>
                  <a:txBody>
                    <a:bodyPr/>
                    <a:lstStyle/>
                    <a:p>
                      <a:pPr indent="63063">
                        <a:lnSpc>
                          <a:spcPts val="1326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Intra-AS (inside an AS) routing protocols.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380">
                        <a:lnSpc>
                          <a:spcPts val="1326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Inter-AS (between autonomous systems) routing</a:t>
                      </a:r>
                    </a:p>
                    <a:p>
                      <a:pPr indent="63380">
                        <a:lnSpc>
                          <a:spcPts val="1386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protocols.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30248">
                <a:tc>
                  <a:txBody>
                    <a:bodyPr/>
                    <a:lstStyle/>
                    <a:p>
                      <a:pPr indent="63063">
                        <a:lnSpc>
                          <a:spcPts val="129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Examples of IGPs include:</a:t>
                      </a:r>
                    </a:p>
                    <a:p>
                      <a:pPr indent="103602">
                        <a:lnSpc>
                          <a:spcPts val="1383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Routing Information Protocol (RIP)</a:t>
                      </a:r>
                    </a:p>
                    <a:p>
                      <a:pPr indent="63063">
                        <a:lnSpc>
                          <a:spcPts val="1385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RIP version 2 (RIPv2),</a:t>
                      </a:r>
                    </a:p>
                    <a:p>
                      <a:pPr indent="63063">
                        <a:lnSpc>
                          <a:spcPts val="1383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Open Shortest Path First (OSPF), and</a:t>
                      </a:r>
                    </a:p>
                    <a:p>
                      <a:pPr indent="63063">
                        <a:lnSpc>
                          <a:spcPts val="1345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Enhanced Interior Gateway Routing Protocol</a:t>
                      </a:r>
                    </a:p>
                    <a:p>
                      <a:pPr indent="63063">
                        <a:lnSpc>
                          <a:spcPts val="1385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(EIGRP).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380">
                        <a:lnSpc>
                          <a:spcPts val="129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Border Gateway Protocol (BGP) is the only</a:t>
                      </a:r>
                    </a:p>
                    <a:p>
                      <a:pPr indent="63380">
                        <a:lnSpc>
                          <a:spcPts val="1383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widely used EGP protocol on the Internet. BGP</a:t>
                      </a:r>
                    </a:p>
                    <a:p>
                      <a:pPr indent="63380">
                        <a:lnSpc>
                          <a:spcPts val="1385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version 4 (BGP-4) is considered the acceptable</a:t>
                      </a:r>
                    </a:p>
                    <a:p>
                      <a:pPr indent="63380">
                        <a:lnSpc>
                          <a:spcPts val="1383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version of BGP on the Internet.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40571">
                <a:tc>
                  <a:txBody>
                    <a:bodyPr/>
                    <a:lstStyle/>
                    <a:p>
                      <a:pPr indent="63063">
                        <a:lnSpc>
                          <a:spcPts val="1327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use less-complicated metrics to ease configuration</a:t>
                      </a:r>
                    </a:p>
                    <a:p>
                      <a:pPr indent="63063">
                        <a:lnSpc>
                          <a:spcPts val="1383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and speed up the decisions about best routing</a:t>
                      </a:r>
                    </a:p>
                    <a:p>
                      <a:pPr indent="63063">
                        <a:lnSpc>
                          <a:spcPts val="1382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paths for faster convergence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5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380">
                        <a:lnSpc>
                          <a:spcPts val="1327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Slower to converge and more complex to</a:t>
                      </a:r>
                    </a:p>
                    <a:p>
                      <a:pPr indent="63380">
                        <a:lnSpc>
                          <a:spcPts val="1383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configure.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5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013460"/>
            <a:ext cx="5577840" cy="181356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1140" y="5829300"/>
            <a:ext cx="4617720" cy="3604260"/>
          </a:xfrm>
          <a:prstGeom prst="rect">
            <a:avLst/>
          </a:prstGeom>
        </p:spPr>
      </p:pic>
      <p:sp>
        <p:nvSpPr>
          <p:cNvPr id="2" name="TextBox 5"/>
          <p:cNvSpPr txBox="1"/>
          <p:nvPr/>
        </p:nvSpPr>
        <p:spPr>
          <a:xfrm>
            <a:off x="684974" y="679272"/>
            <a:ext cx="1626901" cy="17872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40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Popular routing protocols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914996" y="3302229"/>
            <a:ext cx="6051673" cy="217070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1721650">
              <a:lnSpc>
                <a:spcPts val="140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RIP ( Routing Information Protocol)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66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RIP is a routing protocol for exchanging routing table information between routers.</a:t>
            </a:r>
          </a:p>
          <a:p>
            <a:pPr indent="0">
              <a:lnSpc>
                <a:spcPts val="166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It is a very simple protocol based on distance vector routing.</a:t>
            </a:r>
          </a:p>
          <a:p>
            <a:pPr indent="0">
              <a:lnSpc>
                <a:spcPts val="166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simple intra-domain protocol</a:t>
            </a:r>
          </a:p>
          <a:p>
            <a:pPr indent="0">
              <a:lnSpc>
                <a:spcPts val="166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Uses hop count as a path selection metric. (RIP prevents routing loops by implementing a</a:t>
            </a:r>
          </a:p>
          <a:p>
            <a:pPr indent="229730">
              <a:lnSpc>
                <a:spcPts val="159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limit on the number of hops allowed in a path from the source to a destination. The maximum</a:t>
            </a:r>
          </a:p>
          <a:p>
            <a:pPr indent="229730">
              <a:lnSpc>
                <a:spcPts val="156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number of hops allowed for RIP is 15. This hop limit, however, also limits the size of networks</a:t>
            </a:r>
          </a:p>
          <a:p>
            <a:pPr indent="229730">
              <a:lnSpc>
                <a:spcPts val="159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that RIP can support, a hop count of 16 is considered an infinite distance, in other words the</a:t>
            </a:r>
          </a:p>
          <a:p>
            <a:pPr indent="229730">
              <a:lnSpc>
                <a:spcPts val="159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route is considered unreachable).</a:t>
            </a:r>
          </a:p>
          <a:p>
            <a:pPr indent="0">
              <a:lnSpc>
                <a:spcPts val="1669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Three types of timers.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5562600"/>
            <a:ext cx="6278880" cy="2141220"/>
          </a:xfrm>
          <a:prstGeom prst="rect">
            <a:avLst/>
          </a:prstGeom>
        </p:spPr>
      </p:pic>
      <p:sp>
        <p:nvSpPr>
          <p:cNvPr id="2" name="TextBox 8"/>
          <p:cNvSpPr txBox="1"/>
          <p:nvPr/>
        </p:nvSpPr>
        <p:spPr>
          <a:xfrm>
            <a:off x="684974" y="679425"/>
            <a:ext cx="6048569" cy="432721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40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Timers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59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Routing-update timer (periodic timer)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166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periodic timer controls the advertising of regular update messages.</a:t>
            </a:r>
          </a:p>
          <a:p>
            <a:pPr indent="230022">
              <a:lnSpc>
                <a:spcPts val="166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By default, routers send updates every 30 seconds.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62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Route timeout (Expiration Timer)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166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If there is a problem on an internet and no update is received within the allotted 180 s, the</a:t>
            </a:r>
          </a:p>
          <a:p>
            <a:pPr indent="459752">
              <a:lnSpc>
                <a:spcPts val="156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route is considered expired and the hop count of the route is set to 16, which means the</a:t>
            </a:r>
          </a:p>
          <a:p>
            <a:pPr indent="459752">
              <a:lnSpc>
                <a:spcPts val="156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destination is unreachable.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62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Route-flush timer (Garbage Collection Timer )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166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After the route timeout expires, the route-flush timer eventually expires, deleting the route</a:t>
            </a:r>
          </a:p>
          <a:p>
            <a:pPr indent="459752">
              <a:lnSpc>
                <a:spcPts val="159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from the table.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18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Drawbacks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166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RIP has slow convergence and count to infinity problems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1608"/>
              </a:lnSpc>
            </a:pPr>
            <a:r>
              <a:rPr lang="en-US" altLang="zh-CN" sz="115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15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hop count cannot exceed 15, or routes will be dropped.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685800"/>
            <a:ext cx="6256020" cy="2095500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2796540"/>
            <a:ext cx="2651760" cy="1569720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4518660"/>
            <a:ext cx="6263640" cy="2636520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7627620"/>
            <a:ext cx="6179820" cy="146304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5402580"/>
            <a:ext cx="6278880" cy="3482340"/>
          </a:xfrm>
          <a:prstGeom prst="rect">
            <a:avLst/>
          </a:prstGeom>
        </p:spPr>
      </p:pic>
      <p:sp>
        <p:nvSpPr>
          <p:cNvPr id="2" name="TextBox 14"/>
          <p:cNvSpPr txBox="1"/>
          <p:nvPr/>
        </p:nvSpPr>
        <p:spPr>
          <a:xfrm>
            <a:off x="684974" y="678962"/>
            <a:ext cx="6061483" cy="945721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1523428">
              <a:lnSpc>
                <a:spcPts val="1993"/>
              </a:lnSpc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OSPF (Open Shortest Path First)</a:t>
            </a:r>
          </a:p>
          <a:p>
            <a:pPr indent="230022">
              <a:lnSpc>
                <a:spcPts val="157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It uses a link state routing algorithm and falls into the group of interior routing protocols,</a:t>
            </a:r>
          </a:p>
          <a:p>
            <a:pPr indent="459752">
              <a:lnSpc>
                <a:spcPts val="134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operating within a single autonomous system (AS).</a:t>
            </a:r>
          </a:p>
          <a:p>
            <a:pPr indent="230022">
              <a:lnSpc>
                <a:spcPts val="149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topology map at each node</a:t>
            </a:r>
          </a:p>
          <a:p>
            <a:pPr indent="230022">
              <a:lnSpc>
                <a:spcPts val="145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route computation using Dijkstra’s algorithm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169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OSPF is perhaps the most widely used interior gateway protocol (IGP) in large enterprise</a:t>
            </a:r>
          </a:p>
          <a:p>
            <a:pPr indent="459752">
              <a:lnSpc>
                <a:spcPts val="134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networks.'</a:t>
            </a:r>
          </a:p>
          <a:p>
            <a:pPr indent="230022">
              <a:lnSpc>
                <a:spcPts val="149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metric of OSPF is the cost of sending packets across a certain interface</a:t>
            </a:r>
          </a:p>
          <a:p>
            <a:pPr indent="230022">
              <a:lnSpc>
                <a:spcPts val="145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“open”: publicly available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166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"security": all OSPF messages authenticated (to prevent malicious intrusion)</a:t>
            </a:r>
          </a:p>
          <a:p>
            <a:pPr indent="230022">
              <a:lnSpc>
                <a:spcPts val="148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Hierarchical OSPF in large domains.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519489">
              <a:lnSpc>
                <a:spcPts val="176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Hierarchical OSPF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166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Two-level hierarchy: local area, backbone.</a:t>
            </a:r>
          </a:p>
          <a:p>
            <a:pPr indent="230022">
              <a:lnSpc>
                <a:spcPts val="167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Link-state advertisements only in area</a:t>
            </a:r>
          </a:p>
          <a:p>
            <a:pPr indent="230022">
              <a:lnSpc>
                <a:spcPts val="166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Each node has detailed area topology; only know direction (shortest path) to nets in other</a:t>
            </a:r>
          </a:p>
          <a:p>
            <a:pPr indent="459752">
              <a:lnSpc>
                <a:spcPts val="155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areas.</a:t>
            </a:r>
          </a:p>
          <a:p>
            <a:pPr indent="230022">
              <a:lnSpc>
                <a:spcPts val="170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Area border routers: “summarize” distances to nets in own area, advertise to other Area</a:t>
            </a:r>
          </a:p>
          <a:p>
            <a:pPr indent="459752">
              <a:lnSpc>
                <a:spcPts val="155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Border routers.</a:t>
            </a:r>
          </a:p>
          <a:p>
            <a:pPr indent="230022">
              <a:lnSpc>
                <a:spcPts val="170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Backbone routers: run OSPF routing limited to backbone.</a:t>
            </a:r>
          </a:p>
          <a:p>
            <a:pPr indent="230022">
              <a:lnSpc>
                <a:spcPts val="1669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Boundary routers: connect to other AS’s.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29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OSPF is superior to RIP in all aspects, including the following: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180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It converges much faster.</a:t>
            </a:r>
          </a:p>
          <a:p>
            <a:pPr indent="230022">
              <a:lnSpc>
                <a:spcPts val="148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It supports hierarchical structures.</a:t>
            </a:r>
          </a:p>
          <a:p>
            <a:pPr indent="230022">
              <a:lnSpc>
                <a:spcPts val="145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It has improved metric calculation for best path selection.</a:t>
            </a:r>
          </a:p>
          <a:p>
            <a:pPr indent="230022">
              <a:lnSpc>
                <a:spcPts val="145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It does not have hop-count limitations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380" y="7757159"/>
            <a:ext cx="5608320" cy="1508760"/>
          </a:xfrm>
          <a:prstGeom prst="rect">
            <a:avLst/>
          </a:prstGeom>
        </p:spPr>
      </p:pic>
      <p:sp>
        <p:nvSpPr>
          <p:cNvPr id="3" name="TextBox 16"/>
          <p:cNvSpPr txBox="1"/>
          <p:nvPr/>
        </p:nvSpPr>
        <p:spPr>
          <a:xfrm>
            <a:off x="684974" y="679656"/>
            <a:ext cx="6171762" cy="519911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230022">
              <a:lnSpc>
                <a:spcPts val="147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At its inception, OSPF supported the largest networks.</a:t>
            </a:r>
          </a:p>
          <a:p>
            <a:pPr indent="230022">
              <a:lnSpc>
                <a:spcPts val="148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Compare to RIP, OSPF has no limitation due to hops (RIP has a limit of 15 hops so any</a:t>
            </a:r>
          </a:p>
          <a:p>
            <a:pPr indent="459752">
              <a:lnSpc>
                <a:spcPts val="134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network with more than 15 hops cannot be achieved by RIP.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789999">
              <a:lnSpc>
                <a:spcPts val="2680"/>
              </a:lnSpc>
            </a:pPr>
            <a:r>
              <a:rPr lang="en-US" altLang="zh-CN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EIGRP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227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EIGRP is a protocol for routing IPv4 and IPv6 .</a:t>
            </a:r>
          </a:p>
          <a:p>
            <a:pPr indent="230022">
              <a:lnSpc>
                <a:spcPts val="145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EIGRP, however, is a hybrid routing protocol—it is a distance vector protocol with</a:t>
            </a:r>
          </a:p>
          <a:p>
            <a:pPr indent="459752">
              <a:lnSpc>
                <a:spcPts val="136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additional link-state protocol features.</a:t>
            </a:r>
          </a:p>
          <a:p>
            <a:pPr indent="230022">
              <a:lnSpc>
                <a:spcPts val="148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Uses triggered updates (EIGRP has no periodic updates).</a:t>
            </a:r>
          </a:p>
          <a:p>
            <a:pPr indent="230022">
              <a:lnSpc>
                <a:spcPts val="148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provide fast convergence to minimize network traffic.</a:t>
            </a:r>
          </a:p>
          <a:p>
            <a:pPr indent="230022">
              <a:lnSpc>
                <a:spcPts val="145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uses the minimum bandwidth on the path of the destination network, and calculate a route</a:t>
            </a:r>
          </a:p>
          <a:p>
            <a:pPr indent="459752">
              <a:lnSpc>
                <a:spcPts val="156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from the total delay metrics.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1730946">
              <a:lnSpc>
                <a:spcPts val="2064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Border Gateway Protocol(BGP )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175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·     Inter-domain routing protocol for routing between autonomous systems ( holds the Internet</a:t>
            </a:r>
          </a:p>
          <a:p>
            <a:pPr indent="459752">
              <a:lnSpc>
                <a:spcPts val="134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together)</a:t>
            </a:r>
          </a:p>
          <a:p>
            <a:pPr indent="230022">
              <a:lnSpc>
                <a:spcPts val="141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·     BGP is neither a link state, nor a distance vector protocol. Routing messages in BGP</a:t>
            </a:r>
          </a:p>
          <a:p>
            <a:pPr indent="459752">
              <a:lnSpc>
                <a:spcPts val="135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contain complete routes.</a:t>
            </a:r>
          </a:p>
          <a:p>
            <a:pPr indent="230022">
              <a:lnSpc>
                <a:spcPts val="141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·     Network administrators can specify routing policies(BGP supports flexibility -- paths could</a:t>
            </a:r>
          </a:p>
          <a:p>
            <a:pPr indent="459752">
              <a:lnSpc>
                <a:spcPts val="134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be chosen by a provider based on a policy.</a:t>
            </a:r>
          </a:p>
          <a:p>
            <a:pPr indent="230022">
              <a:lnSpc>
                <a:spcPts val="138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·     Network administrators can specify routing policies.</a:t>
            </a:r>
          </a:p>
          <a:p>
            <a:pPr indent="230022">
              <a:lnSpc>
                <a:spcPts val="138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·     BGP’s goal is to find any path (not an optimal one).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41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Internal and external BGP sessions</a:t>
            </a:r>
          </a:p>
        </p:txBody>
      </p:sp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17406" y="6092672"/>
          <a:ext cx="6431720" cy="132494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2858"/>
                <a:gridCol w="2760622"/>
                <a:gridCol w="488588"/>
                <a:gridCol w="2729650"/>
              </a:tblGrid>
              <a:tr h="180238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975959">
                        <a:lnSpc>
                          <a:spcPts val="1327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iBGP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380">
                        <a:lnSpc>
                          <a:spcPts val="1327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eBGP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60279">
                <a:tc>
                  <a:txBody>
                    <a:bodyPr/>
                    <a:lstStyle/>
                    <a:p>
                      <a:pPr indent="293086">
                        <a:lnSpc>
                          <a:spcPts val="1392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Symbol" charset="0"/>
                          <a:cs typeface="Symbol" charset="0"/>
                        </a:rPr>
                        <a:t>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T w="450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indent="74462">
                        <a:lnSpc>
                          <a:spcPts val="1360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used to connect different routers have</a:t>
                      </a:r>
                    </a:p>
                    <a:p>
                      <a:pPr indent="74462">
                        <a:lnSpc>
                          <a:spcPts val="1423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same AS(same company)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indent="293123">
                        <a:lnSpc>
                          <a:spcPts val="1392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Symbol" charset="0"/>
                          <a:cs typeface="Symbol" charset="0"/>
                        </a:rPr>
                        <a:t>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T w="450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indent="39036">
                        <a:lnSpc>
                          <a:spcPts val="1360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used to connect different routers have</a:t>
                      </a:r>
                    </a:p>
                    <a:p>
                      <a:pPr indent="39036">
                        <a:lnSpc>
                          <a:spcPts val="1423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different AS(different company)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684431">
                <a:tc>
                  <a:txBody>
                    <a:bodyPr/>
                    <a:lstStyle/>
                    <a:p>
                      <a:pPr indent="293086">
                        <a:lnSpc>
                          <a:spcPts val="2554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Symbol" charset="0"/>
                          <a:cs typeface="Symbol" charset="0"/>
                        </a:rPr>
                        <a:t>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en-US" dirty="0" smtClean="0"/>
                    </a:p>
                    <a:p>
                      <a:pPr indent="74462">
                        <a:lnSpc>
                          <a:spcPts val="1455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propagate reach ability information to all</a:t>
                      </a:r>
                    </a:p>
                    <a:p>
                      <a:pPr indent="74462">
                        <a:lnSpc>
                          <a:spcPts val="142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AS-internal routers.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293123">
                        <a:lnSpc>
                          <a:spcPts val="2275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Symbol" charset="0"/>
                          <a:cs typeface="Symbol" charset="0"/>
                        </a:rPr>
                        <a:t>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9036">
                        <a:lnSpc>
                          <a:spcPts val="2243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obtain subnet reach ability information</a:t>
                      </a:r>
                    </a:p>
                    <a:p>
                      <a:pPr indent="39036">
                        <a:lnSpc>
                          <a:spcPts val="1384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from neighboring ASs.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546860"/>
            <a:ext cx="6278880" cy="944880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3749040"/>
            <a:ext cx="6278880" cy="2019300"/>
          </a:xfrm>
          <a:prstGeom prst="rect">
            <a:avLst/>
          </a:prstGeom>
        </p:spPr>
      </p:pic>
      <p:sp>
        <p:nvSpPr>
          <p:cNvPr id="2" name="TextBox 20"/>
          <p:cNvSpPr txBox="1"/>
          <p:nvPr/>
        </p:nvSpPr>
        <p:spPr>
          <a:xfrm>
            <a:off x="684974" y="674980"/>
            <a:ext cx="5875006" cy="8059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40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Example: when AS3 advertises a prefix to AS1:</a:t>
            </a:r>
          </a:p>
          <a:p>
            <a:pPr indent="0">
              <a:lnSpc>
                <a:spcPts val="138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–AS3 promises it will forward datagrams towards that prefix</a:t>
            </a:r>
          </a:p>
          <a:p>
            <a:pPr indent="0">
              <a:lnSpc>
                <a:spcPts val="138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–AS3 can aggregate prefixes in its advertisement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83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BGP basics: distributing path information</a:t>
            </a:r>
          </a:p>
          <a:p>
            <a:pPr indent="0">
              <a:lnSpc>
                <a:spcPts val="138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Using eBGP session between 3a and 1c, AS3 sends prefix reachability info to AS1.</a:t>
            </a:r>
          </a:p>
          <a:p>
            <a:pPr indent="230022">
              <a:lnSpc>
                <a:spcPts val="152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1c can then use iBGP do distribute new prefix info to all routers in AS1</a:t>
            </a:r>
          </a:p>
          <a:p>
            <a:pPr indent="230022">
              <a:lnSpc>
                <a:spcPts val="145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1b can then re-advertise new reachability info to AS2 over 1b-to-2a eBGP session</a:t>
            </a:r>
          </a:p>
          <a:p>
            <a:pPr indent="230022">
              <a:lnSpc>
                <a:spcPts val="145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When router learns of new prefix, it creates entry for prefix in its forwarding table.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39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BGP route selection</a:t>
            </a:r>
          </a:p>
          <a:p>
            <a:pPr indent="0">
              <a:lnSpc>
                <a:spcPts val="138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Router may learn about more than 1 route to destination AS, selects route based on:</a:t>
            </a:r>
          </a:p>
          <a:p>
            <a:pPr indent="459752">
              <a:lnSpc>
                <a:spcPts val="138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1. Local preference value attribute: policy decision</a:t>
            </a:r>
          </a:p>
          <a:p>
            <a:pPr indent="459752">
              <a:lnSpc>
                <a:spcPts val="137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2. Shortest AS-PATH</a:t>
            </a:r>
          </a:p>
          <a:p>
            <a:pPr indent="459752">
              <a:lnSpc>
                <a:spcPts val="138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3. Closest NEXT-HOP router.</a:t>
            </a:r>
          </a:p>
          <a:p>
            <a:pPr indent="459752">
              <a:lnSpc>
                <a:spcPts val="138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4. Additional criteria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722"/>
              </a:lnSpc>
            </a:pPr>
            <a:r>
              <a:rPr lang="en-US" altLang="zh-CN" sz="11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BGP Messages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50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BGP messages exchanged between peers over TCP connection, </a:t>
            </a:r>
            <a:r>
              <a:rPr lang="en-US" altLang="zh-CN" sz="11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BGP has four types of messages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170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OPEN: Establish a connection with a BGP peer</a:t>
            </a:r>
          </a:p>
          <a:p>
            <a:pPr indent="230022">
              <a:lnSpc>
                <a:spcPts val="148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UPDATE -- advertise or withdraw routes to a destination</a:t>
            </a:r>
          </a:p>
          <a:p>
            <a:pPr indent="230022">
              <a:lnSpc>
                <a:spcPts val="145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KEEPALIVE: Inform a peer that the sender is still alive but has no information to send.</a:t>
            </a:r>
          </a:p>
          <a:p>
            <a:pPr indent="230022">
              <a:lnSpc>
                <a:spcPts val="145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NOTIFICATION: Notify that errors are detected, also used to close connection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1205</Words>
  <Application>Microsoft Macintosh PowerPoint</Application>
  <PresentationFormat>Custom</PresentationFormat>
  <Paragraphs>234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taif</cp:lastModifiedBy>
  <cp:revision>2</cp:revision>
  <dcterms:created xsi:type="dcterms:W3CDTF">2011-01-21T15:00:27Z</dcterms:created>
  <dcterms:modified xsi:type="dcterms:W3CDTF">2019-01-30T12:22:52Z</dcterms:modified>
</cp:coreProperties>
</file>