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7558088" cy="10693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napToObjects="1">
      <p:cViewPr varScale="1">
        <p:scale>
          <a:sx n="43" d="100"/>
          <a:sy n="43" d="100"/>
        </p:scale>
        <p:origin x="-2082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6DD26-32A4-2A43-990A-6F7E5E73786E}" type="datetimeFigureOut">
              <a:rPr lang="en-US" smtClean="0"/>
              <a:pPr/>
              <a:t>1/30/2019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AF604-6CBA-6F4A-A6F6-26E48A4D0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6" y="-2540"/>
            <a:ext cx="7559040" cy="1069848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" y="1470660"/>
            <a:ext cx="6347460" cy="2461260"/>
          </a:xfrm>
          <a:prstGeom prst="rect">
            <a:avLst/>
          </a:prstGeom>
        </p:spPr>
      </p:pic>
      <p:pic>
        <p:nvPicPr>
          <p:cNvPr id="29" name="Pictur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480" y="3924300"/>
            <a:ext cx="6149340" cy="2827020"/>
          </a:xfrm>
          <a:prstGeom prst="rect">
            <a:avLst/>
          </a:prstGeom>
        </p:spPr>
      </p:pic>
      <p:pic>
        <p:nvPicPr>
          <p:cNvPr id="30" name="Pictur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480" y="6903720"/>
            <a:ext cx="6149340" cy="3177540"/>
          </a:xfrm>
          <a:prstGeom prst="rect">
            <a:avLst/>
          </a:prstGeom>
        </p:spPr>
      </p:pic>
      <p:sp>
        <p:nvSpPr>
          <p:cNvPr id="2" name="TextBox 30"/>
          <p:cNvSpPr txBox="1"/>
          <p:nvPr/>
        </p:nvSpPr>
        <p:spPr>
          <a:xfrm>
            <a:off x="775360" y="677531"/>
            <a:ext cx="6196641" cy="5862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1514068">
              <a:lnSpc>
                <a:spcPts val="1771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Cyclical Redundancy Check (CRC)</a:t>
            </a:r>
          </a:p>
          <a:p>
            <a:pPr indent="369366">
              <a:lnSpc>
                <a:spcPts val="1422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 most powerful redundancy technique, unlike the VRC and LRC, CRC is based on binary</a:t>
            </a:r>
          </a:p>
          <a:p>
            <a:pPr indent="0">
              <a:lnSpc>
                <a:spcPts val="1421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division.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919" y="1264920"/>
            <a:ext cx="5882640" cy="2758440"/>
          </a:xfrm>
          <a:prstGeom prst="rect">
            <a:avLst/>
          </a:prstGeom>
        </p:spPr>
      </p:pic>
      <p:pic>
        <p:nvPicPr>
          <p:cNvPr id="33" name="Picture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4183379"/>
            <a:ext cx="6164580" cy="982980"/>
          </a:xfrm>
          <a:prstGeom prst="rect">
            <a:avLst/>
          </a:prstGeom>
        </p:spPr>
      </p:pic>
      <p:pic>
        <p:nvPicPr>
          <p:cNvPr id="34" name="Picture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5486400"/>
            <a:ext cx="5265420" cy="1958339"/>
          </a:xfrm>
          <a:prstGeom prst="rect">
            <a:avLst/>
          </a:prstGeom>
        </p:spPr>
      </p:pic>
      <p:pic>
        <p:nvPicPr>
          <p:cNvPr id="35" name="Picture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" y="7589520"/>
            <a:ext cx="6492240" cy="2087880"/>
          </a:xfrm>
          <a:prstGeom prst="rect">
            <a:avLst/>
          </a:prstGeom>
        </p:spPr>
      </p:pic>
      <p:sp>
        <p:nvSpPr>
          <p:cNvPr id="2" name="TextBox 35"/>
          <p:cNvSpPr txBox="1"/>
          <p:nvPr/>
        </p:nvSpPr>
        <p:spPr>
          <a:xfrm>
            <a:off x="775360" y="677531"/>
            <a:ext cx="6200890" cy="5862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2596108">
              <a:lnSpc>
                <a:spcPts val="1771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Checksum</a:t>
            </a:r>
          </a:p>
          <a:p>
            <a:pPr indent="369366">
              <a:lnSpc>
                <a:spcPts val="1422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 error detection method used by the higher layer protocols. Like other methods, it depends</a:t>
            </a:r>
          </a:p>
          <a:p>
            <a:pPr indent="0">
              <a:lnSpc>
                <a:spcPts val="1421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on the concept of redundancy.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380" y="685800"/>
            <a:ext cx="4693920" cy="505206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5349240"/>
            <a:ext cx="6179820" cy="3550920"/>
          </a:xfrm>
          <a:prstGeom prst="rect">
            <a:avLst/>
          </a:prstGeom>
        </p:spPr>
      </p:pic>
      <p:sp>
        <p:nvSpPr>
          <p:cNvPr id="4" name="TextBox 1"/>
          <p:cNvSpPr txBox="1"/>
          <p:nvPr/>
        </p:nvSpPr>
        <p:spPr>
          <a:xfrm>
            <a:off x="914996" y="680095"/>
            <a:ext cx="5538542" cy="222413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1261783">
              <a:lnSpc>
                <a:spcPts val="2315"/>
              </a:lnSpc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Computer Networks Protocols</a:t>
            </a:r>
          </a:p>
          <a:p>
            <a:pPr indent="1036612">
              <a:lnSpc>
                <a:spcPts val="2056"/>
              </a:lnSpc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Lecture No.2: Physical &amp; Data link layer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1780197">
              <a:lnSpc>
                <a:spcPts val="2956"/>
              </a:lnSpc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PHYSICAL LAYER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1811693">
              <a:lnSpc>
                <a:spcPts val="2369"/>
              </a:lnSpc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SONET\SDH Networks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81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SONET\SDH, that is used as a transport network to carry loads from other WANs.</a:t>
            </a:r>
          </a:p>
        </p:txBody>
      </p:sp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12901" y="3064179"/>
          <a:ext cx="6562336" cy="20721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66576"/>
                <a:gridCol w="447594"/>
                <a:gridCol w="3248166"/>
              </a:tblGrid>
              <a:tr h="180543">
                <a:tc>
                  <a:txBody>
                    <a:bodyPr/>
                    <a:lstStyle/>
                    <a:p>
                      <a:pPr indent="266069">
                        <a:lnSpc>
                          <a:spcPts val="1294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SDH(Synchronous Digital Hierarchy)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160803">
                        <a:lnSpc>
                          <a:spcPts val="1294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SONET(Synchronous Optical Network)</a:t>
                      </a:r>
                    </a:p>
                  </a:txBody>
                  <a:tcPr marL="0" marR="0" marT="0" marB="0">
                    <a:lnR w="4505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73150">
                <a:tc>
                  <a:txBody>
                    <a:bodyPr/>
                    <a:lstStyle/>
                    <a:p>
                      <a:pPr indent="297590">
                        <a:lnSpc>
                          <a:spcPts val="1435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Symbol" charset="0"/>
                          <a:cs typeface="Symbol" charset="0"/>
                        </a:rPr>
                        <a:t>     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Is European standard network.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indent="292870">
                        <a:lnSpc>
                          <a:spcPts val="1435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Symbol" charset="0"/>
                          <a:cs typeface="Symbol" charset="0"/>
                        </a:rPr>
                        <a:t>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T w="4504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indent="79777">
                        <a:lnSpc>
                          <a:spcPts val="1433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Is American standard network.</a:t>
                      </a:r>
                    </a:p>
                  </a:txBody>
                  <a:tcPr marL="0" marR="0" marT="0" marB="0">
                    <a:lnR w="4505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536189">
                <a:tc>
                  <a:txBody>
                    <a:bodyPr/>
                    <a:lstStyle/>
                    <a:p>
                      <a:pPr indent="297590">
                        <a:lnSpc>
                          <a:spcPts val="2149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Symbol" charset="0"/>
                          <a:cs typeface="Symbol" charset="0"/>
                        </a:rPr>
                        <a:t>     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Is a standard developed by ITU-T.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indent="292870">
                        <a:lnSpc>
                          <a:spcPts val="2149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Symbol" charset="0"/>
                          <a:cs typeface="Symbol" charset="0"/>
                        </a:rPr>
                        <a:t>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indent="79777">
                        <a:lnSpc>
                          <a:spcPts val="2117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Is a standard developed by ANSI for fiber-optic</a:t>
                      </a:r>
                    </a:p>
                    <a:p>
                      <a:pPr indent="79777">
                        <a:lnSpc>
                          <a:spcPts val="1423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networks.</a:t>
                      </a:r>
                    </a:p>
                  </a:txBody>
                  <a:tcPr marL="0" marR="0" marT="0" marB="0">
                    <a:lnR w="4505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988531">
                <a:tc>
                  <a:txBody>
                    <a:bodyPr/>
                    <a:lstStyle/>
                    <a:p>
                      <a:pPr indent="297590">
                        <a:lnSpc>
                          <a:spcPts val="2150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Symbol" charset="0"/>
                          <a:cs typeface="Symbol" charset="0"/>
                        </a:rPr>
                        <a:t>     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Define a hierarchy of signals</a:t>
                      </a:r>
                    </a:p>
                    <a:p>
                      <a:pPr indent="527320">
                        <a:lnSpc>
                          <a:spcPts val="1317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called synchronous transfer modules</a:t>
                      </a:r>
                    </a:p>
                    <a:p>
                      <a:pPr indent="527320">
                        <a:lnSpc>
                          <a:spcPts val="1412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(STMs(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292870">
                        <a:lnSpc>
                          <a:spcPts val="2150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Symbol" charset="0"/>
                          <a:cs typeface="Symbol" charset="0"/>
                        </a:rPr>
                        <a:t>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79777">
                        <a:lnSpc>
                          <a:spcPts val="2118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Define a hierarchy of signals called synchronous</a:t>
                      </a:r>
                    </a:p>
                    <a:p>
                      <a:pPr indent="79777">
                        <a:lnSpc>
                          <a:spcPts val="1378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transport signals (STSs( where each STS level</a:t>
                      </a:r>
                    </a:p>
                    <a:p>
                      <a:pPr indent="79777">
                        <a:lnSpc>
                          <a:spcPts val="1355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(STS-1 to STS-192) supports a certain data</a:t>
                      </a:r>
                    </a:p>
                    <a:p>
                      <a:pPr indent="79777">
                        <a:lnSpc>
                          <a:spcPts val="1420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rate.</a:t>
                      </a:r>
                    </a:p>
                  </a:txBody>
                  <a:tcPr marL="0" marR="0" marT="0" marB="0">
                    <a:lnR w="4505">
                      <a:solidFill>
                        <a:srgbClr val="000000"/>
                      </a:solidFill>
                      <a:prstDash val="solid"/>
                    </a:lnR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380" y="3886200"/>
            <a:ext cx="5257800" cy="291846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5380" y="7513320"/>
            <a:ext cx="5273040" cy="2225039"/>
          </a:xfrm>
          <a:prstGeom prst="rect">
            <a:avLst/>
          </a:prstGeom>
        </p:spPr>
      </p:pic>
      <p:sp>
        <p:nvSpPr>
          <p:cNvPr id="2" name="TextBox 5"/>
          <p:cNvSpPr txBox="1"/>
          <p:nvPr/>
        </p:nvSpPr>
        <p:spPr>
          <a:xfrm>
            <a:off x="684974" y="1003574"/>
            <a:ext cx="6220155" cy="63329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2645600">
              <a:lnSpc>
                <a:spcPts val="2109"/>
              </a:lnSpc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BLUETOOTH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30022">
              <a:lnSpc>
                <a:spcPts val="177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Bluetooth is a wireless LAN technology designed to connect devices of different functions</a:t>
            </a:r>
          </a:p>
          <a:p>
            <a:pPr indent="459752">
              <a:lnSpc>
                <a:spcPts val="152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such as telephones, notebooks, computers (desktop and laptop), cameras, printers, and even</a:t>
            </a:r>
          </a:p>
          <a:p>
            <a:pPr indent="459752">
              <a:lnSpc>
                <a:spcPts val="159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coffee makers when they are at a short distance from each other.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459752">
              <a:lnSpc>
                <a:spcPts val="222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Architecture of Bluetooth: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30022">
              <a:lnSpc>
                <a:spcPts val="2232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Bluetooth defines two types of networks: piconet and scatternet.</a:t>
            </a:r>
          </a:p>
          <a:p>
            <a:pPr indent="230022">
              <a:lnSpc>
                <a:spcPts val="166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 Bluetooth network is called a piconet, or a small net. A piconet can have up to eight</a:t>
            </a:r>
          </a:p>
          <a:p>
            <a:pPr indent="459752">
              <a:lnSpc>
                <a:spcPts val="156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stations, one of which is called the primary; the rest are called secondaries.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673"/>
              </a:lnSpc>
            </a:pPr>
            <a:r>
              <a:rPr lang="en-US" altLang="zh-CN" sz="20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Piconet Network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495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Scatternet Network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719" y="4419600"/>
            <a:ext cx="5273040" cy="177546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6713220"/>
            <a:ext cx="5265420" cy="1859280"/>
          </a:xfrm>
          <a:prstGeom prst="rect">
            <a:avLst/>
          </a:prstGeom>
        </p:spPr>
      </p:pic>
      <p:sp>
        <p:nvSpPr>
          <p:cNvPr id="4" name="TextBox 8"/>
          <p:cNvSpPr txBox="1"/>
          <p:nvPr/>
        </p:nvSpPr>
        <p:spPr>
          <a:xfrm>
            <a:off x="2605023" y="680095"/>
            <a:ext cx="2440871" cy="6842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315595">
              <a:lnSpc>
                <a:spcPts val="2315"/>
              </a:lnSpc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Data Link Layer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071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1.Elementary Data Link Protocols</a:t>
            </a:r>
          </a:p>
        </p:txBody>
      </p:sp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12901" y="1532128"/>
          <a:ext cx="6436224" cy="75253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76533"/>
                <a:gridCol w="3659691"/>
              </a:tblGrid>
              <a:tr h="175641">
                <a:tc>
                  <a:txBody>
                    <a:bodyPr/>
                    <a:lstStyle/>
                    <a:p>
                      <a:pPr indent="288586">
                        <a:lnSpc>
                          <a:spcPts val="1267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An Unrestricted Simplex Protocol (SP)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000">
                        <a:lnSpc>
                          <a:spcPts val="1267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one direction transmitted data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021">
                <a:tc>
                  <a:txBody>
                    <a:bodyPr/>
                    <a:lstStyle/>
                    <a:p>
                      <a:pPr indent="216513">
                        <a:lnSpc>
                          <a:spcPts val="1270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A Simplex Stop-and-Wait Protocol(SWP)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000">
                        <a:lnSpc>
                          <a:spcPts val="1270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flooding control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00871">
                <a:tc>
                  <a:txBody>
                    <a:bodyPr/>
                    <a:lstStyle/>
                    <a:p>
                      <a:pPr indent="94593">
                        <a:lnSpc>
                          <a:spcPts val="1303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A Simplex Protocol for a Noisy Channel(SPN)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000">
                        <a:lnSpc>
                          <a:spcPts val="1693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limit send and receive between sender and receiver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,</a:t>
                      </a:r>
                    </a:p>
                    <a:p>
                      <a:pPr indent="63000">
                        <a:lnSpc>
                          <a:spcPts val="1312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capacities are limited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0" name="TextBox 10"/>
          <p:cNvSpPr txBox="1"/>
          <p:nvPr/>
        </p:nvSpPr>
        <p:spPr>
          <a:xfrm>
            <a:off x="2794254" y="2644206"/>
            <a:ext cx="2063330" cy="1756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383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2. Sliding Window Protocols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612901" y="2983103"/>
          <a:ext cx="6436224" cy="7571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52174"/>
                <a:gridCol w="3484050"/>
              </a:tblGrid>
              <a:tr h="180467">
                <a:tc>
                  <a:txBody>
                    <a:bodyPr/>
                    <a:lstStyle/>
                    <a:p>
                      <a:pPr indent="284077">
                        <a:lnSpc>
                          <a:spcPts val="1306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A One-Bit Sliding Window Protocol(SWP)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7572">
                        <a:lnSpc>
                          <a:spcPts val="1306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1- assign variable 2- define frame 3- accept frame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5767">
                <a:tc>
                  <a:txBody>
                    <a:bodyPr/>
                    <a:lstStyle/>
                    <a:p>
                      <a:pPr indent="419218">
                        <a:lnSpc>
                          <a:spcPts val="1268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A Protocol Using Go Back N protocol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7572">
                        <a:lnSpc>
                          <a:spcPts val="1268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Discarding &amp;Buffering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00871">
                <a:tc>
                  <a:txBody>
                    <a:bodyPr/>
                    <a:lstStyle/>
                    <a:p>
                      <a:pPr indent="324616">
                        <a:lnSpc>
                          <a:spcPts val="1267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A Protocol Using Selective Repeat (SRP)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7572">
                        <a:lnSpc>
                          <a:spcPts val="1267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accept and buffer delay and effected frame) without ACK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2" name="TextBox 12"/>
          <p:cNvSpPr txBox="1"/>
          <p:nvPr/>
        </p:nvSpPr>
        <p:spPr>
          <a:xfrm>
            <a:off x="2744723" y="4095181"/>
            <a:ext cx="2162299" cy="246485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374142">
              <a:lnSpc>
                <a:spcPts val="1383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Go Back N Protocol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025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Selective repeat Protocol SRP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4640579"/>
            <a:ext cx="5280660" cy="4549140"/>
          </a:xfrm>
          <a:prstGeom prst="rect">
            <a:avLst/>
          </a:prstGeom>
        </p:spPr>
      </p:pic>
      <p:sp>
        <p:nvSpPr>
          <p:cNvPr id="2" name="TextBox 14"/>
          <p:cNvSpPr txBox="1"/>
          <p:nvPr/>
        </p:nvSpPr>
        <p:spPr>
          <a:xfrm>
            <a:off x="684974" y="680370"/>
            <a:ext cx="6139913" cy="381897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2032698">
              <a:lnSpc>
                <a:spcPts val="161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PPP – Point to Point Protocol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30022">
              <a:lnSpc>
                <a:spcPts val="1732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Carry network data of any network layer protocol at the same time</a:t>
            </a:r>
          </a:p>
          <a:p>
            <a:pPr indent="230022">
              <a:lnSpc>
                <a:spcPts val="166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Error detection (no correction)</a:t>
            </a:r>
          </a:p>
          <a:p>
            <a:pPr indent="230022">
              <a:lnSpc>
                <a:spcPts val="166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has a very simple mechanism for error control( A CRC field is used to detect errors )</a:t>
            </a:r>
          </a:p>
          <a:p>
            <a:pPr indent="230022">
              <a:lnSpc>
                <a:spcPts val="167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Does not provide flow control</a:t>
            </a:r>
          </a:p>
          <a:p>
            <a:pPr indent="230022">
              <a:lnSpc>
                <a:spcPts val="166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Connection life, signal link, negotiator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1798510">
              <a:lnSpc>
                <a:spcPts val="1684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Address Resolution Protocol (ARP)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58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·The delivery of a packet to a host or a router requires two levels of addressing: logical and physical.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593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–ARP Maps IP addresses to MAC addresses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59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–ARP Request is a broadcast but ARP reply is Unicast 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59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–ARP tables contain the MAC and IP addresses of other devices on the network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01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ARP operation: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4290060"/>
            <a:ext cx="6202680" cy="1836420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6499860"/>
            <a:ext cx="6240780" cy="1036319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7688580"/>
            <a:ext cx="6217920" cy="2346960"/>
          </a:xfrm>
          <a:prstGeom prst="rect">
            <a:avLst/>
          </a:prstGeom>
        </p:spPr>
      </p:pic>
      <p:sp>
        <p:nvSpPr>
          <p:cNvPr id="2" name="TextBox 18"/>
          <p:cNvSpPr txBox="1"/>
          <p:nvPr/>
        </p:nvSpPr>
        <p:spPr>
          <a:xfrm>
            <a:off x="684974" y="680546"/>
            <a:ext cx="6011842" cy="566215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1793938">
              <a:lnSpc>
                <a:spcPts val="161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Layer 2 Tunneling Protocol (L2TP)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30022">
              <a:lnSpc>
                <a:spcPts val="1732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is an extension of the Point-to-Point Tunneling Protocol (PPTP).</a:t>
            </a:r>
          </a:p>
          <a:p>
            <a:pPr indent="230022">
              <a:lnSpc>
                <a:spcPts val="166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used by an Internet service provider (ISP) to enable the operation of a virtual private</a:t>
            </a:r>
          </a:p>
          <a:p>
            <a:pPr indent="459752">
              <a:lnSpc>
                <a:spcPts val="155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network (VPN) over the Internet.</a:t>
            </a:r>
          </a:p>
          <a:p>
            <a:pPr indent="230022">
              <a:lnSpc>
                <a:spcPts val="170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VPN The goal of a Virtual Private Network (VPN) is to provide private communications</a:t>
            </a:r>
          </a:p>
          <a:p>
            <a:pPr indent="459752">
              <a:lnSpc>
                <a:spcPts val="1593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within the public Internet Infrastructure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589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Why is there a need for VPN?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30022">
              <a:lnSpc>
                <a:spcPts val="170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Internet has insufficient security mechanisms</a:t>
            </a:r>
          </a:p>
          <a:p>
            <a:pPr indent="230022">
              <a:lnSpc>
                <a:spcPts val="163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IP packets are not authenticated or encrypted</a:t>
            </a:r>
          </a:p>
          <a:p>
            <a:pPr indent="230022">
              <a:lnSpc>
                <a:spcPts val="167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Users with access to network can read content of IP traffic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58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Transition from IPv4 to IPv6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553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not all routers can be upgraded simultaneously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591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tunneling: IPv6 datagram carried as payload in IPv4 datagram among IPv4 routers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389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Tunneling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141220"/>
            <a:ext cx="5608320" cy="2552700"/>
          </a:xfrm>
          <a:prstGeom prst="rect">
            <a:avLst/>
          </a:prstGeom>
        </p:spPr>
      </p:pic>
      <p:sp>
        <p:nvSpPr>
          <p:cNvPr id="2" name="TextBox 20"/>
          <p:cNvSpPr txBox="1"/>
          <p:nvPr/>
        </p:nvSpPr>
        <p:spPr>
          <a:xfrm>
            <a:off x="684974" y="677531"/>
            <a:ext cx="6290450" cy="641730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1857057">
              <a:lnSpc>
                <a:spcPts val="1861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Spanning Tree Protocol(STP)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64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Redundancy in a network, such as that shown in Figure below, is desirable so that communication</a:t>
            </a:r>
          </a:p>
          <a:p>
            <a:pPr indent="0">
              <a:lnSpc>
                <a:spcPts val="159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can still take place if a link or device fails.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591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For example, if switch X in this figure stopped functioning, devices A and B could still communicate</a:t>
            </a:r>
          </a:p>
          <a:p>
            <a:pPr indent="0">
              <a:lnSpc>
                <a:spcPts val="159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through switch Y. However, in a switched network, redundancy can cause problems.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98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There are 3 problems: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30022">
              <a:lnSpc>
                <a:spcPts val="155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1.   occurs if a broadcast frame is sent on the network((broadcast storm).</a:t>
            </a:r>
          </a:p>
          <a:p>
            <a:pPr indent="230022">
              <a:lnSpc>
                <a:spcPts val="159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2.   that can occur in redundant topologies is that devices can receive multiple copies of the same</a:t>
            </a:r>
          </a:p>
          <a:p>
            <a:pPr indent="459752">
              <a:lnSpc>
                <a:spcPts val="159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frame.</a:t>
            </a:r>
          </a:p>
          <a:p>
            <a:pPr indent="230022">
              <a:lnSpc>
                <a:spcPts val="1562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3.   that can occur in a redundant situation is within the switch itself—the MAC address table can</a:t>
            </a:r>
          </a:p>
          <a:p>
            <a:pPr indent="459752">
              <a:lnSpc>
                <a:spcPts val="159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change rapidly and contain wrong information.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029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To overcome these problems: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71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you must have a way to logically disable part of the redundant network for regular traffic while</a:t>
            </a:r>
          </a:p>
          <a:p>
            <a:pPr indent="0">
              <a:lnSpc>
                <a:spcPts val="159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maintaining redundancy for the case when an error occurs. STP does just that.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1"/>
          <p:cNvSpPr/>
          <p:nvPr/>
        </p:nvSpPr>
        <p:spPr>
          <a:xfrm>
            <a:off x="1143000" y="2260600"/>
            <a:ext cx="5829300" cy="12700"/>
          </a:xfrm>
          <a:custGeom>
            <a:avLst/>
            <a:gdLst>
              <a:gd name="connsiteX0" fmla="*/ 1727 w 5829300"/>
              <a:gd name="connsiteY0" fmla="*/ 24003 h 12700"/>
              <a:gd name="connsiteX1" fmla="*/ 5834074 w 5829300"/>
              <a:gd name="connsiteY1" fmla="*/ 24003 h 1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29300" h="12700">
                <a:moveTo>
                  <a:pt x="1727" y="24003"/>
                </a:moveTo>
                <a:lnTo>
                  <a:pt x="5834074" y="24003"/>
                </a:lnTo>
              </a:path>
            </a:pathLst>
          </a:custGeom>
          <a:ln w="13513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2"/>
          <p:cNvSpPr txBox="1"/>
          <p:nvPr/>
        </p:nvSpPr>
        <p:spPr>
          <a:xfrm>
            <a:off x="684974" y="677531"/>
            <a:ext cx="6292894" cy="37674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1960689">
              <a:lnSpc>
                <a:spcPts val="1861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Access Method: CSMA/CD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30022">
              <a:lnSpc>
                <a:spcPts val="175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Whenever multiple users have unregulated access to a single line, there is a danger of signals</a:t>
            </a:r>
          </a:p>
          <a:p>
            <a:pPr indent="459752">
              <a:lnSpc>
                <a:spcPts val="155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overlapping and destroying each other. Such overlaps, which turn the signals into unusable</a:t>
            </a:r>
          </a:p>
          <a:p>
            <a:pPr indent="459752">
              <a:lnSpc>
                <a:spcPts val="159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noise, are called collisions.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30022">
              <a:lnSpc>
                <a:spcPts val="226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As  traffic  increases  on a  multiple  access  link,  so  do  collisions.  A LAN  therefore  needs  a</a:t>
            </a:r>
          </a:p>
          <a:p>
            <a:pPr indent="459752">
              <a:lnSpc>
                <a:spcPts val="162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mechanism  to  coordinate  traffic,  minimize  the  number  of  collisions  that  occur,  and</a:t>
            </a:r>
          </a:p>
          <a:p>
            <a:pPr indent="459752">
              <a:lnSpc>
                <a:spcPts val="152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maximize the number of frames that are delivered successfully.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30022">
              <a:lnSpc>
                <a:spcPts val="230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  access  mechanism  used  in  an  Ethernet  is  called  carrier  sense  multiple  access  with</a:t>
            </a:r>
          </a:p>
          <a:p>
            <a:pPr indent="459752">
              <a:lnSpc>
                <a:spcPts val="155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collision detection (CSMA/CD, standardized in IEEE 802.3).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30022">
              <a:lnSpc>
                <a:spcPts val="2303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CSNIA/CD is the result of an evolution from multiple access (MA) to carrier sense multiple</a:t>
            </a:r>
          </a:p>
          <a:p>
            <a:pPr indent="459752">
              <a:lnSpc>
                <a:spcPts val="155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access   (CSMA),   and   finally,   to   carrier   sense   multiple   access   with   collision   detection</a:t>
            </a:r>
          </a:p>
          <a:p>
            <a:pPr indent="459752">
              <a:lnSpc>
                <a:spcPts val="1563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(CSMA/CD).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58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·Carrier Sense: when a station in an Ethernet network has data to transmit ,it first see the network if it</a:t>
            </a:r>
          </a:p>
          <a:p>
            <a:pPr indent="0">
              <a:lnSpc>
                <a:spcPts val="159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is use by other stations this is carrier sense .under three case of persistence strategy</a:t>
            </a:r>
          </a:p>
        </p:txBody>
      </p:sp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12901" y="4610100"/>
          <a:ext cx="6436224" cy="247833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44151"/>
                <a:gridCol w="5192073"/>
              </a:tblGrid>
              <a:tr h="707517">
                <a:tc>
                  <a:txBody>
                    <a:bodyPr/>
                    <a:lstStyle/>
                    <a:p>
                      <a:pPr indent="67568">
                        <a:lnSpc>
                          <a:spcPts val="1250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Non-persistence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2999">
                        <a:lnSpc>
                          <a:spcPts val="1254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senses the line if it is idle it sends immediately if the line busy ,it waits a random</a:t>
                      </a:r>
                    </a:p>
                    <a:p>
                      <a:pPr indent="62999">
                        <a:lnSpc>
                          <a:spcPts val="1421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time then sense the line again this method reduce the chance of collision but it</a:t>
                      </a:r>
                    </a:p>
                    <a:p>
                      <a:pPr indent="62999">
                        <a:lnSpc>
                          <a:spcPts val="1382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also reduced network efficiency.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31875">
                <a:tc>
                  <a:txBody>
                    <a:bodyPr/>
                    <a:lstStyle/>
                    <a:p>
                      <a:pPr indent="67568">
                        <a:lnSpc>
                          <a:spcPts val="1250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1-persistence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2999">
                        <a:lnSpc>
                          <a:spcPts val="1254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after the station finds the line idle it sends its data immediately (with probability</a:t>
                      </a:r>
                    </a:p>
                    <a:p>
                      <a:pPr indent="62999">
                        <a:lnSpc>
                          <a:spcPts val="1420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1) this method increase the chance of collision.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238944">
                <a:tc>
                  <a:txBody>
                    <a:bodyPr/>
                    <a:lstStyle/>
                    <a:p>
                      <a:pPr indent="67568">
                        <a:lnSpc>
                          <a:spcPts val="1285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p-persistence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2999">
                        <a:lnSpc>
                          <a:spcPts val="1289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after the station finds the line idle it may transmit or no. here the probability of</a:t>
                      </a:r>
                    </a:p>
                    <a:p>
                      <a:pPr indent="62999">
                        <a:lnSpc>
                          <a:spcPts val="1382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sending is defined by P and probability of refusing is (1-P) for example if p=0.3</a:t>
                      </a:r>
                    </a:p>
                    <a:p>
                      <a:pPr indent="62999">
                        <a:lnSpc>
                          <a:spcPts val="1348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then station sends with 30% of the time and refusing 70% of the time . The station</a:t>
                      </a:r>
                    </a:p>
                    <a:p>
                      <a:pPr indent="62999">
                        <a:lnSpc>
                          <a:spcPts val="1421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generates a random number between 1 and 100 if the number generated is less</a:t>
                      </a:r>
                    </a:p>
                    <a:p>
                      <a:pPr indent="62999">
                        <a:lnSpc>
                          <a:spcPts val="1385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than 30 the station sends its data else it waits one slot time before sensing the</a:t>
                      </a:r>
                    </a:p>
                    <a:p>
                      <a:pPr indent="62999">
                        <a:lnSpc>
                          <a:spcPts val="1383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medium again this method reduces the chance of collision and increasing network</a:t>
                      </a:r>
                    </a:p>
                    <a:p>
                      <a:pPr indent="62999">
                        <a:lnSpc>
                          <a:spcPts val="1383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charset="0"/>
                          <a:cs typeface="Times New Roman" charset="0"/>
                        </a:rPr>
                        <a:t>efficiency.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24" name="TextBox 24"/>
          <p:cNvSpPr txBox="1"/>
          <p:nvPr/>
        </p:nvSpPr>
        <p:spPr>
          <a:xfrm>
            <a:off x="684974" y="7403058"/>
            <a:ext cx="6277735" cy="5842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40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.Jam signal : when system detected a collision it immediately stop transmitting data and starts sending</a:t>
            </a:r>
          </a:p>
          <a:p>
            <a:pPr indent="0">
              <a:lnSpc>
                <a:spcPts val="159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this signal any system received packet must discard this packet and should not attempt to transmit any</a:t>
            </a:r>
          </a:p>
          <a:p>
            <a:pPr indent="0">
              <a:lnSpc>
                <a:spcPts val="159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data until network has cleared.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678180"/>
            <a:ext cx="5897880" cy="3924300"/>
          </a:xfrm>
          <a:prstGeom prst="rect">
            <a:avLst/>
          </a:prstGeom>
        </p:spPr>
      </p:pic>
      <p:pic>
        <p:nvPicPr>
          <p:cNvPr id="27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5082540"/>
            <a:ext cx="5646420" cy="37338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1178</Words>
  <Application>Microsoft Macintosh PowerPoint</Application>
  <PresentationFormat>Custom</PresentationFormat>
  <Paragraphs>244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taif</cp:lastModifiedBy>
  <cp:revision>2</cp:revision>
  <dcterms:created xsi:type="dcterms:W3CDTF">2011-01-21T15:00:27Z</dcterms:created>
  <dcterms:modified xsi:type="dcterms:W3CDTF">2019-01-30T12:22:11Z</dcterms:modified>
</cp:coreProperties>
</file>