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7558088" cy="10693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43" d="100"/>
          <a:sy n="43" d="100"/>
        </p:scale>
        <p:origin x="-208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6" y="-2540"/>
            <a:ext cx="7559040" cy="106984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1394460"/>
            <a:ext cx="5554980" cy="838200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4114800"/>
            <a:ext cx="6141720" cy="130302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6637020"/>
            <a:ext cx="5707380" cy="2125980"/>
          </a:xfrm>
          <a:prstGeom prst="rect">
            <a:avLst/>
          </a:prstGeom>
        </p:spPr>
      </p:pic>
      <p:sp>
        <p:nvSpPr>
          <p:cNvPr id="5" name="TextBox 3"/>
          <p:cNvSpPr txBox="1"/>
          <p:nvPr/>
        </p:nvSpPr>
        <p:spPr>
          <a:xfrm>
            <a:off x="684974" y="679656"/>
            <a:ext cx="5992882" cy="596471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230022">
              <a:lnSpc>
                <a:spcPts val="147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SMTP uses commands and responses to transfer messages between an MTA client and an</a:t>
            </a:r>
          </a:p>
          <a:p>
            <a:pPr indent="459752">
              <a:lnSpc>
                <a:spcPts val="138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MTA server.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67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Commands are sent from the client to the server.</a:t>
            </a:r>
          </a:p>
          <a:p>
            <a:pPr indent="0">
              <a:lnSpc>
                <a:spcPts val="133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1- HELO.</a:t>
            </a:r>
          </a:p>
          <a:p>
            <a:pPr indent="0">
              <a:lnSpc>
                <a:spcPts val="134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2- MAIL FROM.</a:t>
            </a:r>
          </a:p>
          <a:p>
            <a:pPr indent="0">
              <a:lnSpc>
                <a:spcPts val="138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3- RCPT TO.</a:t>
            </a:r>
          </a:p>
          <a:p>
            <a:pPr indent="0">
              <a:lnSpc>
                <a:spcPts val="138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4- DATA.</a:t>
            </a:r>
          </a:p>
          <a:p>
            <a:pPr indent="0">
              <a:lnSpc>
                <a:spcPts val="146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5- QUIT.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233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Connection Termination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1027620">
              <a:lnSpc>
                <a:spcPts val="2618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MESSAGE ACCESS AGENT: POP AND IMAP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7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first and the second stages of mail delivery use SMTP. However, SMTP is not involved in the</a:t>
            </a:r>
          </a:p>
          <a:p>
            <a:pPr indent="0">
              <a:lnSpc>
                <a:spcPts val="138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third stage because SMTP is a push protocol; it pushes the message from the client to the server.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/>
          <p:nvPr/>
        </p:nvSpPr>
        <p:spPr>
          <a:xfrm>
            <a:off x="673100" y="6057900"/>
            <a:ext cx="6299200" cy="25400"/>
          </a:xfrm>
          <a:custGeom>
            <a:avLst/>
            <a:gdLst>
              <a:gd name="connsiteX0" fmla="*/ 11874 w 6299200"/>
              <a:gd name="connsiteY0" fmla="*/ 25780 h 25400"/>
              <a:gd name="connsiteX1" fmla="*/ 6299517 w 6299200"/>
              <a:gd name="connsiteY1" fmla="*/ 25780 h 2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99200" h="25400">
                <a:moveTo>
                  <a:pt x="11874" y="25780"/>
                </a:moveTo>
                <a:lnTo>
                  <a:pt x="6299517" y="25780"/>
                </a:lnTo>
              </a:path>
            </a:pathLst>
          </a:custGeom>
          <a:ln w="18017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673100" y="10147300"/>
            <a:ext cx="6299200" cy="12700"/>
          </a:xfrm>
          <a:custGeom>
            <a:avLst/>
            <a:gdLst>
              <a:gd name="connsiteX0" fmla="*/ 11874 w 6299200"/>
              <a:gd name="connsiteY0" fmla="*/ 19215 h 12700"/>
              <a:gd name="connsiteX1" fmla="*/ 6299517 w 6299200"/>
              <a:gd name="connsiteY1" fmla="*/ 19215 h 1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99200" h="12700">
                <a:moveTo>
                  <a:pt x="11874" y="19215"/>
                </a:moveTo>
                <a:lnTo>
                  <a:pt x="6299517" y="19215"/>
                </a:lnTo>
              </a:path>
            </a:pathLst>
          </a:custGeom>
          <a:ln w="18017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895600"/>
            <a:ext cx="6271260" cy="313944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6545580"/>
            <a:ext cx="6278880" cy="3581400"/>
          </a:xfrm>
          <a:prstGeom prst="rect">
            <a:avLst/>
          </a:prstGeom>
        </p:spPr>
      </p:pic>
      <p:sp>
        <p:nvSpPr>
          <p:cNvPr id="2" name="TextBox 8"/>
          <p:cNvSpPr txBox="1"/>
          <p:nvPr/>
        </p:nvSpPr>
        <p:spPr>
          <a:xfrm>
            <a:off x="684974" y="677531"/>
            <a:ext cx="6223830" cy="22174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275069">
              <a:lnSpc>
                <a:spcPts val="186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E-mail Server Processes - MTA and MDA and the SMTP protocol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85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e-mail server operates two separate processes:</a:t>
            </a:r>
          </a:p>
          <a:p>
            <a:pPr indent="0">
              <a:lnSpc>
                <a:spcPts val="131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1- Mail Transfer Agent (MTA)</a:t>
            </a:r>
          </a:p>
          <a:p>
            <a:pPr indent="0">
              <a:lnSpc>
                <a:spcPts val="142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2- Mail Delivery Agent (MDA)</a:t>
            </a:r>
          </a:p>
          <a:p>
            <a:pPr indent="230022">
              <a:lnSpc>
                <a:spcPts val="149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Mail Transfer Agent (MTA) process is used to forward e-mail.</a:t>
            </a:r>
          </a:p>
          <a:p>
            <a:pPr indent="230022">
              <a:lnSpc>
                <a:spcPts val="148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MTA receives messages from the MUA or from another MTA on another e-mail server.</a:t>
            </a:r>
          </a:p>
          <a:p>
            <a:pPr indent="230022">
              <a:lnSpc>
                <a:spcPts val="145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Based on the message header, it determines how a message has to be forwarded to reach its</a:t>
            </a:r>
          </a:p>
          <a:p>
            <a:pPr indent="459752">
              <a:lnSpc>
                <a:spcPts val="134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destination.</a:t>
            </a:r>
          </a:p>
          <a:p>
            <a:pPr indent="230022">
              <a:lnSpc>
                <a:spcPts val="149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If the mail is addressed to a user whose mailbox is on the local server, the mail is passed to the</a:t>
            </a:r>
          </a:p>
          <a:p>
            <a:pPr indent="459752">
              <a:lnSpc>
                <a:spcPts val="134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MDA. If the mail is for a user not on the local server, the MTA routes the e-mail to the MTA</a:t>
            </a:r>
          </a:p>
          <a:p>
            <a:pPr indent="459752">
              <a:lnSpc>
                <a:spcPts val="139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on the appropriate server.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9"/>
          <p:cNvSpPr/>
          <p:nvPr/>
        </p:nvSpPr>
        <p:spPr>
          <a:xfrm>
            <a:off x="1003300" y="8039100"/>
            <a:ext cx="5638800" cy="12700"/>
          </a:xfrm>
          <a:custGeom>
            <a:avLst/>
            <a:gdLst>
              <a:gd name="connsiteX0" fmla="*/ 6299 w 5638800"/>
              <a:gd name="connsiteY0" fmla="*/ 18415 h 12700"/>
              <a:gd name="connsiteX1" fmla="*/ 5644591 w 5638800"/>
              <a:gd name="connsiteY1" fmla="*/ 18415 h 1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38800" h="12700">
                <a:moveTo>
                  <a:pt x="6299" y="18415"/>
                </a:moveTo>
                <a:lnTo>
                  <a:pt x="5644591" y="18415"/>
                </a:lnTo>
              </a:path>
            </a:pathLst>
          </a:custGeom>
          <a:ln w="18017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840" y="2293620"/>
            <a:ext cx="5608320" cy="5715000"/>
          </a:xfrm>
          <a:prstGeom prst="rect">
            <a:avLst/>
          </a:prstGeom>
        </p:spPr>
      </p:pic>
      <p:sp>
        <p:nvSpPr>
          <p:cNvPr id="2" name="TextBox 11"/>
          <p:cNvSpPr txBox="1"/>
          <p:nvPr/>
        </p:nvSpPr>
        <p:spPr>
          <a:xfrm>
            <a:off x="914996" y="911973"/>
            <a:ext cx="3628978" cy="114477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2722156">
              <a:lnSpc>
                <a:spcPts val="186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FTP</a:t>
            </a:r>
          </a:p>
          <a:p>
            <a:pPr indent="0">
              <a:lnSpc>
                <a:spcPts val="147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Commonly used application layer protocol</a:t>
            </a:r>
          </a:p>
          <a:p>
            <a:pPr indent="0">
              <a:lnSpc>
                <a:spcPts val="145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Allows for the transfer of files between clients/servers.</a:t>
            </a:r>
          </a:p>
          <a:p>
            <a:pPr indent="0">
              <a:lnSpc>
                <a:spcPts val="148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Requires 2 connections to the server:</a:t>
            </a:r>
          </a:p>
          <a:p>
            <a:pPr indent="229730">
              <a:lnSpc>
                <a:spcPts val="134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Commands – uses TCP port 21</a:t>
            </a:r>
          </a:p>
          <a:p>
            <a:pPr indent="229730">
              <a:lnSpc>
                <a:spcPts val="139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Actual data – uses TCP port 20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964180"/>
            <a:ext cx="6446520" cy="2781300"/>
          </a:xfrm>
          <a:prstGeom prst="rect">
            <a:avLst/>
          </a:prstGeom>
        </p:spPr>
      </p:pic>
      <p:sp>
        <p:nvSpPr>
          <p:cNvPr id="2" name="TextBox 13"/>
          <p:cNvSpPr txBox="1"/>
          <p:nvPr/>
        </p:nvSpPr>
        <p:spPr>
          <a:xfrm>
            <a:off x="914996" y="677531"/>
            <a:ext cx="6033860" cy="775118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2636558">
              <a:lnSpc>
                <a:spcPts val="186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Telnet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31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Allows users to emulate text-based terminal devices over the network using software.</a:t>
            </a:r>
          </a:p>
          <a:p>
            <a:pPr indent="0">
              <a:lnSpc>
                <a:spcPts val="145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 connection is known as a ‘virtual terminal ’ session.</a:t>
            </a:r>
          </a:p>
          <a:p>
            <a:pPr indent="0">
              <a:lnSpc>
                <a:spcPts val="148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Can be run from the command prompt on a PC.</a:t>
            </a:r>
          </a:p>
          <a:p>
            <a:pPr indent="0">
              <a:lnSpc>
                <a:spcPts val="145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You can use the device as if you were sitting there with all the rights and priorities that you</a:t>
            </a:r>
          </a:p>
          <a:p>
            <a:pPr indent="229730">
              <a:lnSpc>
                <a:spcPts val="134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username will offer you.</a:t>
            </a:r>
          </a:p>
          <a:p>
            <a:pPr indent="0">
              <a:lnSpc>
                <a:spcPts val="150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Disadvantages: Doesn’t support encryption like SSH. All data is transferred as plain text. It</a:t>
            </a:r>
          </a:p>
          <a:p>
            <a:pPr indent="229730">
              <a:lnSpc>
                <a:spcPts val="134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can be easily intercepted and understood.</a:t>
            </a:r>
          </a:p>
          <a:p>
            <a:pPr indent="0">
              <a:lnSpc>
                <a:spcPts val="148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If security is a concern, you should use Secure Shell (SSH) protocol. Provides for remote</a:t>
            </a:r>
          </a:p>
          <a:p>
            <a:pPr indent="229730">
              <a:lnSpc>
                <a:spcPts val="138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logins with stronger authentication than telnet.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153149">
              <a:lnSpc>
                <a:spcPts val="1904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File Sharing Services and SMB(Server Message Block) protocol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31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SMB has become a mainstay of Microsoft networking, even more so since the introduction of</a:t>
            </a:r>
          </a:p>
          <a:p>
            <a:pPr indent="229730">
              <a:lnSpc>
                <a:spcPts val="134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Windows 2000 software.</a:t>
            </a:r>
          </a:p>
          <a:p>
            <a:pPr indent="0">
              <a:lnSpc>
                <a:spcPts val="149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Allows servers to share their resources with clients</a:t>
            </a:r>
          </a:p>
          <a:p>
            <a:pPr indent="0">
              <a:lnSpc>
                <a:spcPts val="145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Linux and Unix also share with Microsoft networks using a version of SMB called SAMBA.</a:t>
            </a:r>
          </a:p>
          <a:p>
            <a:pPr indent="0">
              <a:lnSpc>
                <a:spcPts val="149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Apple also supports sharing resources using an SMB protocol</a:t>
            </a:r>
          </a:p>
          <a:p>
            <a:pPr indent="0">
              <a:lnSpc>
                <a:spcPts val="148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What can SMB do?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29730">
              <a:lnSpc>
                <a:spcPts val="169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–Start, authenticate, and terminate sessions</a:t>
            </a:r>
          </a:p>
          <a:p>
            <a:pPr indent="229730">
              <a:lnSpc>
                <a:spcPts val="159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–Control file and printer access</a:t>
            </a:r>
          </a:p>
          <a:p>
            <a:pPr indent="229730">
              <a:lnSpc>
                <a:spcPts val="159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–Allow applications to send/receive messages to/from another device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4"/>
          <p:cNvSpPr/>
          <p:nvPr/>
        </p:nvSpPr>
        <p:spPr>
          <a:xfrm>
            <a:off x="711200" y="3035300"/>
            <a:ext cx="6223000" cy="25400"/>
          </a:xfrm>
          <a:custGeom>
            <a:avLst/>
            <a:gdLst>
              <a:gd name="connsiteX0" fmla="*/ 9804 w 6223000"/>
              <a:gd name="connsiteY0" fmla="*/ 28956 h 25400"/>
              <a:gd name="connsiteX1" fmla="*/ 6229883 w 6223000"/>
              <a:gd name="connsiteY1" fmla="*/ 28956 h 2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23000" h="25400">
                <a:moveTo>
                  <a:pt x="9804" y="28956"/>
                </a:moveTo>
                <a:lnTo>
                  <a:pt x="6229883" y="28956"/>
                </a:lnTo>
              </a:path>
            </a:pathLst>
          </a:custGeom>
          <a:ln w="18017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5"/>
          <p:cNvSpPr/>
          <p:nvPr/>
        </p:nvSpPr>
        <p:spPr>
          <a:xfrm>
            <a:off x="673100" y="9029700"/>
            <a:ext cx="6184900" cy="12700"/>
          </a:xfrm>
          <a:custGeom>
            <a:avLst/>
            <a:gdLst>
              <a:gd name="connsiteX0" fmla="*/ 11874 w 6184900"/>
              <a:gd name="connsiteY0" fmla="*/ 23622 h 12700"/>
              <a:gd name="connsiteX1" fmla="*/ 6186614 w 6184900"/>
              <a:gd name="connsiteY1" fmla="*/ 23622 h 1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84900" h="12700">
                <a:moveTo>
                  <a:pt x="11874" y="23622"/>
                </a:moveTo>
                <a:lnTo>
                  <a:pt x="6186614" y="23622"/>
                </a:lnTo>
              </a:path>
            </a:pathLst>
          </a:custGeom>
          <a:ln w="13513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280" y="678180"/>
            <a:ext cx="6217920" cy="2346960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7261859"/>
            <a:ext cx="6141720" cy="1752600"/>
          </a:xfrm>
          <a:prstGeom prst="rect">
            <a:avLst/>
          </a:prstGeom>
        </p:spPr>
      </p:pic>
      <p:sp>
        <p:nvSpPr>
          <p:cNvPr id="3" name="TextBox 18"/>
          <p:cNvSpPr txBox="1"/>
          <p:nvPr/>
        </p:nvSpPr>
        <p:spPr>
          <a:xfrm>
            <a:off x="684974" y="3300335"/>
            <a:ext cx="6102270" cy="243357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1473898">
              <a:lnSpc>
                <a:spcPts val="177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SECURE SHELL PROTOCOL (SSH)</a:t>
            </a:r>
          </a:p>
          <a:p>
            <a:pPr indent="230022">
              <a:lnSpc>
                <a:spcPts val="155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popular remote login application program is Secure Shell (SSH).</a:t>
            </a:r>
          </a:p>
          <a:p>
            <a:pPr indent="230022">
              <a:lnSpc>
                <a:spcPts val="167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SSH, like TELNET, uses TCP as the underlying transport protocol, but SSH is more secure</a:t>
            </a:r>
          </a:p>
          <a:p>
            <a:pPr indent="459752">
              <a:lnSpc>
                <a:spcPts val="155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and provides more services than TELNET.</a:t>
            </a:r>
          </a:p>
          <a:p>
            <a:pPr indent="230022">
              <a:lnSpc>
                <a:spcPts val="170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Covers authentication, encryption.</a:t>
            </a:r>
          </a:p>
          <a:p>
            <a:pPr indent="230022">
              <a:lnSpc>
                <a:spcPts val="166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Solve the security issues : at remote login of Telnet,  during file transfer at FTP.</a:t>
            </a:r>
          </a:p>
          <a:p>
            <a:pPr indent="230022">
              <a:lnSpc>
                <a:spcPts val="166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There are two versions of SSH: SSH-1 and SSH-2, which are totally incompatible.</a:t>
            </a:r>
          </a:p>
          <a:p>
            <a:pPr indent="230022">
              <a:lnSpc>
                <a:spcPts val="170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first version, SSH-1 is now deprecated because of security problems in it.</a:t>
            </a:r>
          </a:p>
          <a:p>
            <a:pPr indent="230022">
              <a:lnSpc>
                <a:spcPts val="167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SSH is a proposed application-layer protocol with four components.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8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Q/ Compare between SSL and SSH?</a:t>
            </a:r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12901" y="5894451"/>
          <a:ext cx="6436224" cy="7256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17985"/>
                <a:gridCol w="3218239"/>
              </a:tblGrid>
              <a:tr h="180213">
                <a:tc>
                  <a:txBody>
                    <a:bodyPr/>
                    <a:lstStyle/>
                    <a:p>
                      <a:pPr indent="1469330">
                        <a:lnSpc>
                          <a:spcPts val="1250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SSL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455808">
                        <a:lnSpc>
                          <a:spcPts val="1250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SSH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45397">
                <a:tc>
                  <a:txBody>
                    <a:bodyPr/>
                    <a:lstStyle/>
                    <a:p>
                      <a:pPr indent="67568">
                        <a:lnSpc>
                          <a:spcPts val="129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is TCP-based and always used in WEB</a:t>
                      </a:r>
                    </a:p>
                    <a:p>
                      <a:pPr indent="67568">
                        <a:lnSpc>
                          <a:spcPts val="1595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applications, with HTTP.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380">
                        <a:lnSpc>
                          <a:spcPts val="129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is TCP-based and always used with Telnet and</a:t>
                      </a:r>
                    </a:p>
                    <a:p>
                      <a:pPr indent="63380">
                        <a:lnSpc>
                          <a:spcPts val="163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FTP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0" name="TextBox 20"/>
          <p:cNvSpPr txBox="1"/>
          <p:nvPr/>
        </p:nvSpPr>
        <p:spPr>
          <a:xfrm>
            <a:off x="684974" y="6934302"/>
            <a:ext cx="3686911" cy="32117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40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SSH-2 components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88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SSH Transport-Layer Protocol (SSH-TRANS)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66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Privacy or confidentiality of the message exchanged.</a:t>
            </a:r>
          </a:p>
          <a:p>
            <a:pPr indent="230022">
              <a:lnSpc>
                <a:spcPts val="16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Data integrity.</a:t>
            </a:r>
          </a:p>
          <a:p>
            <a:pPr indent="230022">
              <a:lnSpc>
                <a:spcPts val="166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Server authentication.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1"/>
          <p:cNvSpPr/>
          <p:nvPr/>
        </p:nvSpPr>
        <p:spPr>
          <a:xfrm>
            <a:off x="673100" y="5981700"/>
            <a:ext cx="5359400" cy="25400"/>
          </a:xfrm>
          <a:custGeom>
            <a:avLst/>
            <a:gdLst>
              <a:gd name="connsiteX0" fmla="*/ 11874 w 5359400"/>
              <a:gd name="connsiteY0" fmla="*/ 25400 h 25400"/>
              <a:gd name="connsiteX1" fmla="*/ 5370893 w 5359400"/>
              <a:gd name="connsiteY1" fmla="*/ 25400 h 2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359400" h="25400">
                <a:moveTo>
                  <a:pt x="11874" y="25400"/>
                </a:moveTo>
                <a:lnTo>
                  <a:pt x="5370893" y="25400"/>
                </a:lnTo>
              </a:path>
            </a:pathLst>
          </a:custGeom>
          <a:ln w="13513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2"/>
          <p:cNvSpPr/>
          <p:nvPr/>
        </p:nvSpPr>
        <p:spPr>
          <a:xfrm>
            <a:off x="673100" y="8089900"/>
            <a:ext cx="6299200" cy="12700"/>
          </a:xfrm>
          <a:custGeom>
            <a:avLst/>
            <a:gdLst>
              <a:gd name="connsiteX0" fmla="*/ 11874 w 6299200"/>
              <a:gd name="connsiteY0" fmla="*/ 21717 h 12700"/>
              <a:gd name="connsiteX1" fmla="*/ 6299517 w 6299200"/>
              <a:gd name="connsiteY1" fmla="*/ 21717 h 1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99200" h="12700">
                <a:moveTo>
                  <a:pt x="11874" y="21717"/>
                </a:moveTo>
                <a:lnTo>
                  <a:pt x="6299517" y="21717"/>
                </a:lnTo>
              </a:path>
            </a:pathLst>
          </a:custGeom>
          <a:ln w="13513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947160"/>
            <a:ext cx="5326380" cy="2026920"/>
          </a:xfrm>
          <a:prstGeom prst="rect">
            <a:avLst/>
          </a:prstGeom>
        </p:spPr>
      </p:pic>
      <p:pic>
        <p:nvPicPr>
          <p:cNvPr id="25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6477000"/>
            <a:ext cx="6263640" cy="1592580"/>
          </a:xfrm>
          <a:prstGeom prst="rect">
            <a:avLst/>
          </a:prstGeom>
        </p:spPr>
      </p:pic>
      <p:sp>
        <p:nvSpPr>
          <p:cNvPr id="2" name="TextBox 25"/>
          <p:cNvSpPr txBox="1"/>
          <p:nvPr/>
        </p:nvSpPr>
        <p:spPr>
          <a:xfrm>
            <a:off x="684974" y="679656"/>
            <a:ext cx="6263917" cy="913732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230022">
              <a:lnSpc>
                <a:spcPts val="147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Compression of the messages that improve the efficiency of the system and makes attack more</a:t>
            </a:r>
          </a:p>
          <a:p>
            <a:pPr indent="459752">
              <a:lnSpc>
                <a:spcPts val="156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difficult.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1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SSH Authentication Protocol (SSH-AUTH)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55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After a secure channel is established between the client and the server and the server is authenticated</a:t>
            </a:r>
          </a:p>
          <a:p>
            <a:pPr indent="0">
              <a:lnSpc>
                <a:spcPts val="159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for the client, SSH can call another software that can authenticate the client for the server.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1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SSH Applications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66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Remote login</a:t>
            </a:r>
          </a:p>
          <a:p>
            <a:pPr indent="230022">
              <a:lnSpc>
                <a:spcPts val="16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file transfer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58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Port Forwarding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01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Format of the SSH Packets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220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Length: This 4-byte field defines the length of the packet including the type, the data, and the</a:t>
            </a:r>
          </a:p>
          <a:p>
            <a:pPr indent="459752">
              <a:lnSpc>
                <a:spcPts val="159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CRC field, but not the padding and the length field.</a:t>
            </a:r>
          </a:p>
          <a:p>
            <a:pPr indent="230022">
              <a:lnSpc>
                <a:spcPts val="166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Padding:  One to eight bytes of padding is added to the packet to make the attack on the</a:t>
            </a:r>
          </a:p>
          <a:p>
            <a:pPr indent="459752">
              <a:lnSpc>
                <a:spcPts val="156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security provision more difficult.</a:t>
            </a:r>
          </a:p>
          <a:p>
            <a:pPr indent="230022">
              <a:lnSpc>
                <a:spcPts val="170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Type: This one-byte field defines the type of the packet used by SSH protocols.</a:t>
            </a:r>
          </a:p>
          <a:p>
            <a:pPr indent="230022">
              <a:lnSpc>
                <a:spcPts val="16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CRC: The cyclic redundancy check filed is used for error detection.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815</Words>
  <Application>Microsoft Macintosh PowerPoint</Application>
  <PresentationFormat>Custom</PresentationFormat>
  <Paragraphs>206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taif</cp:lastModifiedBy>
  <cp:revision>2</cp:revision>
  <dcterms:created xsi:type="dcterms:W3CDTF">2011-01-21T15:00:27Z</dcterms:created>
  <dcterms:modified xsi:type="dcterms:W3CDTF">2019-01-30T12:25:01Z</dcterms:modified>
</cp:coreProperties>
</file>