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7558405" cy="10693527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
	<Relationship Id="rId3" Type="http://schemas.openxmlformats.org/officeDocument/2006/relationships/printerSettings" Target="printerSettings/printerSettings1.bin"/>
	<Relationship Id="rId4" Type="http://schemas.openxmlformats.org/officeDocument/2006/relationships/presProps" Target="presProps.xml"/>
	<Relationship Id="rId5" Type="http://schemas.openxmlformats.org/officeDocument/2006/relationships/viewProps" Target="viewProps.xml"/>
	<Relationship Id="rId6" Type="http://schemas.openxmlformats.org/officeDocument/2006/relationships/theme" Target="theme/theme1.xml"/>
	<Relationship Id="rId7" Type="http://schemas.openxmlformats.org/officeDocument/2006/relationships/tableStyles" Target="tableStyles.xml"/>
	<Relationship Id="rId1" Type="http://schemas.openxmlformats.org/officeDocument/2006/relationships/slideMaster" Target="slideMasters/slideMaster1.xml"/>
	<Relationship Id="rId8" Type="http://schemas.openxmlformats.org/officeDocument/2006/relationships/slide" Target="slides/slide1.xml"/>
	<Relationship Id="rId9" Type="http://schemas.openxmlformats.org/officeDocument/2006/relationships/slide" Target="slides/slide2.xml"/>
	<Relationship Id="rId10" Type="http://schemas.openxmlformats.org/officeDocument/2006/relationships/slide" Target="slides/slide3.xml"/>
	<Relationship Id="rId11" Type="http://schemas.openxmlformats.org/officeDocument/2006/relationships/slide" Target="slides/slide4.xml"/>
	<Relationship Id="rId12" Type="http://schemas.openxmlformats.org/officeDocument/2006/relationships/slide" Target="slides/slide5.xml"/>
	<Relationship Id="rId13" Type="http://schemas.openxmlformats.org/officeDocument/2006/relationships/slide" Target="slides/slide6.xml"/>
	<Relationship Id="rId14" Type="http://schemas.openxmlformats.org/officeDocument/2006/relationships/slide" Target="slides/slide7.xml"/>
	<Relationship Id="rId15" Type="http://schemas.openxmlformats.org/officeDocument/2006/relationships/slide" Target="slides/slide8.xml"/>
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6DD26-32A4-2A43-990A-6F7E5E73786E}" type="datetimeFigureOut">
              <a:rPr lang="en-US" smtClean="0"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F604-6CBA-6F4A-A6F6-26E48A4D0E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1image.jpeg"/>
</Relationships>
</file>

<file path=ppt/slides/_rels/slide2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</Relationships>
</file>

<file path=ppt/slides/_rels/slide3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2image.jpeg"/>
	<Relationship Id="rId3" Type="http://schemas.openxmlformats.org/officeDocument/2006/relationships/image" Target="../media/3image.jpeg"/>
</Relationships>
</file>

<file path=ppt/slides/_rels/slide4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</Relationships>
</file>

<file path=ppt/slides/_rels/slide5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4image.jpeg"/>
</Relationships>
</file>

<file path=ppt/slides/_rels/slide6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5image.jpeg"/>
	<Relationship Id="rId3" Type="http://schemas.openxmlformats.org/officeDocument/2006/relationships/image" Target="../media/6image.jpeg"/>
</Relationships>
</file>

<file path=ppt/slides/_rels/slide7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7image.jpeg"/>
	<Relationship Id="rId3" Type="http://schemas.openxmlformats.org/officeDocument/2006/relationships/image" Target="../media/8image.jpeg"/>
	<Relationship Id="rId4" Type="http://schemas.openxmlformats.org/officeDocument/2006/relationships/image" Target="../media/9image.jpeg"/>
</Relationships>
</file>

<file path=ppt/slides/_rels/slide8.xml.rels><?xml version="1.0" encoding="UTF-8" standalone="yes"?>
<Relationships xmlns="http://schemas.openxmlformats.org/package/2006/relationships">
	<Relationship Id="rId1" Type="http://schemas.openxmlformats.org/officeDocument/2006/relationships/slideLayout" Target="../slideLayouts/slideLayout1.xml"/>
	<Relationship Id="rId2" Type="http://schemas.openxmlformats.org/officeDocument/2006/relationships/image" Target="../media/10image.jpeg"/>
	<Relationship Id="rId3" Type="http://schemas.openxmlformats.org/officeDocument/2006/relationships/image" Target="../media/11image.jpeg"/>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Picture 1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59040" cy="10698480"/>
          </a:xfrm>
          <a:prstGeom prst="rect">
            <a:avLst/>
          </a:prstGeom>
        </p:spPr>
      </p:pic>
      <p:sp>
        <p:nvSpPr>
          <p:cNvPr id="1" name="TextBox 1"/>
          <p:cNvSpPr txBox="1"/>
          <p:nvPr/>
        </p:nvSpPr>
        <p:spPr>
          <a:xfrm>
            <a:off x="2266950" y="8355955"/>
            <a:ext cx="3298381" cy="15003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1212596">
              <a:lnSpc>
                <a:spcPts val="1596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2017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-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2018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3217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Computer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Networks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Protocols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659126" y="690989"/>
            <a:ext cx="2519376" cy="26763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2107"/>
              </a:lnSpc>
            </a:pP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Lecture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No.1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:</a:t>
            </a:r>
            <a:r>
              <a:rPr lang="en-US" altLang="zh-CN" sz="18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8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Introduction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811402" y="1484830"/>
            <a:ext cx="5337607" cy="13575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20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Network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Architecture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64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set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of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and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protocols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called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network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architecture.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68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Protocol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Hierarchies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17">
              <a:lnSpc>
                <a:spcPts val="1635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1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Networks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are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organized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to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reduce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design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complexity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</a:p>
          <a:p>
            <a:pPr indent="229717">
              <a:lnSpc>
                <a:spcPts val="1595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1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Each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offers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services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to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higher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layers.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Between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adjacent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interface.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739025" y="3001124"/>
          <a:ext cx="6021556" cy="8744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4818"/>
                <a:gridCol w="2248916"/>
                <a:gridCol w="2167822"/>
              </a:tblGrid>
              <a:tr h="176034">
                <a:tc>
                  <a:txBody>
                    <a:bodyPr/>
                    <a:lstStyle/>
                    <a:p>
                      <a:pPr indent="568125">
                        <a:lnSpc>
                          <a:spcPts val="1306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Services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56115">
                        <a:lnSpc>
                          <a:spcPts val="1306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Interface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784360">
                        <a:lnSpc>
                          <a:spcPts val="1306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Primitives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98432">
                <a:tc>
                  <a:txBody>
                    <a:bodyPr/>
                    <a:lstStyle/>
                    <a:p>
                      <a:pPr indent="67872">
                        <a:lnSpc>
                          <a:spcPts val="130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connection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oriented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and</a:t>
                      </a:r>
                    </a:p>
                    <a:p>
                      <a:pPr indent="67872">
                        <a:lnSpc>
                          <a:spcPts val="134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connectionless.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000">
                        <a:lnSpc>
                          <a:spcPts val="130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defines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which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primitives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and</a:t>
                      </a:r>
                    </a:p>
                    <a:p>
                      <a:pPr indent="63000">
                        <a:lnSpc>
                          <a:spcPts val="134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services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lower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will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offer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</a:t>
                      </a:r>
                    </a:p>
                    <a:p>
                      <a:pPr indent="63000">
                        <a:lnSpc>
                          <a:spcPts val="1311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upper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000">
                        <a:lnSpc>
                          <a:spcPts val="130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operations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such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request,</a:t>
                      </a:r>
                    </a:p>
                    <a:p>
                      <a:pPr indent="63000">
                        <a:lnSpc>
                          <a:spcPts val="134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indicate,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response,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confirm.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811402" y="3900370"/>
            <a:ext cx="6172380" cy="60938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20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Design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Issues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for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Layers(functions)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17">
              <a:lnSpc>
                <a:spcPts val="1527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1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Mechanism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for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connection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establishment</a:t>
            </a:r>
          </a:p>
          <a:p>
            <a:pPr indent="229717">
              <a:lnSpc>
                <a:spcPts val="1563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2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Rules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for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data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transfer</a:t>
            </a:r>
          </a:p>
          <a:p>
            <a:pPr indent="229717">
              <a:lnSpc>
                <a:spcPts val="1525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3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Error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control</a:t>
            </a:r>
          </a:p>
          <a:p>
            <a:pPr indent="229717">
              <a:lnSpc>
                <a:spcPts val="1560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4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Fast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sender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swamping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slow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receiver</a:t>
            </a:r>
          </a:p>
          <a:p>
            <a:pPr indent="229717">
              <a:lnSpc>
                <a:spcPts val="1525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5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Routing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case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of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multiple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paths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316479">
              <a:lnSpc>
                <a:spcPts val="2176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Network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Protocols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644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·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Protocol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: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format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order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of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messages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sent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and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received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among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net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entities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and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action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taken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msgs</a:t>
            </a:r>
          </a:p>
          <a:p>
            <a:pPr indent="0">
              <a:lnSpc>
                <a:spcPts val="1525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transmission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receipt.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53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·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Protocol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process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: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17">
              <a:lnSpc>
                <a:spcPts val="1556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1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format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structure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of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message</a:t>
            </a:r>
          </a:p>
          <a:p>
            <a:pPr indent="229717">
              <a:lnSpc>
                <a:spcPts val="1525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2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process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by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which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networking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devices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share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information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about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pathways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with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other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networks</a:t>
            </a:r>
          </a:p>
          <a:p>
            <a:pPr indent="229717">
              <a:lnSpc>
                <a:spcPts val="1560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3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How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and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when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error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and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system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messages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are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passed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between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devices</a:t>
            </a:r>
          </a:p>
          <a:p>
            <a:pPr indent="229717">
              <a:lnSpc>
                <a:spcPts val="1527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4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setup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and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termination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of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data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transfer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sessions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1663064">
              <a:lnSpc>
                <a:spcPts val="2174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Layering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Networked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Computing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644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·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OSI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Model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(open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system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interconnection)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19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·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TCP/IP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Model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555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Why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layered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model?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17">
              <a:lnSpc>
                <a:spcPts val="1552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1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Breaks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down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communication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into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smaller,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simpler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parts.</a:t>
            </a:r>
          </a:p>
          <a:p>
            <a:pPr indent="229717">
              <a:lnSpc>
                <a:spcPts val="1525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2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Easier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to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teach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communication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process.</a:t>
            </a:r>
          </a:p>
          <a:p>
            <a:pPr indent="229717">
              <a:lnSpc>
                <a:spcPts val="1563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3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Allows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different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hardware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and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software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to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work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together.</a:t>
            </a:r>
          </a:p>
          <a:p>
            <a:pPr indent="229717">
              <a:lnSpc>
                <a:spcPts val="1525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4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Reduces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complexity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569082">
              <a:lnSpc>
                <a:spcPts val="1946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OSI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model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> 
				</p:cNvPr>
          <p:cNvSpPr/>
          <p:nvPr/>
        </p:nvSpPr>
        <p:spPr>
          <a:xfrm>
            <a:off x="736600" y="9690100"/>
            <a:ext cx="1689100" cy="12700"/>
          </a:xfrm>
          <a:custGeom>
            <a:avLst/>
            <a:gdLst>
              <a:gd name="connsiteX0" fmla="*/ 6934 w 1689100"/>
              <a:gd name="connsiteY0" fmla="*/ 16662 h 12700"/>
              <a:gd name="connsiteX1" fmla="*/ 1692732 w 1689100"/>
              <a:gd name="connsiteY1" fmla="*/ 16662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89100" h="12700">
                <a:moveTo>
                  <a:pt x="6934" y="16662"/>
                </a:moveTo>
                <a:lnTo>
                  <a:pt x="1692732" y="16662"/>
                </a:lnTo>
              </a:path>
            </a:pathLst>
          </a:custGeom>
          <a:ln w="4504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7"> 
				</p:cNvPr>
          <p:cNvSpPr/>
          <p:nvPr/>
        </p:nvSpPr>
        <p:spPr>
          <a:xfrm>
            <a:off x="2425700" y="9690100"/>
            <a:ext cx="4660900" cy="12700"/>
          </a:xfrm>
          <a:custGeom>
            <a:avLst/>
            <a:gdLst>
              <a:gd name="connsiteX0" fmla="*/ 8254 w 4660900"/>
              <a:gd name="connsiteY0" fmla="*/ 16662 h 12700"/>
              <a:gd name="connsiteX1" fmla="*/ 4664075 w 4660900"/>
              <a:gd name="connsiteY1" fmla="*/ 16662 h 1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0900" h="12700">
                <a:moveTo>
                  <a:pt x="8254" y="16662"/>
                </a:moveTo>
                <a:lnTo>
                  <a:pt x="4664075" y="16662"/>
                </a:lnTo>
              </a:path>
            </a:pathLst>
          </a:custGeom>
          <a:ln w="4504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8"> 
				</p:cNvPr>
          <p:cNvSpPr/>
          <p:nvPr/>
        </p:nvSpPr>
        <p:spPr>
          <a:xfrm>
            <a:off x="736600" y="9702800"/>
            <a:ext cx="0" cy="254000"/>
          </a:xfrm>
          <a:custGeom>
            <a:avLst/>
            <a:gdLst>
              <a:gd name="connsiteX0" fmla="*/ 6930 w 0"/>
              <a:gd name="connsiteY0" fmla="*/ 3950 h 254000"/>
              <a:gd name="connsiteX1" fmla="*/ 6930 w 0"/>
              <a:gd name="connsiteY1" fmla="*/ 256502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0" h="254000">
                <a:moveTo>
                  <a:pt x="6930" y="3950"/>
                </a:moveTo>
                <a:lnTo>
                  <a:pt x="6930" y="256502"/>
                </a:lnTo>
              </a:path>
            </a:pathLst>
          </a:custGeom>
          <a:ln w="4504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9"> 
				</p:cNvPr>
          <p:cNvSpPr/>
          <p:nvPr/>
        </p:nvSpPr>
        <p:spPr>
          <a:xfrm>
            <a:off x="736600" y="9956800"/>
            <a:ext cx="1689100" cy="0"/>
          </a:xfrm>
          <a:custGeom>
            <a:avLst/>
            <a:gdLst>
              <a:gd name="connsiteX0" fmla="*/ 6934 w 1689100"/>
              <a:gd name="connsiteY0" fmla="*/ 7010 h 0"/>
              <a:gd name="connsiteX1" fmla="*/ 1692732 w 1689100"/>
              <a:gd name="connsiteY1" fmla="*/ 701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89100" h="0">
                <a:moveTo>
                  <a:pt x="6934" y="7010"/>
                </a:moveTo>
                <a:lnTo>
                  <a:pt x="1692732" y="7010"/>
                </a:lnTo>
              </a:path>
            </a:pathLst>
          </a:custGeom>
          <a:ln w="4504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0"> 
				</p:cNvPr>
          <p:cNvSpPr/>
          <p:nvPr/>
        </p:nvSpPr>
        <p:spPr>
          <a:xfrm>
            <a:off x="2425700" y="9702800"/>
            <a:ext cx="0" cy="254000"/>
          </a:xfrm>
          <a:custGeom>
            <a:avLst/>
            <a:gdLst>
              <a:gd name="connsiteX0" fmla="*/ 8187 w 0"/>
              <a:gd name="connsiteY0" fmla="*/ 3950 h 254000"/>
              <a:gd name="connsiteX1" fmla="*/ 8187 w 0"/>
              <a:gd name="connsiteY1" fmla="*/ 256502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0" h="254000">
                <a:moveTo>
                  <a:pt x="8187" y="3950"/>
                </a:moveTo>
                <a:lnTo>
                  <a:pt x="8187" y="256502"/>
                </a:lnTo>
              </a:path>
            </a:pathLst>
          </a:custGeom>
          <a:ln w="4504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1"> 
				</p:cNvPr>
          <p:cNvSpPr/>
          <p:nvPr/>
        </p:nvSpPr>
        <p:spPr>
          <a:xfrm>
            <a:off x="2425700" y="9956800"/>
            <a:ext cx="4660900" cy="0"/>
          </a:xfrm>
          <a:custGeom>
            <a:avLst/>
            <a:gdLst>
              <a:gd name="connsiteX0" fmla="*/ 8254 w 4660900"/>
              <a:gd name="connsiteY0" fmla="*/ 7010 h 0"/>
              <a:gd name="connsiteX1" fmla="*/ 4664075 w 4660900"/>
              <a:gd name="connsiteY1" fmla="*/ 701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60900" h="0">
                <a:moveTo>
                  <a:pt x="8254" y="7010"/>
                </a:moveTo>
                <a:lnTo>
                  <a:pt x="4664075" y="7010"/>
                </a:lnTo>
              </a:path>
            </a:pathLst>
          </a:custGeom>
          <a:ln w="4504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2"> 
				</p:cNvPr>
          <p:cNvSpPr/>
          <p:nvPr/>
        </p:nvSpPr>
        <p:spPr>
          <a:xfrm>
            <a:off x="7086600" y="9702800"/>
            <a:ext cx="0" cy="254000"/>
          </a:xfrm>
          <a:custGeom>
            <a:avLst/>
            <a:gdLst>
              <a:gd name="connsiteX0" fmla="*/ 7552 w 0"/>
              <a:gd name="connsiteY0" fmla="*/ 3950 h 254000"/>
              <a:gd name="connsiteX1" fmla="*/ 7552 w 0"/>
              <a:gd name="connsiteY1" fmla="*/ 256502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0" h="254000">
                <a:moveTo>
                  <a:pt x="7552" y="3950"/>
                </a:moveTo>
                <a:lnTo>
                  <a:pt x="7552" y="256502"/>
                </a:lnTo>
              </a:path>
            </a:pathLst>
          </a:custGeom>
          <a:ln w="4504">
            <a:solidFill>
              <a:srgbClr val="000000">
                <a:alpha val="10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4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" y="2674620"/>
            <a:ext cx="5913120" cy="2057400"/>
          </a:xfrm>
          <a:prstGeom prst="rect">
            <a:avLst/>
          </a:prstGeom>
        </p:spPr>
      </p:pic>
      <p:pic>
        <p:nvPicPr>
          <p:cNvPr id="15" name="Picture 15">
					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" y="5257800"/>
            <a:ext cx="6217920" cy="2446020"/>
          </a:xfrm>
          <a:prstGeom prst="rect">
            <a:avLst/>
          </a:prstGeom>
        </p:spPr>
      </p:pic>
      <p:sp>
        <p:nvSpPr>
          <p:cNvPr id="15" name="TextBox 15"/>
          <p:cNvSpPr txBox="1"/>
          <p:nvPr/>
        </p:nvSpPr>
        <p:spPr>
          <a:xfrm>
            <a:off x="811402" y="710867"/>
            <a:ext cx="5891181" cy="1396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099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Open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Systems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Interconnection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model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developed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by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International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Standards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Organization.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811402" y="1013797"/>
            <a:ext cx="46500" cy="1560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228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-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96988" y="1035479"/>
            <a:ext cx="4193601" cy="1396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099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helps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us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understand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how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data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gets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from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one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user’s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computer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to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another.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811402" y="1359836"/>
            <a:ext cx="6186379" cy="11627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4495">
              <a:lnSpc>
                <a:spcPts val="1099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-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It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aids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to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provide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organized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structure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for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hardware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and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software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dev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elopers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to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follow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91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Why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use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reference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model?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36029">
              <a:lnSpc>
                <a:spcPts val="1589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–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Serves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outline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of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rules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for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how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protocols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can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be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used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to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allow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communication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between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computers.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36029">
              <a:lnSpc>
                <a:spcPts val="1555"/>
              </a:lnSpc>
            </a:pP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–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Each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has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its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own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function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and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provides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support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to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other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1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layers.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739025" y="7863585"/>
          <a:ext cx="5422117" cy="8744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6563"/>
                <a:gridCol w="2555553"/>
              </a:tblGrid>
              <a:tr h="347091">
                <a:tc>
                  <a:txBody>
                    <a:bodyPr/>
                    <a:lstStyle/>
                    <a:p>
                      <a:pPr indent="833936">
                        <a:lnSpc>
                          <a:spcPts val="1305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Benefits(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Advantage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351671">
                        <a:lnSpc>
                          <a:spcPts val="1305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Negative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Aspect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(disadvantage)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27363">
                <a:tc>
                  <a:txBody>
                    <a:bodyPr/>
                    <a:lstStyle/>
                    <a:p>
                      <a:pPr indent="67872">
                        <a:lnSpc>
                          <a:spcPts val="130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Interconnection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of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different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systems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(open)</a:t>
                      </a:r>
                    </a:p>
                    <a:p>
                      <a:pPr indent="67872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Not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limited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single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vendor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solution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127">
                        <a:lnSpc>
                          <a:spcPts val="130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Systems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might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be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less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secure</a:t>
                      </a:r>
                    </a:p>
                    <a:p>
                      <a:pPr indent="63127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Systems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might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be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less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stable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0" name="TextBox 20"/>
          <p:cNvSpPr txBox="1"/>
          <p:nvPr/>
        </p:nvSpPr>
        <p:spPr>
          <a:xfrm>
            <a:off x="1361186" y="9748421"/>
            <a:ext cx="3905935" cy="20270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596"/>
              </a:lnSpc>
            </a:pP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                                                                 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Main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Topics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739025" y="689457"/>
          <a:ext cx="6359630" cy="74671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94861"/>
                <a:gridCol w="447082"/>
                <a:gridCol w="4217686"/>
              </a:tblGrid>
              <a:tr h="12033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n-US" dirty="0" smtClean="0"/>
                    </a:p>
                    <a:p>
                      <a:pPr>
                        <a:lnSpc>
                          <a:spcPts val="1000"/>
                        </a:lnSpc>
                      </a:pPr>
                      <a:endParaRPr lang="en-US" dirty="0" smtClean="0"/>
                    </a:p>
                    <a:p>
                      <a:pPr>
                        <a:lnSpc>
                          <a:spcPts val="1000"/>
                        </a:lnSpc>
                      </a:pPr>
                      <a:endParaRPr lang="en-US" dirty="0" smtClean="0"/>
                    </a:p>
                    <a:p>
                      <a:pPr indent="324616">
                        <a:lnSpc>
                          <a:spcPts val="210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Physical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92743">
                        <a:lnSpc>
                          <a:spcPts val="130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4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55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104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0289">
                        <a:lnSpc>
                          <a:spcPts val="130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Transmission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mediums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(transmit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bits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over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medium)</a:t>
                      </a:r>
                    </a:p>
                    <a:p>
                      <a:pPr indent="80289">
                        <a:lnSpc>
                          <a:spcPts val="134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Encoding</a:t>
                      </a:r>
                    </a:p>
                    <a:p>
                      <a:pPr indent="80289">
                        <a:lnSpc>
                          <a:spcPts val="155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Modulation</a:t>
                      </a:r>
                    </a:p>
                    <a:p>
                      <a:pPr indent="80289">
                        <a:lnSpc>
                          <a:spcPts val="1104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Repeaters</a:t>
                      </a:r>
                    </a:p>
                    <a:p>
                      <a:pPr indent="80289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Hubs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(multi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-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port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repeater)</a:t>
                      </a:r>
                    </a:p>
                    <a:p>
                      <a:pPr indent="80289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provide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mechanical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and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electrical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specification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6994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n-US" dirty="0" smtClean="0"/>
                    </a:p>
                    <a:p>
                      <a:pPr indent="279581">
                        <a:lnSpc>
                          <a:spcPts val="268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Data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Link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92743">
                        <a:lnSpc>
                          <a:spcPts val="126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591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104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50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11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0289">
                        <a:lnSpc>
                          <a:spcPts val="126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Error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detection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and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correction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methods</a:t>
                      </a:r>
                    </a:p>
                    <a:p>
                      <a:pPr indent="80289">
                        <a:lnSpc>
                          <a:spcPts val="1591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Hop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hop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delivery</a:t>
                      </a:r>
                    </a:p>
                    <a:p>
                      <a:pPr indent="80289">
                        <a:lnSpc>
                          <a:spcPts val="1104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Flow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control</a:t>
                      </a:r>
                    </a:p>
                    <a:p>
                      <a:pPr indent="80289">
                        <a:lnSpc>
                          <a:spcPts val="1350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Frame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format</a:t>
                      </a:r>
                    </a:p>
                    <a:p>
                      <a:pPr indent="80289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IEEE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standards</a:t>
                      </a:r>
                    </a:p>
                    <a:p>
                      <a:pPr indent="80289">
                        <a:lnSpc>
                          <a:spcPts val="1311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Bridges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&amp;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Switches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(multi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-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port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bridges)</a:t>
                      </a:r>
                    </a:p>
                    <a:p>
                      <a:pPr indent="80289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physical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addressing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(MAC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Address)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3174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n-US" dirty="0" smtClean="0"/>
                    </a:p>
                    <a:p>
                      <a:pPr>
                        <a:lnSpc>
                          <a:spcPts val="1000"/>
                        </a:lnSpc>
                      </a:pPr>
                      <a:endParaRPr lang="en-US" dirty="0" smtClean="0"/>
                    </a:p>
                    <a:p>
                      <a:pPr indent="302098">
                        <a:lnSpc>
                          <a:spcPts val="1721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Network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92743">
                        <a:lnSpc>
                          <a:spcPts val="126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591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104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50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0289">
                        <a:lnSpc>
                          <a:spcPts val="126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Internetworking</a:t>
                      </a:r>
                    </a:p>
                    <a:p>
                      <a:pPr indent="80289">
                        <a:lnSpc>
                          <a:spcPts val="1591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Controls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operation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of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subnet.</a:t>
                      </a:r>
                    </a:p>
                    <a:p>
                      <a:pPr indent="80289">
                        <a:lnSpc>
                          <a:spcPts val="1104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Routing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algorithms(Routing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packets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from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source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destination)</a:t>
                      </a:r>
                    </a:p>
                    <a:p>
                      <a:pPr indent="80289">
                        <a:lnSpc>
                          <a:spcPts val="1350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Internet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Protocol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(IP)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addressing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(Logical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addressing)</a:t>
                      </a:r>
                    </a:p>
                    <a:p>
                      <a:pPr indent="80289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Routers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9875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n-US" dirty="0" smtClean="0"/>
                    </a:p>
                    <a:p>
                      <a:pPr indent="261560">
                        <a:lnSpc>
                          <a:spcPts val="268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Transport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92743">
                        <a:lnSpc>
                          <a:spcPts val="126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59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104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11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4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50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0289">
                        <a:lnSpc>
                          <a:spcPts val="126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Connection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-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oriented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and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connectionless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services</a:t>
                      </a:r>
                    </a:p>
                    <a:p>
                      <a:pPr indent="80289">
                        <a:lnSpc>
                          <a:spcPts val="159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Provide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reliable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process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process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message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delivery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&amp;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error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recovery</a:t>
                      </a:r>
                    </a:p>
                    <a:p>
                      <a:pPr indent="80289">
                        <a:lnSpc>
                          <a:spcPts val="1104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Transmission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Control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Protocol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(TCP)</a:t>
                      </a:r>
                    </a:p>
                    <a:p>
                      <a:pPr indent="80289">
                        <a:lnSpc>
                          <a:spcPts val="1311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User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Datagram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Protocol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(UDP)</a:t>
                      </a:r>
                    </a:p>
                    <a:p>
                      <a:pPr indent="80289">
                        <a:lnSpc>
                          <a:spcPts val="134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Provides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additional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Quality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of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Service.</a:t>
                      </a:r>
                    </a:p>
                    <a:p>
                      <a:pPr indent="80289">
                        <a:lnSpc>
                          <a:spcPts val="1350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Port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address</a:t>
                      </a:r>
                    </a:p>
                    <a:p>
                      <a:pPr indent="80289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End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-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-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end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flow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control.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276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</a:pPr>
                      <a:endParaRPr lang="en-US" dirty="0" smtClean="0"/>
                    </a:p>
                    <a:p>
                      <a:pPr>
                        <a:lnSpc>
                          <a:spcPts val="1000"/>
                        </a:lnSpc>
                      </a:pPr>
                      <a:endParaRPr lang="en-US" dirty="0" smtClean="0"/>
                    </a:p>
                    <a:p>
                      <a:pPr indent="347145">
                        <a:lnSpc>
                          <a:spcPts val="1724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Session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8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92743">
                        <a:lnSpc>
                          <a:spcPts val="126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>
                        <a:lnSpc>
                          <a:spcPts val="1000"/>
                        </a:lnSpc>
                      </a:pPr>
                      <a:endParaRPr lang="en-US" dirty="0" smtClean="0"/>
                    </a:p>
                    <a:p>
                      <a:pPr indent="292743">
                        <a:lnSpc>
                          <a:spcPts val="169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4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8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0289">
                        <a:lnSpc>
                          <a:spcPts val="126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Allows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users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different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machines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establish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sessions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(dialogue)</a:t>
                      </a:r>
                    </a:p>
                    <a:p>
                      <a:pPr indent="80289">
                        <a:lnSpc>
                          <a:spcPts val="1591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between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them.</a:t>
                      </a:r>
                    </a:p>
                    <a:p>
                      <a:pPr indent="80289">
                        <a:lnSpc>
                          <a:spcPts val="1106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managing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dialogue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control.</a:t>
                      </a:r>
                    </a:p>
                    <a:p>
                      <a:pPr indent="80289">
                        <a:lnSpc>
                          <a:spcPts val="134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Token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management.</a:t>
                      </a:r>
                    </a:p>
                    <a:p>
                      <a:pPr indent="80289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Synchronization.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8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60679">
                <a:tc>
                  <a:txBody>
                    <a:bodyPr/>
                    <a:lstStyle/>
                    <a:p>
                      <a:pPr indent="148949">
                        <a:lnSpc>
                          <a:spcPts val="201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Presentation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8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92743">
                        <a:lnSpc>
                          <a:spcPts val="1544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104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1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8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0289">
                        <a:lnSpc>
                          <a:spcPts val="1544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Concerned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with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syntax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and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semantics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of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information.</a:t>
                      </a:r>
                    </a:p>
                    <a:p>
                      <a:pPr indent="80289">
                        <a:lnSpc>
                          <a:spcPts val="1104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Preserves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meaning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of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information.</a:t>
                      </a:r>
                    </a:p>
                    <a:p>
                      <a:pPr indent="80289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Data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compression.</a:t>
                      </a:r>
                    </a:p>
                    <a:p>
                      <a:pPr indent="80289">
                        <a:lnSpc>
                          <a:spcPts val="131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Data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encryption.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8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75013">
                <a:tc>
                  <a:txBody>
                    <a:bodyPr/>
                    <a:lstStyle/>
                    <a:p>
                      <a:pPr indent="203000">
                        <a:lnSpc>
                          <a:spcPts val="2019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Application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92743">
                        <a:lnSpc>
                          <a:spcPts val="1546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06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  <a:p>
                      <a:pPr indent="292743">
                        <a:lnSpc>
                          <a:spcPts val="134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·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0289">
                        <a:lnSpc>
                          <a:spcPts val="1546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Provides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protocols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that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are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commonly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needed.</a:t>
                      </a:r>
                    </a:p>
                    <a:p>
                      <a:pPr indent="80289">
                        <a:lnSpc>
                          <a:spcPts val="106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allow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access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network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resource</a:t>
                      </a:r>
                    </a:p>
                    <a:p>
                      <a:pPr indent="80289">
                        <a:lnSpc>
                          <a:spcPts val="1348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(FTP),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(HTTP),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(SMTP),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(SNMP),(NFS),(Telnet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)</a:t>
                      </a:r>
                    </a:p>
                  </a:txBody>
                  <a:tcPr marL="0" marR="0" marT="0" marB="0"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2" name="TextBox 22"/>
          <p:cNvSpPr txBox="1"/>
          <p:nvPr/>
        </p:nvSpPr>
        <p:spPr>
          <a:xfrm>
            <a:off x="3623690" y="8181413"/>
            <a:ext cx="594626" cy="1531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20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SERVICES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39025" y="8494407"/>
          <a:ext cx="6359630" cy="10456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7713"/>
                <a:gridCol w="3181917"/>
              </a:tblGrid>
              <a:tr h="347205">
                <a:tc>
                  <a:txBody>
                    <a:bodyPr/>
                    <a:lstStyle/>
                    <a:p>
                      <a:pPr indent="973509">
                        <a:lnSpc>
                          <a:spcPts val="1306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Connection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-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/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Oriented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127">
                        <a:lnSpc>
                          <a:spcPts val="1306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Connectionless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98482">
                <a:tc>
                  <a:txBody>
                    <a:bodyPr/>
                    <a:lstStyle/>
                    <a:p>
                      <a:pPr indent="67872">
                        <a:lnSpc>
                          <a:spcPts val="130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before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data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is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sent,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service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from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sending</a:t>
                      </a:r>
                    </a:p>
                    <a:p>
                      <a:pPr indent="67872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computer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must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establish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connection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with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</a:p>
                    <a:p>
                      <a:pPr indent="67872">
                        <a:lnSpc>
                          <a:spcPts val="1350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receiving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computer.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127">
                        <a:lnSpc>
                          <a:spcPts val="1303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data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can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be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sent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at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any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time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by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service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from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</a:p>
                    <a:p>
                      <a:pPr indent="63127">
                        <a:lnSpc>
                          <a:spcPts val="1347"/>
                        </a:lnSpc>
                      </a:pP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sending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1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computer.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24"> 
				</p:cNvPr>
          <p:cNvSpPr/>
          <p:nvPr/>
        </p:nvSpPr>
        <p:spPr>
          <a:xfrm>
            <a:off x="7124700" y="749300"/>
            <a:ext cx="88900" cy="584200"/>
          </a:xfrm>
          <a:custGeom>
            <a:avLst/>
            <a:gdLst>
              <a:gd name="connsiteX0" fmla="*/ 14478 w 88900"/>
              <a:gd name="connsiteY0" fmla="*/ 589153 h 584200"/>
              <a:gd name="connsiteX1" fmla="*/ 91052 w 88900"/>
              <a:gd name="connsiteY1" fmla="*/ 589153 h 584200"/>
              <a:gd name="connsiteX2" fmla="*/ 91052 w 88900"/>
              <a:gd name="connsiteY2" fmla="*/ 21297 h 584200"/>
              <a:gd name="connsiteX3" fmla="*/ 14478 w 88900"/>
              <a:gd name="connsiteY3" fmla="*/ 21297 h 584200"/>
              <a:gd name="connsiteX4" fmla="*/ 14478 w 88900"/>
              <a:gd name="connsiteY4" fmla="*/ 589153 h 58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" h="584200">
                <a:moveTo>
                  <a:pt x="14478" y="589153"/>
                </a:moveTo>
                <a:lnTo>
                  <a:pt x="91052" y="589153"/>
                </a:lnTo>
                <a:lnTo>
                  <a:pt x="91052" y="21297"/>
                </a:lnTo>
                <a:lnTo>
                  <a:pt x="14478" y="21297"/>
                </a:lnTo>
                <a:lnTo>
                  <a:pt x="14478" y="589153"/>
                </a:lnTo>
                <a:close/>
              </a:path>
            </a:pathLst>
          </a:custGeom>
          <a:solidFill>
            <a:srgbClr val="f7f7f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5"> 
				</p:cNvPr>
          <p:cNvSpPr/>
          <p:nvPr/>
        </p:nvSpPr>
        <p:spPr>
          <a:xfrm>
            <a:off x="4127500" y="749300"/>
            <a:ext cx="3009900" cy="203200"/>
          </a:xfrm>
          <a:custGeom>
            <a:avLst/>
            <a:gdLst>
              <a:gd name="connsiteX0" fmla="*/ 23495 w 3009900"/>
              <a:gd name="connsiteY0" fmla="*/ 210439 h 203200"/>
              <a:gd name="connsiteX1" fmla="*/ 3011678 w 3009900"/>
              <a:gd name="connsiteY1" fmla="*/ 210439 h 203200"/>
              <a:gd name="connsiteX2" fmla="*/ 3011678 w 3009900"/>
              <a:gd name="connsiteY2" fmla="*/ 21247 h 203200"/>
              <a:gd name="connsiteX3" fmla="*/ 23495 w 3009900"/>
              <a:gd name="connsiteY3" fmla="*/ 21247 h 203200"/>
              <a:gd name="connsiteX4" fmla="*/ 23495 w 3009900"/>
              <a:gd name="connsiteY4" fmla="*/ 210439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203200">
                <a:moveTo>
                  <a:pt x="23495" y="210439"/>
                </a:moveTo>
                <a:lnTo>
                  <a:pt x="3011678" y="210439"/>
                </a:lnTo>
                <a:lnTo>
                  <a:pt x="3011678" y="21247"/>
                </a:lnTo>
                <a:lnTo>
                  <a:pt x="23495" y="21247"/>
                </a:lnTo>
                <a:lnTo>
                  <a:pt x="23495" y="210439"/>
                </a:lnTo>
                <a:close/>
              </a:path>
            </a:pathLst>
          </a:custGeom>
          <a:solidFill>
            <a:srgbClr val="f7f7f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6"> 
				</p:cNvPr>
          <p:cNvSpPr/>
          <p:nvPr/>
        </p:nvSpPr>
        <p:spPr>
          <a:xfrm>
            <a:off x="4127500" y="939800"/>
            <a:ext cx="3009900" cy="393700"/>
          </a:xfrm>
          <a:custGeom>
            <a:avLst/>
            <a:gdLst>
              <a:gd name="connsiteX0" fmla="*/ 23495 w 3009900"/>
              <a:gd name="connsiteY0" fmla="*/ 398653 h 393700"/>
              <a:gd name="connsiteX1" fmla="*/ 3011678 w 3009900"/>
              <a:gd name="connsiteY1" fmla="*/ 398653 h 393700"/>
              <a:gd name="connsiteX2" fmla="*/ 3011678 w 3009900"/>
              <a:gd name="connsiteY2" fmla="*/ 19977 h 393700"/>
              <a:gd name="connsiteX3" fmla="*/ 23495 w 3009900"/>
              <a:gd name="connsiteY3" fmla="*/ 19977 h 393700"/>
              <a:gd name="connsiteX4" fmla="*/ 23495 w 3009900"/>
              <a:gd name="connsiteY4" fmla="*/ 398653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393700">
                <a:moveTo>
                  <a:pt x="23495" y="398653"/>
                </a:moveTo>
                <a:lnTo>
                  <a:pt x="3011678" y="398653"/>
                </a:lnTo>
                <a:lnTo>
                  <a:pt x="3011678" y="19977"/>
                </a:lnTo>
                <a:lnTo>
                  <a:pt x="23495" y="19977"/>
                </a:lnTo>
                <a:lnTo>
                  <a:pt x="23495" y="398653"/>
                </a:lnTo>
                <a:close/>
              </a:path>
            </a:pathLst>
          </a:custGeom>
          <a:solidFill>
            <a:srgbClr val="f7f7f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7"> 
				</p:cNvPr>
          <p:cNvSpPr/>
          <p:nvPr/>
        </p:nvSpPr>
        <p:spPr>
          <a:xfrm>
            <a:off x="7124700" y="1498600"/>
            <a:ext cx="88900" cy="596900"/>
          </a:xfrm>
          <a:custGeom>
            <a:avLst/>
            <a:gdLst>
              <a:gd name="connsiteX0" fmla="*/ 14478 w 88900"/>
              <a:gd name="connsiteY0" fmla="*/ 596900 h 596900"/>
              <a:gd name="connsiteX1" fmla="*/ 91052 w 88900"/>
              <a:gd name="connsiteY1" fmla="*/ 596900 h 596900"/>
              <a:gd name="connsiteX2" fmla="*/ 91052 w 88900"/>
              <a:gd name="connsiteY2" fmla="*/ 24536 h 596900"/>
              <a:gd name="connsiteX3" fmla="*/ 14478 w 88900"/>
              <a:gd name="connsiteY3" fmla="*/ 24536 h 596900"/>
              <a:gd name="connsiteX4" fmla="*/ 14478 w 88900"/>
              <a:gd name="connsiteY4" fmla="*/ 59690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" h="596900">
                <a:moveTo>
                  <a:pt x="14478" y="596900"/>
                </a:moveTo>
                <a:lnTo>
                  <a:pt x="91052" y="596900"/>
                </a:lnTo>
                <a:lnTo>
                  <a:pt x="91052" y="24536"/>
                </a:lnTo>
                <a:lnTo>
                  <a:pt x="14478" y="24536"/>
                </a:lnTo>
                <a:lnTo>
                  <a:pt x="14478" y="596900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8"> 
				</p:cNvPr>
          <p:cNvSpPr/>
          <p:nvPr/>
        </p:nvSpPr>
        <p:spPr>
          <a:xfrm>
            <a:off x="4127500" y="1498600"/>
            <a:ext cx="3009900" cy="203200"/>
          </a:xfrm>
          <a:custGeom>
            <a:avLst/>
            <a:gdLst>
              <a:gd name="connsiteX0" fmla="*/ 23495 w 3009900"/>
              <a:gd name="connsiteY0" fmla="*/ 213741 h 203200"/>
              <a:gd name="connsiteX1" fmla="*/ 3011678 w 3009900"/>
              <a:gd name="connsiteY1" fmla="*/ 213741 h 203200"/>
              <a:gd name="connsiteX2" fmla="*/ 3011678 w 3009900"/>
              <a:gd name="connsiteY2" fmla="*/ 24549 h 203200"/>
              <a:gd name="connsiteX3" fmla="*/ 23495 w 3009900"/>
              <a:gd name="connsiteY3" fmla="*/ 24549 h 203200"/>
              <a:gd name="connsiteX4" fmla="*/ 23495 w 3009900"/>
              <a:gd name="connsiteY4" fmla="*/ 213741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203200">
                <a:moveTo>
                  <a:pt x="23495" y="213741"/>
                </a:moveTo>
                <a:lnTo>
                  <a:pt x="3011678" y="213741"/>
                </a:lnTo>
                <a:lnTo>
                  <a:pt x="3011678" y="24549"/>
                </a:lnTo>
                <a:lnTo>
                  <a:pt x="23495" y="24549"/>
                </a:lnTo>
                <a:lnTo>
                  <a:pt x="23495" y="213741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9"> 
				</p:cNvPr>
          <p:cNvSpPr/>
          <p:nvPr/>
        </p:nvSpPr>
        <p:spPr>
          <a:xfrm>
            <a:off x="4127500" y="1689100"/>
            <a:ext cx="3009900" cy="406400"/>
          </a:xfrm>
          <a:custGeom>
            <a:avLst/>
            <a:gdLst>
              <a:gd name="connsiteX0" fmla="*/ 23495 w 3009900"/>
              <a:gd name="connsiteY0" fmla="*/ 406400 h 406400"/>
              <a:gd name="connsiteX1" fmla="*/ 3011678 w 3009900"/>
              <a:gd name="connsiteY1" fmla="*/ 406400 h 406400"/>
              <a:gd name="connsiteX2" fmla="*/ 3011678 w 3009900"/>
              <a:gd name="connsiteY2" fmla="*/ 23228 h 406400"/>
              <a:gd name="connsiteX3" fmla="*/ 23495 w 3009900"/>
              <a:gd name="connsiteY3" fmla="*/ 23228 h 406400"/>
              <a:gd name="connsiteX4" fmla="*/ 23495 w 3009900"/>
              <a:gd name="connsiteY4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406400">
                <a:moveTo>
                  <a:pt x="23495" y="406400"/>
                </a:moveTo>
                <a:lnTo>
                  <a:pt x="3011678" y="406400"/>
                </a:lnTo>
                <a:lnTo>
                  <a:pt x="3011678" y="23228"/>
                </a:lnTo>
                <a:lnTo>
                  <a:pt x="23495" y="23228"/>
                </a:lnTo>
                <a:lnTo>
                  <a:pt x="23495" y="406400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30"> 
				</p:cNvPr>
          <p:cNvSpPr/>
          <p:nvPr/>
        </p:nvSpPr>
        <p:spPr>
          <a:xfrm>
            <a:off x="7124700" y="2260600"/>
            <a:ext cx="88900" cy="584200"/>
          </a:xfrm>
          <a:custGeom>
            <a:avLst/>
            <a:gdLst>
              <a:gd name="connsiteX0" fmla="*/ 14478 w 88900"/>
              <a:gd name="connsiteY0" fmla="*/ 587375 h 584200"/>
              <a:gd name="connsiteX1" fmla="*/ 91052 w 88900"/>
              <a:gd name="connsiteY1" fmla="*/ 587375 h 584200"/>
              <a:gd name="connsiteX2" fmla="*/ 91052 w 88900"/>
              <a:gd name="connsiteY2" fmla="*/ 15011 h 584200"/>
              <a:gd name="connsiteX3" fmla="*/ 14478 w 88900"/>
              <a:gd name="connsiteY3" fmla="*/ 15011 h 584200"/>
              <a:gd name="connsiteX4" fmla="*/ 14478 w 88900"/>
              <a:gd name="connsiteY4" fmla="*/ 587375 h 58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" h="584200">
                <a:moveTo>
                  <a:pt x="14478" y="587375"/>
                </a:moveTo>
                <a:lnTo>
                  <a:pt x="91052" y="587375"/>
                </a:lnTo>
                <a:lnTo>
                  <a:pt x="91052" y="15011"/>
                </a:lnTo>
                <a:lnTo>
                  <a:pt x="14478" y="15011"/>
                </a:lnTo>
                <a:lnTo>
                  <a:pt x="14478" y="587375"/>
                </a:lnTo>
                <a:close/>
              </a:path>
            </a:pathLst>
          </a:custGeom>
          <a:solidFill>
            <a:srgbClr val="f7f7f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1"> 
				</p:cNvPr>
          <p:cNvSpPr/>
          <p:nvPr/>
        </p:nvSpPr>
        <p:spPr>
          <a:xfrm>
            <a:off x="4127500" y="2260600"/>
            <a:ext cx="3009900" cy="203200"/>
          </a:xfrm>
          <a:custGeom>
            <a:avLst/>
            <a:gdLst>
              <a:gd name="connsiteX0" fmla="*/ 23495 w 3009900"/>
              <a:gd name="connsiteY0" fmla="*/ 204470 h 203200"/>
              <a:gd name="connsiteX1" fmla="*/ 3011678 w 3009900"/>
              <a:gd name="connsiteY1" fmla="*/ 204470 h 203200"/>
              <a:gd name="connsiteX2" fmla="*/ 3011678 w 3009900"/>
              <a:gd name="connsiteY2" fmla="*/ 14986 h 203200"/>
              <a:gd name="connsiteX3" fmla="*/ 23495 w 3009900"/>
              <a:gd name="connsiteY3" fmla="*/ 14986 h 203200"/>
              <a:gd name="connsiteX4" fmla="*/ 23495 w 3009900"/>
              <a:gd name="connsiteY4" fmla="*/ 204470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203200">
                <a:moveTo>
                  <a:pt x="23495" y="204470"/>
                </a:moveTo>
                <a:lnTo>
                  <a:pt x="3011678" y="204470"/>
                </a:lnTo>
                <a:lnTo>
                  <a:pt x="3011678" y="14986"/>
                </a:lnTo>
                <a:lnTo>
                  <a:pt x="23495" y="14986"/>
                </a:lnTo>
                <a:lnTo>
                  <a:pt x="23495" y="204470"/>
                </a:lnTo>
                <a:close/>
              </a:path>
            </a:pathLst>
          </a:custGeom>
          <a:solidFill>
            <a:srgbClr val="f7f7f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2"> 
				</p:cNvPr>
          <p:cNvSpPr/>
          <p:nvPr/>
        </p:nvSpPr>
        <p:spPr>
          <a:xfrm>
            <a:off x="4127500" y="2451100"/>
            <a:ext cx="3009900" cy="393700"/>
          </a:xfrm>
          <a:custGeom>
            <a:avLst/>
            <a:gdLst>
              <a:gd name="connsiteX0" fmla="*/ 23495 w 3009900"/>
              <a:gd name="connsiteY0" fmla="*/ 396875 h 393700"/>
              <a:gd name="connsiteX1" fmla="*/ 3011678 w 3009900"/>
              <a:gd name="connsiteY1" fmla="*/ 396875 h 393700"/>
              <a:gd name="connsiteX2" fmla="*/ 3011678 w 3009900"/>
              <a:gd name="connsiteY2" fmla="*/ 13995 h 393700"/>
              <a:gd name="connsiteX3" fmla="*/ 23495 w 3009900"/>
              <a:gd name="connsiteY3" fmla="*/ 13995 h 393700"/>
              <a:gd name="connsiteX4" fmla="*/ 23495 w 3009900"/>
              <a:gd name="connsiteY4" fmla="*/ 396875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393700">
                <a:moveTo>
                  <a:pt x="23495" y="396875"/>
                </a:moveTo>
                <a:lnTo>
                  <a:pt x="3011678" y="396875"/>
                </a:lnTo>
                <a:lnTo>
                  <a:pt x="3011678" y="13995"/>
                </a:lnTo>
                <a:lnTo>
                  <a:pt x="23495" y="13995"/>
                </a:lnTo>
                <a:lnTo>
                  <a:pt x="23495" y="396875"/>
                </a:lnTo>
                <a:close/>
              </a:path>
            </a:pathLst>
          </a:custGeom>
          <a:solidFill>
            <a:srgbClr val="f7f7f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3"> 
				</p:cNvPr>
          <p:cNvSpPr/>
          <p:nvPr/>
        </p:nvSpPr>
        <p:spPr>
          <a:xfrm>
            <a:off x="7124700" y="3009900"/>
            <a:ext cx="88900" cy="584200"/>
          </a:xfrm>
          <a:custGeom>
            <a:avLst/>
            <a:gdLst>
              <a:gd name="connsiteX0" fmla="*/ 14478 w 88900"/>
              <a:gd name="connsiteY0" fmla="*/ 590677 h 584200"/>
              <a:gd name="connsiteX1" fmla="*/ 91052 w 88900"/>
              <a:gd name="connsiteY1" fmla="*/ 590677 h 584200"/>
              <a:gd name="connsiteX2" fmla="*/ 91052 w 88900"/>
              <a:gd name="connsiteY2" fmla="*/ 18313 h 584200"/>
              <a:gd name="connsiteX3" fmla="*/ 14478 w 88900"/>
              <a:gd name="connsiteY3" fmla="*/ 18313 h 584200"/>
              <a:gd name="connsiteX4" fmla="*/ 14478 w 88900"/>
              <a:gd name="connsiteY4" fmla="*/ 590677 h 58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" h="584200">
                <a:moveTo>
                  <a:pt x="14478" y="590677"/>
                </a:moveTo>
                <a:lnTo>
                  <a:pt x="91052" y="590677"/>
                </a:lnTo>
                <a:lnTo>
                  <a:pt x="91052" y="18313"/>
                </a:lnTo>
                <a:lnTo>
                  <a:pt x="14478" y="18313"/>
                </a:lnTo>
                <a:lnTo>
                  <a:pt x="14478" y="590677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4"> 
				</p:cNvPr>
          <p:cNvSpPr/>
          <p:nvPr/>
        </p:nvSpPr>
        <p:spPr>
          <a:xfrm>
            <a:off x="4127500" y="3009900"/>
            <a:ext cx="3009900" cy="203200"/>
          </a:xfrm>
          <a:custGeom>
            <a:avLst/>
            <a:gdLst>
              <a:gd name="connsiteX0" fmla="*/ 23495 w 3009900"/>
              <a:gd name="connsiteY0" fmla="*/ 207771 h 203200"/>
              <a:gd name="connsiteX1" fmla="*/ 3011678 w 3009900"/>
              <a:gd name="connsiteY1" fmla="*/ 207771 h 203200"/>
              <a:gd name="connsiteX2" fmla="*/ 3011678 w 3009900"/>
              <a:gd name="connsiteY2" fmla="*/ 18288 h 203200"/>
              <a:gd name="connsiteX3" fmla="*/ 23495 w 3009900"/>
              <a:gd name="connsiteY3" fmla="*/ 18288 h 203200"/>
              <a:gd name="connsiteX4" fmla="*/ 23495 w 3009900"/>
              <a:gd name="connsiteY4" fmla="*/ 207771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203200">
                <a:moveTo>
                  <a:pt x="23495" y="207771"/>
                </a:moveTo>
                <a:lnTo>
                  <a:pt x="3011678" y="207771"/>
                </a:lnTo>
                <a:lnTo>
                  <a:pt x="3011678" y="18288"/>
                </a:lnTo>
                <a:lnTo>
                  <a:pt x="23495" y="18288"/>
                </a:lnTo>
                <a:lnTo>
                  <a:pt x="23495" y="207771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5"> 
				</p:cNvPr>
          <p:cNvSpPr/>
          <p:nvPr/>
        </p:nvSpPr>
        <p:spPr>
          <a:xfrm>
            <a:off x="4127500" y="3200400"/>
            <a:ext cx="3009900" cy="393700"/>
          </a:xfrm>
          <a:custGeom>
            <a:avLst/>
            <a:gdLst>
              <a:gd name="connsiteX0" fmla="*/ 23495 w 3009900"/>
              <a:gd name="connsiteY0" fmla="*/ 400177 h 393700"/>
              <a:gd name="connsiteX1" fmla="*/ 3011678 w 3009900"/>
              <a:gd name="connsiteY1" fmla="*/ 400177 h 393700"/>
              <a:gd name="connsiteX2" fmla="*/ 3011678 w 3009900"/>
              <a:gd name="connsiteY2" fmla="*/ 17297 h 393700"/>
              <a:gd name="connsiteX3" fmla="*/ 23495 w 3009900"/>
              <a:gd name="connsiteY3" fmla="*/ 17297 h 393700"/>
              <a:gd name="connsiteX4" fmla="*/ 23495 w 3009900"/>
              <a:gd name="connsiteY4" fmla="*/ 400177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393700">
                <a:moveTo>
                  <a:pt x="23495" y="400177"/>
                </a:moveTo>
                <a:lnTo>
                  <a:pt x="3011678" y="400177"/>
                </a:lnTo>
                <a:lnTo>
                  <a:pt x="3011678" y="17297"/>
                </a:lnTo>
                <a:lnTo>
                  <a:pt x="23495" y="17297"/>
                </a:lnTo>
                <a:lnTo>
                  <a:pt x="23495" y="400177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6"> 
				</p:cNvPr>
          <p:cNvSpPr/>
          <p:nvPr/>
        </p:nvSpPr>
        <p:spPr>
          <a:xfrm>
            <a:off x="7124700" y="3759200"/>
            <a:ext cx="88900" cy="584200"/>
          </a:xfrm>
          <a:custGeom>
            <a:avLst/>
            <a:gdLst>
              <a:gd name="connsiteX0" fmla="*/ 14478 w 88900"/>
              <a:gd name="connsiteY0" fmla="*/ 593852 h 584200"/>
              <a:gd name="connsiteX1" fmla="*/ 91052 w 88900"/>
              <a:gd name="connsiteY1" fmla="*/ 593852 h 584200"/>
              <a:gd name="connsiteX2" fmla="*/ 91052 w 88900"/>
              <a:gd name="connsiteY2" fmla="*/ 21793 h 584200"/>
              <a:gd name="connsiteX3" fmla="*/ 14478 w 88900"/>
              <a:gd name="connsiteY3" fmla="*/ 21793 h 584200"/>
              <a:gd name="connsiteX4" fmla="*/ 14478 w 88900"/>
              <a:gd name="connsiteY4" fmla="*/ 593852 h 58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" h="584200">
                <a:moveTo>
                  <a:pt x="14478" y="593852"/>
                </a:moveTo>
                <a:lnTo>
                  <a:pt x="91052" y="593852"/>
                </a:lnTo>
                <a:lnTo>
                  <a:pt x="91052" y="21793"/>
                </a:lnTo>
                <a:lnTo>
                  <a:pt x="14478" y="21793"/>
                </a:lnTo>
                <a:lnTo>
                  <a:pt x="14478" y="593852"/>
                </a:lnTo>
                <a:close/>
              </a:path>
            </a:pathLst>
          </a:custGeom>
          <a:solidFill>
            <a:srgbClr val="f7f7f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7"> 
				</p:cNvPr>
          <p:cNvSpPr/>
          <p:nvPr/>
        </p:nvSpPr>
        <p:spPr>
          <a:xfrm>
            <a:off x="4127500" y="3759200"/>
            <a:ext cx="3009900" cy="203200"/>
          </a:xfrm>
          <a:custGeom>
            <a:avLst/>
            <a:gdLst>
              <a:gd name="connsiteX0" fmla="*/ 23495 w 3009900"/>
              <a:gd name="connsiteY0" fmla="*/ 210946 h 203200"/>
              <a:gd name="connsiteX1" fmla="*/ 3011678 w 3009900"/>
              <a:gd name="connsiteY1" fmla="*/ 210946 h 203200"/>
              <a:gd name="connsiteX2" fmla="*/ 3011678 w 3009900"/>
              <a:gd name="connsiteY2" fmla="*/ 21755 h 203200"/>
              <a:gd name="connsiteX3" fmla="*/ 23495 w 3009900"/>
              <a:gd name="connsiteY3" fmla="*/ 21755 h 203200"/>
              <a:gd name="connsiteX4" fmla="*/ 23495 w 3009900"/>
              <a:gd name="connsiteY4" fmla="*/ 210946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203200">
                <a:moveTo>
                  <a:pt x="23495" y="210946"/>
                </a:moveTo>
                <a:lnTo>
                  <a:pt x="3011678" y="210946"/>
                </a:lnTo>
                <a:lnTo>
                  <a:pt x="3011678" y="21755"/>
                </a:lnTo>
                <a:lnTo>
                  <a:pt x="23495" y="21755"/>
                </a:lnTo>
                <a:lnTo>
                  <a:pt x="23495" y="210946"/>
                </a:lnTo>
                <a:close/>
              </a:path>
            </a:pathLst>
          </a:custGeom>
          <a:solidFill>
            <a:srgbClr val="f7f7f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8"> 
				</p:cNvPr>
          <p:cNvSpPr/>
          <p:nvPr/>
        </p:nvSpPr>
        <p:spPr>
          <a:xfrm>
            <a:off x="4127500" y="3949700"/>
            <a:ext cx="3009900" cy="393700"/>
          </a:xfrm>
          <a:custGeom>
            <a:avLst/>
            <a:gdLst>
              <a:gd name="connsiteX0" fmla="*/ 23495 w 3009900"/>
              <a:gd name="connsiteY0" fmla="*/ 403352 h 393700"/>
              <a:gd name="connsiteX1" fmla="*/ 3011678 w 3009900"/>
              <a:gd name="connsiteY1" fmla="*/ 403352 h 393700"/>
              <a:gd name="connsiteX2" fmla="*/ 3011678 w 3009900"/>
              <a:gd name="connsiteY2" fmla="*/ 20472 h 393700"/>
              <a:gd name="connsiteX3" fmla="*/ 23495 w 3009900"/>
              <a:gd name="connsiteY3" fmla="*/ 20472 h 393700"/>
              <a:gd name="connsiteX4" fmla="*/ 23495 w 3009900"/>
              <a:gd name="connsiteY4" fmla="*/ 403352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393700">
                <a:moveTo>
                  <a:pt x="23495" y="403352"/>
                </a:moveTo>
                <a:lnTo>
                  <a:pt x="3011678" y="403352"/>
                </a:lnTo>
                <a:lnTo>
                  <a:pt x="3011678" y="20472"/>
                </a:lnTo>
                <a:lnTo>
                  <a:pt x="23495" y="20472"/>
                </a:lnTo>
                <a:lnTo>
                  <a:pt x="23495" y="403352"/>
                </a:lnTo>
                <a:close/>
              </a:path>
            </a:pathLst>
          </a:custGeom>
          <a:solidFill>
            <a:srgbClr val="f7f7f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9"> 
				</p:cNvPr>
          <p:cNvSpPr/>
          <p:nvPr/>
        </p:nvSpPr>
        <p:spPr>
          <a:xfrm>
            <a:off x="7124700" y="4508500"/>
            <a:ext cx="88900" cy="393700"/>
          </a:xfrm>
          <a:custGeom>
            <a:avLst/>
            <a:gdLst>
              <a:gd name="connsiteX0" fmla="*/ 14478 w 88900"/>
              <a:gd name="connsiteY0" fmla="*/ 403479 h 393700"/>
              <a:gd name="connsiteX1" fmla="*/ 91052 w 88900"/>
              <a:gd name="connsiteY1" fmla="*/ 403479 h 393700"/>
              <a:gd name="connsiteX2" fmla="*/ 91052 w 88900"/>
              <a:gd name="connsiteY2" fmla="*/ 25108 h 393700"/>
              <a:gd name="connsiteX3" fmla="*/ 14478 w 88900"/>
              <a:gd name="connsiteY3" fmla="*/ 25108 h 393700"/>
              <a:gd name="connsiteX4" fmla="*/ 14478 w 88900"/>
              <a:gd name="connsiteY4" fmla="*/ 403479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" h="393700">
                <a:moveTo>
                  <a:pt x="14478" y="403479"/>
                </a:moveTo>
                <a:lnTo>
                  <a:pt x="91052" y="403479"/>
                </a:lnTo>
                <a:lnTo>
                  <a:pt x="91052" y="25108"/>
                </a:lnTo>
                <a:lnTo>
                  <a:pt x="14478" y="25108"/>
                </a:lnTo>
                <a:lnTo>
                  <a:pt x="14478" y="403479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40"> 
				</p:cNvPr>
          <p:cNvSpPr/>
          <p:nvPr/>
        </p:nvSpPr>
        <p:spPr>
          <a:xfrm>
            <a:off x="4127500" y="4508500"/>
            <a:ext cx="3009900" cy="393700"/>
          </a:xfrm>
          <a:custGeom>
            <a:avLst/>
            <a:gdLst>
              <a:gd name="connsiteX0" fmla="*/ 23495 w 3009900"/>
              <a:gd name="connsiteY0" fmla="*/ 403479 h 393700"/>
              <a:gd name="connsiteX1" fmla="*/ 3011678 w 3009900"/>
              <a:gd name="connsiteY1" fmla="*/ 403479 h 393700"/>
              <a:gd name="connsiteX2" fmla="*/ 3011678 w 3009900"/>
              <a:gd name="connsiteY2" fmla="*/ 25108 h 393700"/>
              <a:gd name="connsiteX3" fmla="*/ 23495 w 3009900"/>
              <a:gd name="connsiteY3" fmla="*/ 25108 h 393700"/>
              <a:gd name="connsiteX4" fmla="*/ 23495 w 3009900"/>
              <a:gd name="connsiteY4" fmla="*/ 403479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393700">
                <a:moveTo>
                  <a:pt x="23495" y="403479"/>
                </a:moveTo>
                <a:lnTo>
                  <a:pt x="3011678" y="403479"/>
                </a:lnTo>
                <a:lnTo>
                  <a:pt x="3011678" y="25108"/>
                </a:lnTo>
                <a:lnTo>
                  <a:pt x="23495" y="25108"/>
                </a:lnTo>
                <a:lnTo>
                  <a:pt x="23495" y="403479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1"> 
				</p:cNvPr>
          <p:cNvSpPr/>
          <p:nvPr/>
        </p:nvSpPr>
        <p:spPr>
          <a:xfrm>
            <a:off x="7124700" y="5270500"/>
            <a:ext cx="88900" cy="393700"/>
          </a:xfrm>
          <a:custGeom>
            <a:avLst/>
            <a:gdLst>
              <a:gd name="connsiteX0" fmla="*/ 14478 w 88900"/>
              <a:gd name="connsiteY0" fmla="*/ 393954 h 393700"/>
              <a:gd name="connsiteX1" fmla="*/ 91052 w 88900"/>
              <a:gd name="connsiteY1" fmla="*/ 393954 h 393700"/>
              <a:gd name="connsiteX2" fmla="*/ 91052 w 88900"/>
              <a:gd name="connsiteY2" fmla="*/ 15583 h 393700"/>
              <a:gd name="connsiteX3" fmla="*/ 14478 w 88900"/>
              <a:gd name="connsiteY3" fmla="*/ 15583 h 393700"/>
              <a:gd name="connsiteX4" fmla="*/ 14478 w 88900"/>
              <a:gd name="connsiteY4" fmla="*/ 393954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" h="393700">
                <a:moveTo>
                  <a:pt x="14478" y="393954"/>
                </a:moveTo>
                <a:lnTo>
                  <a:pt x="91052" y="393954"/>
                </a:lnTo>
                <a:lnTo>
                  <a:pt x="91052" y="15583"/>
                </a:lnTo>
                <a:lnTo>
                  <a:pt x="14478" y="15583"/>
                </a:lnTo>
                <a:lnTo>
                  <a:pt x="14478" y="393954"/>
                </a:lnTo>
                <a:close/>
              </a:path>
            </a:pathLst>
          </a:custGeom>
          <a:solidFill>
            <a:srgbClr val="f7f7f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2"> 
				</p:cNvPr>
          <p:cNvSpPr/>
          <p:nvPr/>
        </p:nvSpPr>
        <p:spPr>
          <a:xfrm>
            <a:off x="4127500" y="5270500"/>
            <a:ext cx="3009900" cy="393700"/>
          </a:xfrm>
          <a:custGeom>
            <a:avLst/>
            <a:gdLst>
              <a:gd name="connsiteX0" fmla="*/ 23495 w 3009900"/>
              <a:gd name="connsiteY0" fmla="*/ 393954 h 393700"/>
              <a:gd name="connsiteX1" fmla="*/ 3011678 w 3009900"/>
              <a:gd name="connsiteY1" fmla="*/ 393954 h 393700"/>
              <a:gd name="connsiteX2" fmla="*/ 3011678 w 3009900"/>
              <a:gd name="connsiteY2" fmla="*/ 15583 h 393700"/>
              <a:gd name="connsiteX3" fmla="*/ 23495 w 3009900"/>
              <a:gd name="connsiteY3" fmla="*/ 15583 h 393700"/>
              <a:gd name="connsiteX4" fmla="*/ 23495 w 3009900"/>
              <a:gd name="connsiteY4" fmla="*/ 393954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393700">
                <a:moveTo>
                  <a:pt x="23495" y="393954"/>
                </a:moveTo>
                <a:lnTo>
                  <a:pt x="3011678" y="393954"/>
                </a:lnTo>
                <a:lnTo>
                  <a:pt x="3011678" y="15583"/>
                </a:lnTo>
                <a:lnTo>
                  <a:pt x="23495" y="15583"/>
                </a:lnTo>
                <a:lnTo>
                  <a:pt x="23495" y="393954"/>
                </a:lnTo>
                <a:close/>
              </a:path>
            </a:pathLst>
          </a:custGeom>
          <a:solidFill>
            <a:srgbClr val="f7f7f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3"> 
				</p:cNvPr>
          <p:cNvSpPr/>
          <p:nvPr/>
        </p:nvSpPr>
        <p:spPr>
          <a:xfrm>
            <a:off x="7124700" y="6019800"/>
            <a:ext cx="88900" cy="584200"/>
          </a:xfrm>
          <a:custGeom>
            <a:avLst/>
            <a:gdLst>
              <a:gd name="connsiteX0" fmla="*/ 14478 w 88900"/>
              <a:gd name="connsiteY0" fmla="*/ 591185 h 584200"/>
              <a:gd name="connsiteX1" fmla="*/ 91052 w 88900"/>
              <a:gd name="connsiteY1" fmla="*/ 591185 h 584200"/>
              <a:gd name="connsiteX2" fmla="*/ 91052 w 88900"/>
              <a:gd name="connsiteY2" fmla="*/ 18821 h 584200"/>
              <a:gd name="connsiteX3" fmla="*/ 14478 w 88900"/>
              <a:gd name="connsiteY3" fmla="*/ 18821 h 584200"/>
              <a:gd name="connsiteX4" fmla="*/ 14478 w 88900"/>
              <a:gd name="connsiteY4" fmla="*/ 591185 h 58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" h="584200">
                <a:moveTo>
                  <a:pt x="14478" y="591185"/>
                </a:moveTo>
                <a:lnTo>
                  <a:pt x="91052" y="591185"/>
                </a:lnTo>
                <a:lnTo>
                  <a:pt x="91052" y="18821"/>
                </a:lnTo>
                <a:lnTo>
                  <a:pt x="14478" y="18821"/>
                </a:lnTo>
                <a:lnTo>
                  <a:pt x="14478" y="591185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4"> 
				</p:cNvPr>
          <p:cNvSpPr/>
          <p:nvPr/>
        </p:nvSpPr>
        <p:spPr>
          <a:xfrm>
            <a:off x="4127500" y="6019800"/>
            <a:ext cx="3009900" cy="203200"/>
          </a:xfrm>
          <a:custGeom>
            <a:avLst/>
            <a:gdLst>
              <a:gd name="connsiteX0" fmla="*/ 23495 w 3009900"/>
              <a:gd name="connsiteY0" fmla="*/ 208026 h 203200"/>
              <a:gd name="connsiteX1" fmla="*/ 3011678 w 3009900"/>
              <a:gd name="connsiteY1" fmla="*/ 208026 h 203200"/>
              <a:gd name="connsiteX2" fmla="*/ 3011678 w 3009900"/>
              <a:gd name="connsiteY2" fmla="*/ 18834 h 203200"/>
              <a:gd name="connsiteX3" fmla="*/ 23495 w 3009900"/>
              <a:gd name="connsiteY3" fmla="*/ 18834 h 203200"/>
              <a:gd name="connsiteX4" fmla="*/ 23495 w 3009900"/>
              <a:gd name="connsiteY4" fmla="*/ 208026 h 20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203200">
                <a:moveTo>
                  <a:pt x="23495" y="208026"/>
                </a:moveTo>
                <a:lnTo>
                  <a:pt x="3011678" y="208026"/>
                </a:lnTo>
                <a:lnTo>
                  <a:pt x="3011678" y="18834"/>
                </a:lnTo>
                <a:lnTo>
                  <a:pt x="23495" y="18834"/>
                </a:lnTo>
                <a:lnTo>
                  <a:pt x="23495" y="208026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5"> 
				</p:cNvPr>
          <p:cNvSpPr/>
          <p:nvPr/>
        </p:nvSpPr>
        <p:spPr>
          <a:xfrm>
            <a:off x="4127500" y="6210300"/>
            <a:ext cx="3009900" cy="393700"/>
          </a:xfrm>
          <a:custGeom>
            <a:avLst/>
            <a:gdLst>
              <a:gd name="connsiteX0" fmla="*/ 23495 w 3009900"/>
              <a:gd name="connsiteY0" fmla="*/ 400685 h 393700"/>
              <a:gd name="connsiteX1" fmla="*/ 3011678 w 3009900"/>
              <a:gd name="connsiteY1" fmla="*/ 400685 h 393700"/>
              <a:gd name="connsiteX2" fmla="*/ 3011678 w 3009900"/>
              <a:gd name="connsiteY2" fmla="*/ 17513 h 393700"/>
              <a:gd name="connsiteX3" fmla="*/ 23495 w 3009900"/>
              <a:gd name="connsiteY3" fmla="*/ 17513 h 393700"/>
              <a:gd name="connsiteX4" fmla="*/ 23495 w 3009900"/>
              <a:gd name="connsiteY4" fmla="*/ 400685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393700">
                <a:moveTo>
                  <a:pt x="23495" y="400685"/>
                </a:moveTo>
                <a:lnTo>
                  <a:pt x="3011678" y="400685"/>
                </a:lnTo>
                <a:lnTo>
                  <a:pt x="3011678" y="17513"/>
                </a:lnTo>
                <a:lnTo>
                  <a:pt x="23495" y="17513"/>
                </a:lnTo>
                <a:lnTo>
                  <a:pt x="23495" y="400685"/>
                </a:lnTo>
                <a:close/>
              </a:path>
            </a:pathLst>
          </a:custGeom>
          <a:solidFill>
            <a:srgbClr val="fefef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6"> 
				</p:cNvPr>
          <p:cNvSpPr/>
          <p:nvPr/>
        </p:nvSpPr>
        <p:spPr>
          <a:xfrm>
            <a:off x="7124700" y="6769100"/>
            <a:ext cx="88900" cy="393700"/>
          </a:xfrm>
          <a:custGeom>
            <a:avLst/>
            <a:gdLst>
              <a:gd name="connsiteX0" fmla="*/ 14478 w 88900"/>
              <a:gd name="connsiteY0" fmla="*/ 405003 h 393700"/>
              <a:gd name="connsiteX1" fmla="*/ 91052 w 88900"/>
              <a:gd name="connsiteY1" fmla="*/ 405003 h 393700"/>
              <a:gd name="connsiteX2" fmla="*/ 91052 w 88900"/>
              <a:gd name="connsiteY2" fmla="*/ 22123 h 393700"/>
              <a:gd name="connsiteX3" fmla="*/ 14478 w 88900"/>
              <a:gd name="connsiteY3" fmla="*/ 22123 h 393700"/>
              <a:gd name="connsiteX4" fmla="*/ 14478 w 88900"/>
              <a:gd name="connsiteY4" fmla="*/ 405003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00" h="393700">
                <a:moveTo>
                  <a:pt x="14478" y="405003"/>
                </a:moveTo>
                <a:lnTo>
                  <a:pt x="91052" y="405003"/>
                </a:lnTo>
                <a:lnTo>
                  <a:pt x="91052" y="22123"/>
                </a:lnTo>
                <a:lnTo>
                  <a:pt x="14478" y="22123"/>
                </a:lnTo>
                <a:lnTo>
                  <a:pt x="14478" y="405003"/>
                </a:lnTo>
                <a:close/>
              </a:path>
            </a:pathLst>
          </a:custGeom>
          <a:solidFill>
            <a:srgbClr val="f7f7f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7"> 
				</p:cNvPr>
          <p:cNvSpPr/>
          <p:nvPr/>
        </p:nvSpPr>
        <p:spPr>
          <a:xfrm>
            <a:off x="4127500" y="6769100"/>
            <a:ext cx="3009900" cy="393700"/>
          </a:xfrm>
          <a:custGeom>
            <a:avLst/>
            <a:gdLst>
              <a:gd name="connsiteX0" fmla="*/ 23495 w 3009900"/>
              <a:gd name="connsiteY0" fmla="*/ 405003 h 393700"/>
              <a:gd name="connsiteX1" fmla="*/ 3011678 w 3009900"/>
              <a:gd name="connsiteY1" fmla="*/ 405003 h 393700"/>
              <a:gd name="connsiteX2" fmla="*/ 3011678 w 3009900"/>
              <a:gd name="connsiteY2" fmla="*/ 22123 h 393700"/>
              <a:gd name="connsiteX3" fmla="*/ 23495 w 3009900"/>
              <a:gd name="connsiteY3" fmla="*/ 22123 h 393700"/>
              <a:gd name="connsiteX4" fmla="*/ 23495 w 3009900"/>
              <a:gd name="connsiteY4" fmla="*/ 405003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900" h="393700">
                <a:moveTo>
                  <a:pt x="23495" y="405003"/>
                </a:moveTo>
                <a:lnTo>
                  <a:pt x="3011678" y="405003"/>
                </a:lnTo>
                <a:lnTo>
                  <a:pt x="3011678" y="22123"/>
                </a:lnTo>
                <a:lnTo>
                  <a:pt x="23495" y="22123"/>
                </a:lnTo>
                <a:lnTo>
                  <a:pt x="23495" y="405003"/>
                </a:lnTo>
                <a:close/>
              </a:path>
            </a:pathLst>
          </a:custGeom>
          <a:solidFill>
            <a:srgbClr val="f7f7f7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9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" y="7604759"/>
            <a:ext cx="6217920" cy="2072639"/>
          </a:xfrm>
          <a:prstGeom prst="rect">
            <a:avLst/>
          </a:prstGeom>
        </p:spPr>
      </p:pic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585876" y="662462"/>
          <a:ext cx="6679515" cy="66335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88529"/>
                <a:gridCol w="3190986"/>
              </a:tblGrid>
              <a:tr h="761588">
                <a:tc>
                  <a:txBody>
                    <a:bodyPr/>
                    <a:lstStyle/>
                    <a:p>
                      <a:pPr indent="112610">
                        <a:lnSpc>
                          <a:spcPts val="2199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OSI(Open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System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Interconnection)</a:t>
                      </a:r>
                    </a:p>
                  </a:txBody>
                  <a:tcPr marL="0" marR="0" marT="0" marB="0">
                    <a:lnR w="9008">
                      <a:solidFill>
                        <a:srgbClr val="FEFEFE"/>
                      </a:solidFill>
                      <a:prstDash val="solid"/>
                    </a:lnR>
                    <a:lnT w="18017">
                      <a:solidFill>
                        <a:srgbClr val="FEFEFE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80">
                        <a:lnSpc>
                          <a:spcPts val="2199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TCP/IP(Transmission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Control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Protocol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/</a:t>
                      </a:r>
                    </a:p>
                    <a:p>
                      <a:pPr indent="67580">
                        <a:lnSpc>
                          <a:spcPts val="1491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Internet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Protocol)</a:t>
                      </a:r>
                    </a:p>
                  </a:txBody>
                  <a:tcPr marL="0" marR="0" marT="0" marB="0">
                    <a:lnL w="9008">
                      <a:solidFill>
                        <a:srgbClr val="FEFEFE"/>
                      </a:solidFill>
                      <a:prstDash val="solid"/>
                    </a:lnL>
                    <a:lnR w="9008">
                      <a:solidFill>
                        <a:srgbClr val="DCDCDC"/>
                      </a:solidFill>
                      <a:prstDash val="solid"/>
                    </a:lnR>
                    <a:lnT w="18017">
                      <a:solidFill>
                        <a:srgbClr val="FEFEFE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</a:tr>
              <a:tr h="757046">
                <a:tc>
                  <a:txBody>
                    <a:bodyPr/>
                    <a:lstStyle/>
                    <a:p>
                      <a:pPr indent="112610">
                        <a:lnSpc>
                          <a:spcPts val="2184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1.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OSI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provides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layer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functioning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and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also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defines</a:t>
                      </a:r>
                    </a:p>
                    <a:p>
                      <a:pPr indent="112610">
                        <a:lnSpc>
                          <a:spcPts val="1491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functions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of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all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the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layers.</a:t>
                      </a:r>
                    </a:p>
                  </a:txBody>
                  <a:tcPr marL="0" marR="0" marT="0" marB="0">
                    <a:lnR w="9008">
                      <a:solidFill>
                        <a:srgbClr val="FEFEFE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80">
                        <a:lnSpc>
                          <a:spcPts val="2184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1.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TCP/IP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model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more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based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on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protocols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and</a:t>
                      </a:r>
                    </a:p>
                    <a:p>
                      <a:pPr indent="67580">
                        <a:lnSpc>
                          <a:spcPts val="1491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protocols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are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not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flexible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with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other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layers.</a:t>
                      </a:r>
                    </a:p>
                  </a:txBody>
                  <a:tcPr marL="0" marR="0" marT="0" marB="0">
                    <a:lnL w="9008">
                      <a:solidFill>
                        <a:srgbClr val="FEFEFE"/>
                      </a:solidFill>
                      <a:prstDash val="solid"/>
                    </a:lnL>
                    <a:lnR w="9008">
                      <a:solidFill>
                        <a:srgbClr val="DCDCDC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indent="112610">
                        <a:lnSpc>
                          <a:spcPts val="2151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2.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OSI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model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has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separate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presentation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layer</a:t>
                      </a:r>
                    </a:p>
                  </a:txBody>
                  <a:tcPr marL="0" marR="0" marT="0" marB="0">
                    <a:lnR w="9008">
                      <a:solidFill>
                        <a:srgbClr val="FEFEFE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80">
                        <a:lnSpc>
                          <a:spcPts val="2151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2.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TCP/IP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does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not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have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separate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presentation</a:t>
                      </a:r>
                    </a:p>
                    <a:p>
                      <a:pPr indent="67580">
                        <a:lnSpc>
                          <a:spcPts val="1490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layer</a:t>
                      </a:r>
                    </a:p>
                  </a:txBody>
                  <a:tcPr marL="0" marR="0" marT="0" marB="0">
                    <a:lnL w="9008">
                      <a:solidFill>
                        <a:srgbClr val="FEFEFE"/>
                      </a:solidFill>
                      <a:prstDash val="solid"/>
                    </a:lnL>
                    <a:lnR w="9008">
                      <a:solidFill>
                        <a:srgbClr val="DCDCDC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</a:tr>
              <a:tr h="752602">
                <a:tc>
                  <a:txBody>
                    <a:bodyPr/>
                    <a:lstStyle/>
                    <a:p>
                      <a:pPr indent="112610">
                        <a:lnSpc>
                          <a:spcPts val="2152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3.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OSI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general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model.</a:t>
                      </a:r>
                    </a:p>
                  </a:txBody>
                  <a:tcPr marL="0" marR="0" marT="0" marB="0">
                    <a:lnR w="9008">
                      <a:solidFill>
                        <a:srgbClr val="FEFEFE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80">
                        <a:lnSpc>
                          <a:spcPts val="2152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3.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TCP/IP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model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cannot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be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used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in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any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other</a:t>
                      </a:r>
                    </a:p>
                    <a:p>
                      <a:pPr indent="67580">
                        <a:lnSpc>
                          <a:spcPts val="1488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application.</a:t>
                      </a:r>
                    </a:p>
                  </a:txBody>
                  <a:tcPr marL="0" marR="0" marT="0" marB="0">
                    <a:lnL w="9008">
                      <a:solidFill>
                        <a:srgbClr val="FEFEFE"/>
                      </a:solidFill>
                      <a:prstDash val="solid"/>
                    </a:lnL>
                    <a:lnR w="9008">
                      <a:solidFill>
                        <a:srgbClr val="DCDCDC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indent="112610">
                        <a:lnSpc>
                          <a:spcPts val="2151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4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/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Network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layer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of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OSI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model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provide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both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connection</a:t>
                      </a:r>
                    </a:p>
                    <a:p>
                      <a:pPr indent="112610">
                        <a:lnSpc>
                          <a:spcPts val="1490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oriented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and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connectionless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service.</a:t>
                      </a:r>
                    </a:p>
                  </a:txBody>
                  <a:tcPr marL="0" marR="0" marT="0" marB="0">
                    <a:lnR w="9008">
                      <a:solidFill>
                        <a:srgbClr val="FEFEFE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80">
                        <a:lnSpc>
                          <a:spcPts val="2151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4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/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The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Network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layer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in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TCP/IP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model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provides</a:t>
                      </a:r>
                    </a:p>
                    <a:p>
                      <a:pPr indent="67580">
                        <a:lnSpc>
                          <a:spcPts val="1490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connectionless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service.</a:t>
                      </a:r>
                    </a:p>
                  </a:txBody>
                  <a:tcPr marL="0" marR="0" marT="0" marB="0">
                    <a:lnL w="9008">
                      <a:solidFill>
                        <a:srgbClr val="FEFEFE"/>
                      </a:solidFill>
                      <a:prstDash val="solid"/>
                    </a:lnL>
                    <a:lnR w="9008">
                      <a:solidFill>
                        <a:srgbClr val="DCDCDC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</a:tr>
              <a:tr h="752855">
                <a:tc>
                  <a:txBody>
                    <a:bodyPr/>
                    <a:lstStyle/>
                    <a:p>
                      <a:pPr indent="112610">
                        <a:lnSpc>
                          <a:spcPts val="2152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5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/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OSI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model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has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problem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of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fitting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the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protocols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in</a:t>
                      </a:r>
                    </a:p>
                    <a:p>
                      <a:pPr indent="112610">
                        <a:lnSpc>
                          <a:spcPts val="1488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the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model</a:t>
                      </a:r>
                    </a:p>
                  </a:txBody>
                  <a:tcPr marL="0" marR="0" marT="0" marB="0">
                    <a:lnR w="9008">
                      <a:solidFill>
                        <a:srgbClr val="FEFEFE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9009">
                      <a:solidFill>
                        <a:srgbClr val="DCDCD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80">
                        <a:lnSpc>
                          <a:spcPts val="2152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5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/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TCP/IP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model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does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not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fit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any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protocol</a:t>
                      </a:r>
                    </a:p>
                  </a:txBody>
                  <a:tcPr marL="0" marR="0" marT="0" marB="0">
                    <a:lnL w="9008">
                      <a:solidFill>
                        <a:srgbClr val="FEFEFE"/>
                      </a:solidFill>
                      <a:prstDash val="solid"/>
                    </a:lnL>
                    <a:lnR w="9008">
                      <a:solidFill>
                        <a:srgbClr val="DCDCDC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9009">
                      <a:solidFill>
                        <a:srgbClr val="DCDCDC"/>
                      </a:solidFill>
                      <a:prstDash val="solid"/>
                    </a:lnB>
                  </a:tcPr>
                </a:tc>
              </a:tr>
              <a:tr h="752602">
                <a:tc>
                  <a:txBody>
                    <a:bodyPr/>
                    <a:lstStyle/>
                    <a:p>
                      <a:pPr indent="112610">
                        <a:lnSpc>
                          <a:spcPts val="2149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6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/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Protocols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are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hidden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in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OSI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model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and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are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easily</a:t>
                      </a:r>
                    </a:p>
                    <a:p>
                      <a:pPr indent="112610">
                        <a:lnSpc>
                          <a:spcPts val="1489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replaced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the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technology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changes.</a:t>
                      </a:r>
                    </a:p>
                  </a:txBody>
                  <a:tcPr marL="0" marR="0" marT="0" marB="0">
                    <a:lnR w="9008">
                      <a:solidFill>
                        <a:srgbClr val="FEFEFE"/>
                      </a:solidFill>
                      <a:prstDash val="solid"/>
                    </a:lnR>
                    <a:lnT w="9009">
                      <a:solidFill>
                        <a:srgbClr val="DCDCDC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80">
                        <a:lnSpc>
                          <a:spcPts val="2149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6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/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In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TCP/IP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replacing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protocol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not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easy.</a:t>
                      </a:r>
                    </a:p>
                  </a:txBody>
                  <a:tcPr marL="0" marR="0" marT="0" marB="0">
                    <a:lnL w="9008">
                      <a:solidFill>
                        <a:srgbClr val="FEFEFE"/>
                      </a:solidFill>
                      <a:prstDash val="solid"/>
                    </a:lnL>
                    <a:lnR w="9008">
                      <a:solidFill>
                        <a:srgbClr val="DCDCDC"/>
                      </a:solidFill>
                      <a:prstDash val="solid"/>
                    </a:lnR>
                    <a:lnT w="9009">
                      <a:solidFill>
                        <a:srgbClr val="DCDCDC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indent="112610">
                        <a:lnSpc>
                          <a:spcPts val="2149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7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/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OSI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model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defines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services,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interfaces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and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protocols</a:t>
                      </a:r>
                    </a:p>
                    <a:p>
                      <a:pPr indent="112610">
                        <a:lnSpc>
                          <a:spcPts val="1488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very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clearly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and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makes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clear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distinction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between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them.</a:t>
                      </a:r>
                    </a:p>
                  </a:txBody>
                  <a:tcPr marL="0" marR="0" marT="0" marB="0">
                    <a:lnR w="9008">
                      <a:solidFill>
                        <a:srgbClr val="FEFEFE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80">
                        <a:lnSpc>
                          <a:spcPts val="2149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7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/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In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TCP/IP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it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not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clearly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separated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its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services,</a:t>
                      </a:r>
                    </a:p>
                    <a:p>
                      <a:pPr indent="67580">
                        <a:lnSpc>
                          <a:spcPts val="1488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interfaces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and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protocols.</a:t>
                      </a:r>
                    </a:p>
                  </a:txBody>
                  <a:tcPr marL="0" marR="0" marT="0" marB="0">
                    <a:lnL w="9008">
                      <a:solidFill>
                        <a:srgbClr val="FEFEFE"/>
                      </a:solidFill>
                      <a:prstDash val="solid"/>
                    </a:lnL>
                    <a:lnR w="9008">
                      <a:solidFill>
                        <a:srgbClr val="DCDCDC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9008">
                      <a:solidFill>
                        <a:srgbClr val="FEFEFE"/>
                      </a:solidFill>
                      <a:prstDash val="solid"/>
                    </a:lnB>
                  </a:tcPr>
                </a:tc>
              </a:tr>
              <a:tr h="599431">
                <a:tc>
                  <a:txBody>
                    <a:bodyPr/>
                    <a:lstStyle/>
                    <a:p>
                      <a:pPr indent="112610">
                        <a:lnSpc>
                          <a:spcPts val="2149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8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/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It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has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7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layers</a:t>
                      </a:r>
                    </a:p>
                  </a:txBody>
                  <a:tcPr marL="0" marR="0" marT="0" marB="0">
                    <a:lnR w="9008">
                      <a:solidFill>
                        <a:srgbClr val="FEFEFE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27027">
                      <a:solidFill>
                        <a:srgbClr val="FEFEF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580">
                        <a:lnSpc>
                          <a:spcPts val="2149"/>
                        </a:lnSpc>
                      </a:pP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8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/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.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It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has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4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lang="en-US" altLang="zh-CN" sz="105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layers</a:t>
                      </a:r>
                    </a:p>
                  </a:txBody>
                  <a:tcPr marL="0" marR="0" marT="0" marB="0">
                    <a:lnL w="9008">
                      <a:solidFill>
                        <a:srgbClr val="FEFEFE"/>
                      </a:solidFill>
                      <a:prstDash val="solid"/>
                    </a:lnL>
                    <a:lnR w="9008">
                      <a:solidFill>
                        <a:srgbClr val="DCDCDC"/>
                      </a:solidFill>
                      <a:prstDash val="solid"/>
                    </a:lnR>
                    <a:lnT w="9008">
                      <a:solidFill>
                        <a:srgbClr val="FEFEFE"/>
                      </a:solidFill>
                      <a:prstDash val="solid"/>
                    </a:lnT>
                    <a:lnB w="9008">
                      <a:solidFill>
                        <a:srgbClr val="DCDCD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1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380" y="3162300"/>
            <a:ext cx="5509260" cy="1950720"/>
          </a:xfrm>
          <a:prstGeom prst="rect">
            <a:avLst/>
          </a:prstGeom>
        </p:spPr>
      </p:pic>
      <p:pic>
        <p:nvPicPr>
          <p:cNvPr id="52" name="Picture 52">
					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" y="7132320"/>
            <a:ext cx="2354580" cy="1280160"/>
          </a:xfrm>
          <a:prstGeom prst="rect">
            <a:avLst/>
          </a:prstGeom>
        </p:spPr>
      </p:pic>
      <p:sp>
        <p:nvSpPr>
          <p:cNvPr id="52" name="TextBox 52"/>
          <p:cNvSpPr txBox="1"/>
          <p:nvPr/>
        </p:nvSpPr>
        <p:spPr>
          <a:xfrm>
            <a:off x="811402" y="724348"/>
            <a:ext cx="4907243" cy="8731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393061">
              <a:lnSpc>
                <a:spcPts val="138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Data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Encapsulation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2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·Each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contains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Protocol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Data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Unit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(PDU)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17">
              <a:lnSpc>
                <a:spcPts val="176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PDU’s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are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used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for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peer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-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to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-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peer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contact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between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corresponding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layers.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194269" y="1631188"/>
          <a:ext cx="5904386" cy="1162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56657"/>
                <a:gridCol w="2947729"/>
              </a:tblGrid>
              <a:tr h="194056">
                <a:tc>
                  <a:txBody>
                    <a:bodyPr/>
                    <a:lstStyle/>
                    <a:p>
                      <a:pPr indent="1167616">
                        <a:lnSpc>
                          <a:spcPts val="140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825000">
                        <a:lnSpc>
                          <a:spcPts val="1403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Shape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of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data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(PDU)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9102">
                <a:tc>
                  <a:txBody>
                    <a:bodyPr/>
                    <a:lstStyle/>
                    <a:p>
                      <a:pPr indent="67567">
                        <a:lnSpc>
                          <a:spcPts val="140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top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three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127">
                        <a:lnSpc>
                          <a:spcPts val="140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Data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indent="67567">
                        <a:lnSpc>
                          <a:spcPts val="143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Transport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127">
                        <a:lnSpc>
                          <a:spcPts val="1437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Segment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4056">
                <a:tc>
                  <a:txBody>
                    <a:bodyPr/>
                    <a:lstStyle/>
                    <a:p>
                      <a:pPr indent="67567">
                        <a:lnSpc>
                          <a:spcPts val="140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Network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80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127">
                        <a:lnSpc>
                          <a:spcPts val="1401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packets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80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9230">
                <a:tc>
                  <a:txBody>
                    <a:bodyPr/>
                    <a:lstStyle/>
                    <a:p>
                      <a:pPr indent="67567">
                        <a:lnSpc>
                          <a:spcPts val="1398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Data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Link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805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127">
                        <a:lnSpc>
                          <a:spcPts val="1398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frames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805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2624">
                <a:tc>
                  <a:txBody>
                    <a:bodyPr/>
                    <a:lstStyle/>
                    <a:p>
                      <a:pPr indent="67567">
                        <a:lnSpc>
                          <a:spcPts val="143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Physical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127">
                        <a:lnSpc>
                          <a:spcPts val="1436"/>
                        </a:lnSpc>
                      </a:pP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bits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4" name="TextBox 54"/>
          <p:cNvSpPr txBox="1"/>
          <p:nvPr/>
        </p:nvSpPr>
        <p:spPr>
          <a:xfrm>
            <a:off x="811402" y="5325557"/>
            <a:ext cx="5962934" cy="45490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2059686">
              <a:lnSpc>
                <a:spcPts val="138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4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layers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of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TCP/IP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model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2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·Layer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4: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Application</a:t>
            </a:r>
          </a:p>
          <a:p>
            <a:pPr indent="0">
              <a:lnSpc>
                <a:spcPts val="167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·Layer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3: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Transport</a:t>
            </a:r>
          </a:p>
          <a:p>
            <a:pPr indent="0">
              <a:lnSpc>
                <a:spcPts val="170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·Layer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2: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Internet</a:t>
            </a:r>
          </a:p>
          <a:p>
            <a:pPr indent="0">
              <a:lnSpc>
                <a:spcPts val="1667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·Layer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1: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Network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access</a:t>
            </a:r>
          </a:p>
          <a:p>
            <a:pPr indent="0">
              <a:lnSpc>
                <a:spcPts val="196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It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is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important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to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note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that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some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of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layers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TCP/IP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model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have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same</a:t>
            </a:r>
          </a:p>
          <a:p>
            <a:pPr indent="0">
              <a:lnSpc>
                <a:spcPts val="1950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name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as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layers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OSI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model.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Do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not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confuse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layers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of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two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models.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032635">
              <a:lnSpc>
                <a:spcPts val="230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Data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Encapsulation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TCP/I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17">
              <a:lnSpc>
                <a:spcPts val="167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Outgoing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data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packaged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and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identified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for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delivery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layer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underneath</a:t>
            </a:r>
          </a:p>
          <a:p>
            <a:pPr indent="229717">
              <a:lnSpc>
                <a:spcPts val="145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PDU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–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Packet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Data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Unit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–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“envelop”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information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attached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to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packet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particular</a:t>
            </a:r>
          </a:p>
          <a:p>
            <a:pPr indent="459486">
              <a:lnSpc>
                <a:spcPts val="1388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TCP/IP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protocol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e.g.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header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and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trailer</a:t>
            </a:r>
          </a:p>
          <a:p>
            <a:pPr indent="229717">
              <a:lnSpc>
                <a:spcPts val="148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Header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Identifies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protocol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use,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ender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and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intended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recipient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)</a:t>
            </a:r>
          </a:p>
          <a:p>
            <a:pPr indent="229717">
              <a:lnSpc>
                <a:spcPts val="1454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Trailer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(or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packet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trailer)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(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Provides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data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integrity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checks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for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payload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6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" y="1089660"/>
            <a:ext cx="6187440" cy="2613660"/>
          </a:xfrm>
          <a:prstGeom prst="rect">
            <a:avLst/>
          </a:prstGeom>
        </p:spPr>
      </p:pic>
      <p:pic>
        <p:nvPicPr>
          <p:cNvPr id="57" name="Picture 57">
					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" y="4069079"/>
            <a:ext cx="6256020" cy="3208020"/>
          </a:xfrm>
          <a:prstGeom prst="rect">
            <a:avLst/>
          </a:prstGeom>
        </p:spPr>
      </p:pic>
      <p:pic>
        <p:nvPicPr>
          <p:cNvPr id="58" name="Picture 58">
					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" y="7802880"/>
            <a:ext cx="6187440" cy="2232660"/>
          </a:xfrm>
          <a:prstGeom prst="rect">
            <a:avLst/>
          </a:prstGeom>
        </p:spPr>
      </p:pic>
      <p:sp>
        <p:nvSpPr>
          <p:cNvPr id="58" name="TextBox 58"/>
          <p:cNvSpPr txBox="1"/>
          <p:nvPr/>
        </p:nvSpPr>
        <p:spPr>
          <a:xfrm>
            <a:off x="3082798" y="888064"/>
            <a:ext cx="1674489" cy="3031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423798">
              <a:lnSpc>
                <a:spcPts val="1612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Data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Formats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257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Encapsulation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(TCP/IP)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811402" y="7484050"/>
            <a:ext cx="2255271" cy="1756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38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Encapsulation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example: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-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/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mail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1">
					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" y="1432560"/>
            <a:ext cx="6027420" cy="1638300"/>
          </a:xfrm>
          <a:prstGeom prst="rect">
            <a:avLst/>
          </a:prstGeom>
        </p:spPr>
      </p:pic>
      <p:pic>
        <p:nvPicPr>
          <p:cNvPr id="62" name="Picture 62">
					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" y="3573779"/>
            <a:ext cx="6202680" cy="2209800"/>
          </a:xfrm>
          <a:prstGeom prst="rect">
            <a:avLst/>
          </a:prstGeom>
        </p:spPr>
      </p:pic>
      <p:sp>
        <p:nvSpPr>
          <p:cNvPr id="62" name="TextBox 62"/>
          <p:cNvSpPr txBox="1"/>
          <p:nvPr/>
        </p:nvSpPr>
        <p:spPr>
          <a:xfrm>
            <a:off x="3127882" y="1103061"/>
            <a:ext cx="1572675" cy="1756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383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TCP/IP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protocol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stack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811402" y="3269433"/>
            <a:ext cx="5238636" cy="501221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0">
              <a:lnSpc>
                <a:spcPts val="120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TCP/IP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Reference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Model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2175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What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is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socket?</a:t>
            </a:r>
          </a:p>
          <a:p>
            <a:pPr indent="229717">
              <a:lnSpc>
                <a:spcPts val="1526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interface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between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application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and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network(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each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application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create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socke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t)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17">
              <a:lnSpc>
                <a:spcPts val="1811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Socket(Protocolfamily,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type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communicatio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n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,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specific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protocol);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229717">
              <a:lnSpc>
                <a:spcPts val="1802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</a:t>
            </a:r>
            <a:r>
              <a:rPr lang="en-US" altLang="zh-CN" sz="120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socket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type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dictates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the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style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of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communication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30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reliable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vs.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best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effort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483"/>
              </a:lnSpc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connection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-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oriented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vs.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connec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/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charset="0"/>
                <a:cs typeface="Times New Roman" charset="0"/>
              </a:rPr>
              <a:t>tionless</a:t>
            </a:r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>
              <a:lnSpc>
                <a:spcPts val="1000"/>
              </a:lnSpc>
            </a:pPr>
            <a:endParaRPr lang="en-US" dirty="0" smtClean="0"/>
          </a:p>
          <a:p>
            <a:pPr indent="0">
              <a:lnSpc>
                <a:spcPts val="1731"/>
              </a:lnSpc>
            </a:pP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Q/Explain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the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delivery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of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data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Layered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 </a:t>
            </a:r>
            <a:r>
              <a:rPr lang="en-US" altLang="zh-CN" sz="1400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model?</a:t>
            </a:r>
          </a:p>
        </p:txBody>
      </p:sp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743530" y="8444865"/>
          <a:ext cx="5476159" cy="11177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0783"/>
                <a:gridCol w="987044"/>
                <a:gridCol w="991488"/>
                <a:gridCol w="1446843"/>
              </a:tblGrid>
              <a:tr h="441832">
                <a:tc>
                  <a:txBody>
                    <a:bodyPr/>
                    <a:lstStyle/>
                    <a:p>
                      <a:pPr indent="423718">
                        <a:lnSpc>
                          <a:spcPts val="16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Type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of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delivery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288551">
                        <a:lnSpc>
                          <a:spcPts val="16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Layer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171458">
                        <a:lnSpc>
                          <a:spcPts val="16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Shape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of</a:t>
                      </a:r>
                    </a:p>
                    <a:p>
                      <a:pPr indent="324620">
                        <a:lnSpc>
                          <a:spcPts val="170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data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441841">
                        <a:lnSpc>
                          <a:spcPts val="1696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Type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of</a:t>
                      </a:r>
                    </a:p>
                    <a:p>
                      <a:pPr indent="315603">
                        <a:lnSpc>
                          <a:spcPts val="1702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addressing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5171">
                <a:tc>
                  <a:txBody>
                    <a:bodyPr/>
                    <a:lstStyle/>
                    <a:p>
                      <a:pPr indent="63368">
                        <a:lnSpc>
                          <a:spcPts val="1657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End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End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253">
                        <a:lnSpc>
                          <a:spcPts val="1657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Transport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826">
                        <a:lnSpc>
                          <a:spcPts val="1657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Segment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127">
                        <a:lnSpc>
                          <a:spcPts val="1657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Port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(socket)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979">
                <a:tc>
                  <a:txBody>
                    <a:bodyPr/>
                    <a:lstStyle/>
                    <a:p>
                      <a:pPr indent="63368">
                        <a:lnSpc>
                          <a:spcPts val="1660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Source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Destination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253">
                        <a:lnSpc>
                          <a:spcPts val="1660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Network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826">
                        <a:lnSpc>
                          <a:spcPts val="1660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Packet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127">
                        <a:lnSpc>
                          <a:spcPts val="1660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Logical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(IP)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9764">
                <a:tc>
                  <a:txBody>
                    <a:bodyPr/>
                    <a:lstStyle/>
                    <a:p>
                      <a:pPr indent="63368">
                        <a:lnSpc>
                          <a:spcPts val="169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Node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to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Node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253">
                        <a:lnSpc>
                          <a:spcPts val="169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Data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 </a:t>
                      </a: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Link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7826">
                        <a:lnSpc>
                          <a:spcPts val="169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Frame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63127">
                        <a:lnSpc>
                          <a:spcPts val="1693"/>
                        </a:lnSpc>
                      </a:pPr>
                      <a:r>
                        <a:rPr lang="en-US" altLang="zh-CN" sz="1400" dirty="0" smtClean="0">
                          <a:solidFill>
                            <a:srgbClr val="000000"/>
                          </a:solidFill>
                          <a:latin typeface="Calibri" charset="0"/>
                          <a:cs typeface="Calibri" charset="0"/>
                        </a:rPr>
                        <a:t>Physical(MAC)</a:t>
                      </a:r>
                    </a:p>
                  </a:txBody>
                  <a:tcPr marL="0" marR="0" marT="0" marB="0">
                    <a:lnL w="4504">
                      <a:solidFill>
                        <a:srgbClr val="000000"/>
                      </a:solidFill>
                      <a:prstDash val="solid"/>
                    </a:lnL>
                    <a:lnR w="4504">
                      <a:solidFill>
                        <a:srgbClr val="000000"/>
                      </a:solidFill>
                      <a:prstDash val="solid"/>
                    </a:lnR>
                    <a:lnT w="4504">
                      <a:solidFill>
                        <a:srgbClr val="000000"/>
                      </a:solidFill>
                      <a:prstDash val="solid"/>
                    </a:lnT>
                    <a:lnB w="4504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1</cp:revision>
  <dcterms:created xsi:type="dcterms:W3CDTF">2011-01-21T15:00:27Z</dcterms:created>
  <dcterms:modified xsi:type="dcterms:W3CDTF">2011-01-21T15:01:14Z</dcterms:modified>
</cp:coreProperties>
</file>