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A36F240F-7655-4A62-8D75-0EA855AC971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3184432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36F240F-7655-4A62-8D75-0EA855AC971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4068083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36F240F-7655-4A62-8D75-0EA855AC971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2877504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A36F240F-7655-4A62-8D75-0EA855AC971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19621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36F240F-7655-4A62-8D75-0EA855AC971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28843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A36F240F-7655-4A62-8D75-0EA855AC971D}"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993874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A36F240F-7655-4A62-8D75-0EA855AC971D}" type="datetimeFigureOut">
              <a:rPr lang="en-US" smtClean="0"/>
              <a:t>1/18/2019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1716319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A36F240F-7655-4A62-8D75-0EA855AC971D}" type="datetimeFigureOut">
              <a:rPr lang="en-US" smtClean="0"/>
              <a:t>1/18/2019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3429569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36F240F-7655-4A62-8D75-0EA855AC971D}" type="datetimeFigureOut">
              <a:rPr lang="en-US" smtClean="0"/>
              <a:t>1/18/2019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2759233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36F240F-7655-4A62-8D75-0EA855AC971D}"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2922890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36F240F-7655-4A62-8D75-0EA855AC971D}"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F078EA28-31AB-46F6-958B-E01697EBAC8C}" type="slidenum">
              <a:rPr lang="en-US" smtClean="0"/>
              <a:t>‹#›</a:t>
            </a:fld>
            <a:endParaRPr lang="en-US"/>
          </a:p>
        </p:txBody>
      </p:sp>
    </p:spTree>
    <p:extLst>
      <p:ext uri="{BB962C8B-B14F-4D97-AF65-F5344CB8AC3E}">
        <p14:creationId xmlns:p14="http://schemas.microsoft.com/office/powerpoint/2010/main" val="2242789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F240F-7655-4A62-8D75-0EA855AC971D}" type="datetimeFigureOut">
              <a:rPr lang="en-US" smtClean="0"/>
              <a:t>1/18/2019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8EA28-31AB-46F6-958B-E01697EBAC8C}" type="slidenum">
              <a:rPr lang="en-US" smtClean="0"/>
              <a:t>‹#›</a:t>
            </a:fld>
            <a:endParaRPr lang="en-US"/>
          </a:p>
        </p:txBody>
      </p:sp>
    </p:spTree>
    <p:extLst>
      <p:ext uri="{BB962C8B-B14F-4D97-AF65-F5344CB8AC3E}">
        <p14:creationId xmlns:p14="http://schemas.microsoft.com/office/powerpoint/2010/main" val="34188573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Running Key Cipher</a:t>
            </a:r>
            <a:endParaRPr lang="ar-SA" dirty="0"/>
          </a:p>
        </p:txBody>
      </p:sp>
      <p:sp>
        <p:nvSpPr>
          <p:cNvPr id="3" name="عنصر نائب للمحتوى 2"/>
          <p:cNvSpPr>
            <a:spLocks noGrp="1"/>
          </p:cNvSpPr>
          <p:nvPr>
            <p:ph idx="1"/>
          </p:nvPr>
        </p:nvSpPr>
        <p:spPr/>
        <p:txBody>
          <a:bodyPr>
            <a:normAutofit fontScale="92500"/>
          </a:bodyPr>
          <a:lstStyle/>
          <a:p>
            <a:pPr marL="0" indent="0" algn="l" rtl="0">
              <a:buNone/>
            </a:pPr>
            <a:r>
              <a:rPr lang="en-US" sz="3600" b="1" dirty="0"/>
              <a:t>The security of polyalphabetic substitution cipher reside in key length. In running-key cipher, the length of key must be equal the length of plaintext and the encryption process performed by using </a:t>
            </a:r>
            <a:r>
              <a:rPr lang="en-US" sz="3600" b="1" dirty="0" err="1"/>
              <a:t>Vigenere</a:t>
            </a:r>
            <a:r>
              <a:rPr lang="en-US" sz="3600" b="1" dirty="0"/>
              <a:t> </a:t>
            </a:r>
            <a:r>
              <a:rPr lang="en-US" sz="3600" b="1" dirty="0" smtClean="0"/>
              <a:t>table</a:t>
            </a:r>
          </a:p>
          <a:p>
            <a:pPr marL="0" indent="0" algn="l" rtl="0">
              <a:buNone/>
            </a:pPr>
            <a:r>
              <a:rPr lang="en-US" sz="3600" b="1" dirty="0"/>
              <a:t>If the length of key is greater than the length of plaintext, then all the remaining letters in key must be deleted</a:t>
            </a:r>
            <a:endParaRPr lang="ar-SA" sz="3600" b="1" dirty="0"/>
          </a:p>
        </p:txBody>
      </p:sp>
    </p:spTree>
    <p:extLst>
      <p:ext uri="{BB962C8B-B14F-4D97-AF65-F5344CB8AC3E}">
        <p14:creationId xmlns:p14="http://schemas.microsoft.com/office/powerpoint/2010/main" val="1373585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a:t>Playfair</a:t>
            </a:r>
            <a:r>
              <a:rPr lang="en-US" b="1" dirty="0"/>
              <a:t> Cipher</a:t>
            </a:r>
            <a:endParaRPr lang="ar-SA" dirty="0"/>
          </a:p>
        </p:txBody>
      </p:sp>
      <p:sp>
        <p:nvSpPr>
          <p:cNvPr id="3" name="عنصر نائب للمحتوى 2"/>
          <p:cNvSpPr>
            <a:spLocks noGrp="1"/>
          </p:cNvSpPr>
          <p:nvPr>
            <p:ph idx="1"/>
          </p:nvPr>
        </p:nvSpPr>
        <p:spPr/>
        <p:txBody>
          <a:bodyPr>
            <a:normAutofit fontScale="85000" lnSpcReduction="20000"/>
          </a:bodyPr>
          <a:lstStyle/>
          <a:p>
            <a:pPr marL="0" lvl="0" indent="0" algn="l">
              <a:buNone/>
            </a:pPr>
            <a:r>
              <a:rPr lang="en-US" b="1" dirty="0"/>
              <a:t>If the letters appear on the same column of your table, replace them with the letters immediately below respectively (wrapping around to the top side of the column if a letter in the original pair was on the bottom side of the column).</a:t>
            </a:r>
            <a:endParaRPr lang="en-US" dirty="0"/>
          </a:p>
          <a:p>
            <a:pPr marL="0" lvl="0" indent="0" algn="l">
              <a:buNone/>
            </a:pPr>
            <a:r>
              <a:rPr lang="en-US" b="1" dirty="0"/>
              <a:t>If the letters are not on the same row or column, replace them with the letters on the same row respectively but at the other pair of corners of the rectangle defined by the original pair. The order is important – the first letter of the encrypted pair is the one that lies on the same row as the first letter of the plaintext pair.</a:t>
            </a:r>
            <a:endParaRPr lang="en-US" dirty="0"/>
          </a:p>
          <a:p>
            <a:pPr marL="0" indent="0">
              <a:buNone/>
            </a:pPr>
            <a:endParaRPr lang="ar-SA" dirty="0"/>
          </a:p>
        </p:txBody>
      </p:sp>
    </p:spTree>
    <p:extLst>
      <p:ext uri="{BB962C8B-B14F-4D97-AF65-F5344CB8AC3E}">
        <p14:creationId xmlns:p14="http://schemas.microsoft.com/office/powerpoint/2010/main" val="436447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 </a:t>
            </a:r>
            <a:r>
              <a:rPr lang="en-US" b="1" dirty="0" err="1" smtClean="0"/>
              <a:t>Playfair</a:t>
            </a:r>
            <a:r>
              <a:rPr lang="en-US" b="1" dirty="0" smtClean="0"/>
              <a:t> </a:t>
            </a:r>
            <a:r>
              <a:rPr lang="en-US" b="1" dirty="0"/>
              <a:t>Cipher</a:t>
            </a:r>
            <a:endParaRPr lang="ar-SA" dirty="0"/>
          </a:p>
        </p:txBody>
      </p:sp>
      <p:sp>
        <p:nvSpPr>
          <p:cNvPr id="3" name="عنصر نائب للمحتوى 2"/>
          <p:cNvSpPr>
            <a:spLocks noGrp="1"/>
          </p:cNvSpPr>
          <p:nvPr>
            <p:ph idx="1"/>
          </p:nvPr>
        </p:nvSpPr>
        <p:spPr/>
        <p:txBody>
          <a:bodyPr/>
          <a:lstStyle/>
          <a:p>
            <a:pPr marL="0" indent="0" algn="l" rtl="0">
              <a:buNone/>
            </a:pPr>
            <a:r>
              <a:rPr lang="en-US" b="1" dirty="0"/>
              <a:t>Encrypting the </a:t>
            </a:r>
            <a:r>
              <a:rPr lang="en-US" b="1" dirty="0" smtClean="0"/>
              <a:t>message</a:t>
            </a:r>
          </a:p>
          <a:p>
            <a:pPr marL="0" indent="0" algn="l" rtl="0">
              <a:buNone/>
            </a:pPr>
            <a:r>
              <a:rPr lang="en-US" b="1" dirty="0" smtClean="0"/>
              <a:t> </a:t>
            </a:r>
            <a:r>
              <a:rPr lang="en-US" b="1" dirty="0"/>
              <a:t>"Hide the gold in the tree stump</a:t>
            </a:r>
            <a:r>
              <a:rPr lang="en-US" b="1" dirty="0" smtClean="0"/>
              <a:t>":</a:t>
            </a:r>
          </a:p>
          <a:p>
            <a:pPr marL="0" indent="0" algn="l" rtl="0">
              <a:buNone/>
            </a:pPr>
            <a:endParaRPr lang="en-US" dirty="0" smtClean="0"/>
          </a:p>
          <a:p>
            <a:pPr marL="0" indent="0" algn="l" rtl="0">
              <a:buNone/>
            </a:pPr>
            <a:r>
              <a:rPr lang="en-US" b="1" dirty="0" smtClean="0">
                <a:effectLst/>
              </a:rPr>
              <a:t> </a:t>
            </a:r>
            <a:r>
              <a:rPr lang="en-US" sz="2400" b="1" dirty="0" smtClean="0">
                <a:effectLst/>
              </a:rPr>
              <a:t>Plain text :       HI   DE TH EG OL DI   NT HE TR EX   ES   TU MP</a:t>
            </a:r>
          </a:p>
          <a:p>
            <a:pPr marL="0" indent="0" algn="l" rtl="0">
              <a:buNone/>
            </a:pPr>
            <a:r>
              <a:rPr lang="en-US" sz="2400" b="1" dirty="0" err="1" smtClean="0">
                <a:effectLst/>
              </a:rPr>
              <a:t>Cippher</a:t>
            </a:r>
            <a:r>
              <a:rPr lang="en-US" sz="2400" b="1" dirty="0" smtClean="0">
                <a:effectLst/>
              </a:rPr>
              <a:t> text = BM OD ZB XD NA BE KU DM UI XM MO UV IF</a:t>
            </a:r>
            <a:r>
              <a:rPr lang="en-US" sz="2400" dirty="0" smtClean="0">
                <a:effectLst/>
              </a:rPr>
              <a:t> </a:t>
            </a:r>
            <a:r>
              <a:rPr lang="en-US" b="1" dirty="0"/>
              <a:t> </a:t>
            </a:r>
            <a:endParaRPr lang="en-US" dirty="0"/>
          </a:p>
          <a:p>
            <a:pPr marL="0" indent="0">
              <a:buNone/>
            </a:pPr>
            <a:endParaRPr lang="ar-SA" dirty="0"/>
          </a:p>
        </p:txBody>
      </p:sp>
    </p:spTree>
    <p:extLst>
      <p:ext uri="{BB962C8B-B14F-4D97-AF65-F5344CB8AC3E}">
        <p14:creationId xmlns:p14="http://schemas.microsoft.com/office/powerpoint/2010/main" val="3681010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a:t>Playfair</a:t>
            </a:r>
            <a:r>
              <a:rPr lang="en-US" b="1" dirty="0"/>
              <a:t> Cipher</a:t>
            </a:r>
            <a:endParaRPr lang="ar-SA" dirty="0"/>
          </a:p>
        </p:txBody>
      </p:sp>
      <p:pic>
        <p:nvPicPr>
          <p:cNvPr id="4" name="Picture 2"/>
          <p:cNvPicPr>
            <a:picLocks noGrp="1"/>
          </p:cNvPicPr>
          <p:nvPr>
            <p:ph idx="1"/>
          </p:nvPr>
        </p:nvPicPr>
        <p:blipFill>
          <a:blip r:embed="rId2" cstate="print"/>
          <a:srcRect/>
          <a:stretch>
            <a:fillRect/>
          </a:stretch>
        </p:blipFill>
        <p:spPr bwMode="auto">
          <a:xfrm>
            <a:off x="304800" y="1371600"/>
            <a:ext cx="8229600" cy="5029200"/>
          </a:xfrm>
          <a:prstGeom prst="rect">
            <a:avLst/>
          </a:prstGeom>
          <a:noFill/>
          <a:ln w="9525">
            <a:noFill/>
            <a:miter lim="800000"/>
            <a:headEnd/>
            <a:tailEnd/>
          </a:ln>
        </p:spPr>
      </p:pic>
    </p:spTree>
    <p:extLst>
      <p:ext uri="{BB962C8B-B14F-4D97-AF65-F5344CB8AC3E}">
        <p14:creationId xmlns:p14="http://schemas.microsoft.com/office/powerpoint/2010/main" val="2132874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smtClean="0"/>
              <a:t>Playfair</a:t>
            </a:r>
            <a:r>
              <a:rPr lang="en-US" b="1" dirty="0" smtClean="0"/>
              <a:t> Cipher</a:t>
            </a:r>
            <a:endParaRPr lang="ar-SA" dirty="0"/>
          </a:p>
        </p:txBody>
      </p:sp>
      <p:sp>
        <p:nvSpPr>
          <p:cNvPr id="3" name="عنصر نائب للمحتوى 2"/>
          <p:cNvSpPr>
            <a:spLocks noGrp="1"/>
          </p:cNvSpPr>
          <p:nvPr>
            <p:ph idx="1"/>
          </p:nvPr>
        </p:nvSpPr>
        <p:spPr/>
        <p:txBody>
          <a:bodyPr/>
          <a:lstStyle/>
          <a:p>
            <a:pPr marL="0" indent="0">
              <a:buNone/>
            </a:pPr>
            <a:endParaRPr lang="ar-SA" dirty="0"/>
          </a:p>
        </p:txBody>
      </p:sp>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1295400"/>
            <a:ext cx="8401050" cy="475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85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smtClean="0"/>
              <a:t>Playfair</a:t>
            </a:r>
            <a:r>
              <a:rPr lang="en-US" b="1" dirty="0" smtClean="0"/>
              <a:t> Cipher</a:t>
            </a:r>
            <a:endParaRPr lang="ar-SA" dirty="0"/>
          </a:p>
        </p:txBody>
      </p:sp>
      <p:sp>
        <p:nvSpPr>
          <p:cNvPr id="3" name="عنصر نائب للمحتوى 2"/>
          <p:cNvSpPr>
            <a:spLocks noGrp="1"/>
          </p:cNvSpPr>
          <p:nvPr>
            <p:ph idx="1"/>
          </p:nvPr>
        </p:nvSpPr>
        <p:spPr/>
        <p:txBody>
          <a:bodyPr/>
          <a:lstStyle/>
          <a:p>
            <a:pPr marL="0" indent="0">
              <a:buNone/>
            </a:pPr>
            <a:endParaRPr lang="ar-SA"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3741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Bifid Cipher</a:t>
            </a:r>
            <a:r>
              <a:rPr lang="en-US" dirty="0"/>
              <a:t/>
            </a:r>
            <a:br>
              <a:rPr lang="en-US" dirty="0"/>
            </a:br>
            <a:endParaRPr lang="ar-SA" dirty="0"/>
          </a:p>
        </p:txBody>
      </p:sp>
      <p:sp>
        <p:nvSpPr>
          <p:cNvPr id="3" name="عنصر نائب للمحتوى 2"/>
          <p:cNvSpPr>
            <a:spLocks noGrp="1"/>
          </p:cNvSpPr>
          <p:nvPr>
            <p:ph idx="1"/>
          </p:nvPr>
        </p:nvSpPr>
        <p:spPr/>
        <p:txBody>
          <a:bodyPr/>
          <a:lstStyle/>
          <a:p>
            <a:pPr marL="0" indent="0" algn="l" rtl="0">
              <a:buNone/>
            </a:pPr>
            <a:r>
              <a:rPr lang="en-US" b="1" dirty="0"/>
              <a:t>The first of the three rules for </a:t>
            </a:r>
            <a:r>
              <a:rPr lang="en-US" b="1" dirty="0" err="1"/>
              <a:t>Playfair</a:t>
            </a:r>
            <a:r>
              <a:rPr lang="en-US" b="1" dirty="0"/>
              <a:t> </a:t>
            </a:r>
            <a:r>
              <a:rPr lang="en-US" b="1" dirty="0" err="1"/>
              <a:t>encipherment</a:t>
            </a:r>
            <a:r>
              <a:rPr lang="en-US" b="1" dirty="0"/>
              <a:t> changes one two-letter group, or digraph, to another by exchanging column co-ordinates. This suggests using row and column co-ordinates in a more general fashion. Let's take the 5 by 5 square above, but number the rows and the columns, like this</a:t>
            </a:r>
            <a:endParaRPr lang="en-US" dirty="0"/>
          </a:p>
          <a:p>
            <a:pPr marL="0" indent="0" algn="l" rtl="0">
              <a:buNone/>
            </a:pPr>
            <a:endParaRPr lang="ar-SA" dirty="0"/>
          </a:p>
        </p:txBody>
      </p:sp>
    </p:spTree>
    <p:extLst>
      <p:ext uri="{BB962C8B-B14F-4D97-AF65-F5344CB8AC3E}">
        <p14:creationId xmlns:p14="http://schemas.microsoft.com/office/powerpoint/2010/main" val="1798691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Bifid Cipher</a:t>
            </a:r>
            <a:endParaRPr lang="ar-SA" dirty="0"/>
          </a:p>
        </p:txBody>
      </p:sp>
      <p:sp>
        <p:nvSpPr>
          <p:cNvPr id="3" name="عنصر نائب للمحتوى 2"/>
          <p:cNvSpPr>
            <a:spLocks noGrp="1"/>
          </p:cNvSpPr>
          <p:nvPr>
            <p:ph idx="1"/>
          </p:nvPr>
        </p:nvSpPr>
        <p:spPr/>
        <p:txBody>
          <a:bodyPr/>
          <a:lstStyle/>
          <a:p>
            <a:pPr marL="0" indent="0">
              <a:buNone/>
            </a:pPr>
            <a:endParaRPr lang="ar-SA"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57338"/>
            <a:ext cx="8305799" cy="4538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5591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Running Key Cipher</a:t>
            </a:r>
            <a:endParaRPr lang="ar-SA" dirty="0"/>
          </a:p>
        </p:txBody>
      </p:sp>
      <p:sp>
        <p:nvSpPr>
          <p:cNvPr id="3" name="عنصر نائب للمحتوى 2"/>
          <p:cNvSpPr>
            <a:spLocks noGrp="1"/>
          </p:cNvSpPr>
          <p:nvPr>
            <p:ph idx="1"/>
          </p:nvPr>
        </p:nvSpPr>
        <p:spPr/>
        <p:txBody>
          <a:bodyPr/>
          <a:lstStyle/>
          <a:p>
            <a:pPr marL="0" indent="0" algn="l" rtl="0">
              <a:buNone/>
            </a:pPr>
            <a:r>
              <a:rPr lang="en-US" dirty="0" smtClean="0"/>
              <a:t>Ex</a:t>
            </a:r>
          </a:p>
          <a:p>
            <a:pPr marL="0" indent="0" algn="l" rtl="0">
              <a:buNone/>
            </a:pPr>
            <a:r>
              <a:rPr lang="en-US" dirty="0" smtClean="0"/>
              <a:t>P</a:t>
            </a:r>
            <a:r>
              <a:rPr lang="en-US" dirty="0"/>
              <a:t>= computer </a:t>
            </a:r>
            <a:endParaRPr lang="en-US" dirty="0" smtClean="0"/>
          </a:p>
          <a:p>
            <a:pPr marL="0" indent="0" algn="l" rtl="0">
              <a:buNone/>
            </a:pPr>
            <a:r>
              <a:rPr lang="en-US" dirty="0" smtClean="0"/>
              <a:t>Key</a:t>
            </a:r>
            <a:r>
              <a:rPr lang="en-US" dirty="0"/>
              <a:t>= </a:t>
            </a:r>
            <a:r>
              <a:rPr lang="en-US" dirty="0" err="1" smtClean="0"/>
              <a:t>omarabda</a:t>
            </a:r>
            <a:endParaRPr lang="en-US" dirty="0" smtClean="0"/>
          </a:p>
          <a:p>
            <a:pPr marL="0" indent="0" algn="l" rtl="0">
              <a:buNone/>
            </a:pPr>
            <a:endParaRPr lang="ar-SA"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454400"/>
            <a:ext cx="7696200" cy="157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512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Running Key Cipher</a:t>
            </a:r>
            <a:endParaRPr lang="ar-SA" dirty="0"/>
          </a:p>
        </p:txBody>
      </p:sp>
      <p:sp>
        <p:nvSpPr>
          <p:cNvPr id="3" name="عنصر نائب للمحتوى 2"/>
          <p:cNvSpPr>
            <a:spLocks noGrp="1"/>
          </p:cNvSpPr>
          <p:nvPr>
            <p:ph idx="1"/>
          </p:nvPr>
        </p:nvSpPr>
        <p:spPr/>
        <p:txBody>
          <a:bodyPr/>
          <a:lstStyle/>
          <a:p>
            <a:pPr marL="0" indent="0" algn="l" rtl="0">
              <a:buNone/>
            </a:pPr>
            <a:r>
              <a:rPr lang="en-US" dirty="0"/>
              <a:t>Applying this format for ciphering C= (P+K) mod 26</a:t>
            </a:r>
          </a:p>
          <a:p>
            <a:pPr marL="0" indent="0" algn="l" rtl="0">
              <a:buNone/>
            </a:pPr>
            <a:r>
              <a:rPr lang="en-US" dirty="0"/>
              <a:t>So the </a:t>
            </a:r>
            <a:r>
              <a:rPr lang="en-US" dirty="0" err="1"/>
              <a:t>Ciphertext</a:t>
            </a:r>
            <a:r>
              <a:rPr lang="en-US" dirty="0"/>
              <a:t> will be = </a:t>
            </a:r>
            <a:r>
              <a:rPr lang="en-US" dirty="0" err="1" smtClean="0"/>
              <a:t>qamguuhr</a:t>
            </a:r>
            <a:endParaRPr lang="en-US" dirty="0" smtClean="0"/>
          </a:p>
          <a:p>
            <a:pPr marL="0" indent="0" algn="l" rtl="0">
              <a:buNone/>
            </a:pPr>
            <a:endParaRPr lang="en-US" dirty="0"/>
          </a:p>
          <a:p>
            <a:pPr marL="0" indent="0" algn="l" rtl="0">
              <a:buNone/>
            </a:pPr>
            <a:r>
              <a:rPr lang="en-US" dirty="0"/>
              <a:t>Now for deciphering apply this format P= (C-K) mod 26 to get </a:t>
            </a:r>
            <a:r>
              <a:rPr lang="en-US" dirty="0" smtClean="0"/>
              <a:t>the</a:t>
            </a:r>
          </a:p>
          <a:p>
            <a:pPr marL="0" indent="0" algn="l" rtl="0">
              <a:buNone/>
            </a:pPr>
            <a:r>
              <a:rPr lang="en-US" dirty="0" smtClean="0"/>
              <a:t> </a:t>
            </a:r>
            <a:r>
              <a:rPr lang="en-US" dirty="0"/>
              <a:t>plaintext = computer.</a:t>
            </a:r>
            <a:endParaRPr lang="ar-SA" dirty="0"/>
          </a:p>
        </p:txBody>
      </p:sp>
    </p:spTree>
    <p:extLst>
      <p:ext uri="{BB962C8B-B14F-4D97-AF65-F5344CB8AC3E}">
        <p14:creationId xmlns:p14="http://schemas.microsoft.com/office/powerpoint/2010/main" val="2061174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One Time Pad (OTP)</a:t>
            </a:r>
            <a:endParaRPr lang="ar-SA" dirty="0"/>
          </a:p>
        </p:txBody>
      </p:sp>
      <p:sp>
        <p:nvSpPr>
          <p:cNvPr id="3" name="عنصر نائب للمحتوى 2"/>
          <p:cNvSpPr>
            <a:spLocks noGrp="1"/>
          </p:cNvSpPr>
          <p:nvPr>
            <p:ph idx="1"/>
          </p:nvPr>
        </p:nvSpPr>
        <p:spPr/>
        <p:txBody>
          <a:bodyPr>
            <a:normAutofit fontScale="92500" lnSpcReduction="20000"/>
          </a:bodyPr>
          <a:lstStyle/>
          <a:p>
            <a:pPr marL="0" indent="0" algn="l" rtl="0">
              <a:buNone/>
            </a:pPr>
            <a:r>
              <a:rPr lang="en-US" dirty="0"/>
              <a:t>Simple substitution and transposition ciphers individually do not provide a very high level of security. However, by combining these transformations it is possible to obtain strong </a:t>
            </a:r>
            <a:r>
              <a:rPr lang="en-US" dirty="0" smtClean="0"/>
              <a:t>cipher</a:t>
            </a:r>
          </a:p>
          <a:p>
            <a:pPr marL="0" indent="0" algn="l" rtl="0">
              <a:buNone/>
            </a:pPr>
            <a:r>
              <a:rPr lang="en-US" dirty="0"/>
              <a:t>The message is represented as a binary string ( a sequence of 0's and 1's) using coding machine such as ASCII coding.</a:t>
            </a:r>
          </a:p>
          <a:p>
            <a:pPr marL="0" indent="0" algn="l" rtl="0">
              <a:buNone/>
            </a:pPr>
            <a:r>
              <a:rPr lang="en-US" dirty="0" smtClean="0"/>
              <a:t> </a:t>
            </a:r>
            <a:r>
              <a:rPr lang="en-US" dirty="0"/>
              <a:t>The encryption is done by applying Exclusive OR (XOR) operation between message and key with the symbol ⊕ is used.</a:t>
            </a:r>
            <a:endParaRPr lang="ar-SA" dirty="0"/>
          </a:p>
        </p:txBody>
      </p:sp>
    </p:spTree>
    <p:extLst>
      <p:ext uri="{BB962C8B-B14F-4D97-AF65-F5344CB8AC3E}">
        <p14:creationId xmlns:p14="http://schemas.microsoft.com/office/powerpoint/2010/main" val="292362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One Time Pad (OTP)</a:t>
            </a:r>
            <a:endParaRPr lang="ar-SA" dirty="0"/>
          </a:p>
        </p:txBody>
      </p:sp>
      <p:sp>
        <p:nvSpPr>
          <p:cNvPr id="3" name="عنصر نائب للمحتوى 2"/>
          <p:cNvSpPr>
            <a:spLocks noGrp="1"/>
          </p:cNvSpPr>
          <p:nvPr>
            <p:ph idx="1"/>
          </p:nvPr>
        </p:nvSpPr>
        <p:spPr/>
        <p:txBody>
          <a:bodyPr/>
          <a:lstStyle/>
          <a:p>
            <a:endParaRPr lang="ar-SA"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600200"/>
            <a:ext cx="6324600" cy="3976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8809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One Time Pad (OTP)</a:t>
            </a:r>
            <a:endParaRPr lang="ar-SA" dirty="0"/>
          </a:p>
        </p:txBody>
      </p:sp>
      <p:sp>
        <p:nvSpPr>
          <p:cNvPr id="3" name="عنصر نائب للمحتوى 2"/>
          <p:cNvSpPr>
            <a:spLocks noGrp="1"/>
          </p:cNvSpPr>
          <p:nvPr>
            <p:ph idx="1"/>
          </p:nvPr>
        </p:nvSpPr>
        <p:spPr/>
        <p:txBody>
          <a:bodyPr/>
          <a:lstStyle/>
          <a:p>
            <a:pPr marL="0" indent="0">
              <a:buNone/>
            </a:pPr>
            <a:endParaRPr lang="ar-SA"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1" y="1371600"/>
            <a:ext cx="86106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414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One Time Pad (OTP)</a:t>
            </a:r>
            <a:endParaRPr lang="ar-SA" dirty="0"/>
          </a:p>
        </p:txBody>
      </p:sp>
      <p:sp>
        <p:nvSpPr>
          <p:cNvPr id="3" name="عنصر نائب للمحتوى 2"/>
          <p:cNvSpPr>
            <a:spLocks noGrp="1"/>
          </p:cNvSpPr>
          <p:nvPr>
            <p:ph idx="1"/>
          </p:nvPr>
        </p:nvSpPr>
        <p:spPr/>
        <p:txBody>
          <a:bodyPr/>
          <a:lstStyle/>
          <a:p>
            <a:pPr marL="0" indent="0">
              <a:buNone/>
            </a:pPr>
            <a:endParaRPr lang="ar-SA"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4" y="1757363"/>
            <a:ext cx="7991475" cy="456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756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One Time Pad (OTP)</a:t>
            </a:r>
            <a:endParaRPr lang="ar-SA" dirty="0"/>
          </a:p>
        </p:txBody>
      </p:sp>
      <p:sp>
        <p:nvSpPr>
          <p:cNvPr id="3" name="عنصر نائب للمحتوى 2"/>
          <p:cNvSpPr>
            <a:spLocks noGrp="1"/>
          </p:cNvSpPr>
          <p:nvPr>
            <p:ph idx="1"/>
          </p:nvPr>
        </p:nvSpPr>
        <p:spPr/>
        <p:txBody>
          <a:bodyPr>
            <a:normAutofit fontScale="70000" lnSpcReduction="20000"/>
          </a:bodyPr>
          <a:lstStyle/>
          <a:p>
            <a:pPr marL="0" indent="0" algn="l">
              <a:buNone/>
            </a:pPr>
            <a:r>
              <a:rPr lang="en-US" b="1" dirty="0"/>
              <a:t>EXAMPLE</a:t>
            </a:r>
          </a:p>
          <a:p>
            <a:pPr marL="0" indent="0" algn="l">
              <a:buNone/>
            </a:pPr>
            <a:r>
              <a:rPr lang="en-US" b="1" dirty="0" smtClean="0"/>
              <a:t>Encryption</a:t>
            </a:r>
          </a:p>
          <a:p>
            <a:pPr marL="0" indent="0" algn="l">
              <a:buNone/>
            </a:pPr>
            <a:r>
              <a:rPr lang="en-US" b="1" dirty="0" smtClean="0"/>
              <a:t>M </a:t>
            </a:r>
            <a:r>
              <a:rPr lang="en-US" b="1" dirty="0"/>
              <a:t>= </a:t>
            </a:r>
            <a:r>
              <a:rPr lang="en-US" b="1" dirty="0" smtClean="0"/>
              <a:t>A=65=1000001</a:t>
            </a:r>
          </a:p>
          <a:p>
            <a:pPr marL="0" indent="0" algn="l">
              <a:buNone/>
            </a:pPr>
            <a:r>
              <a:rPr lang="en-US" b="1" dirty="0" smtClean="0"/>
              <a:t>    </a:t>
            </a:r>
            <a:r>
              <a:rPr lang="en-US" b="1" dirty="0"/>
              <a:t>K =  B=66=1000010</a:t>
            </a:r>
          </a:p>
          <a:p>
            <a:pPr marL="0" indent="0" algn="l">
              <a:buNone/>
            </a:pPr>
            <a:r>
              <a:rPr lang="en-US" b="1" dirty="0" smtClean="0"/>
              <a:t>E </a:t>
            </a:r>
            <a:r>
              <a:rPr lang="en-US" b="1" baseline="30000" dirty="0"/>
              <a:t>(1)</a:t>
            </a:r>
            <a:r>
              <a:rPr lang="en-US" b="1" baseline="-25000" dirty="0"/>
              <a:t>k</a:t>
            </a:r>
            <a:r>
              <a:rPr lang="en-US" b="1" dirty="0"/>
              <a:t> (m) = m  </a:t>
            </a:r>
            <a:r>
              <a:rPr lang="en-US" b="1" dirty="0">
                <a:sym typeface="Symbol"/>
              </a:rPr>
              <a:t></a:t>
            </a:r>
            <a:r>
              <a:rPr lang="en-US" b="1" dirty="0"/>
              <a:t> k =  0000011</a:t>
            </a:r>
          </a:p>
          <a:p>
            <a:pPr marL="0" indent="0" algn="l">
              <a:buNone/>
            </a:pPr>
            <a:r>
              <a:rPr lang="en-US" b="1" dirty="0" smtClean="0"/>
              <a:t> </a:t>
            </a:r>
            <a:r>
              <a:rPr lang="en-US" b="1" dirty="0"/>
              <a:t>m1 = 0  m2 = 0   m3 = 01  m4 = 0  m5  = 0  m6 =1   m7 = </a:t>
            </a:r>
            <a:r>
              <a:rPr lang="en-US" b="1" dirty="0" smtClean="0"/>
              <a:t>1</a:t>
            </a:r>
          </a:p>
          <a:p>
            <a:pPr marL="0" indent="0" algn="l">
              <a:buNone/>
            </a:pPr>
            <a:r>
              <a:rPr lang="en-US" b="1" dirty="0" smtClean="0"/>
              <a:t>        </a:t>
            </a:r>
            <a:r>
              <a:rPr lang="en-US" b="1" dirty="0"/>
              <a:t>E </a:t>
            </a:r>
            <a:r>
              <a:rPr lang="en-US" b="1" baseline="30000" dirty="0"/>
              <a:t>(2)</a:t>
            </a:r>
            <a:r>
              <a:rPr lang="en-US" b="1" baseline="-25000" dirty="0"/>
              <a:t> k</a:t>
            </a:r>
            <a:r>
              <a:rPr lang="en-US" b="1" dirty="0"/>
              <a:t> (m) = (m4m5m6m1m2m3m7) = ( 0010001)</a:t>
            </a:r>
          </a:p>
          <a:p>
            <a:pPr marL="0" indent="0" algn="l">
              <a:buNone/>
            </a:pPr>
            <a:r>
              <a:rPr lang="en-US" b="1" dirty="0"/>
              <a:t>Decryption </a:t>
            </a:r>
          </a:p>
          <a:p>
            <a:pPr marL="0" indent="0" algn="l">
              <a:buNone/>
            </a:pPr>
            <a:r>
              <a:rPr lang="en-US" b="1" dirty="0"/>
              <a:t>D2(m) = m1m2m3m4m5m6m7 = </a:t>
            </a:r>
            <a:r>
              <a:rPr lang="en-US" b="1" dirty="0" smtClean="0"/>
              <a:t>00000011</a:t>
            </a:r>
          </a:p>
          <a:p>
            <a:pPr marL="0" indent="0" algn="l">
              <a:buNone/>
            </a:pPr>
            <a:r>
              <a:rPr lang="ar-SA" b="1" dirty="0" smtClean="0"/>
              <a:t>1</a:t>
            </a:r>
            <a:r>
              <a:rPr lang="en-US" b="1" dirty="0" smtClean="0"/>
              <a:t> </a:t>
            </a:r>
            <a:r>
              <a:rPr lang="en-US" b="1" dirty="0"/>
              <a:t>C= </a:t>
            </a:r>
            <a:r>
              <a:rPr lang="en-US" b="1" dirty="0" smtClean="0"/>
              <a:t>000001</a:t>
            </a:r>
          </a:p>
          <a:p>
            <a:pPr marL="0" indent="0" algn="l">
              <a:buNone/>
            </a:pPr>
            <a:r>
              <a:rPr lang="en-US" b="1" dirty="0" smtClean="0"/>
              <a:t> </a:t>
            </a:r>
            <a:r>
              <a:rPr lang="en-US" b="1" dirty="0"/>
              <a:t>K= 1000010         </a:t>
            </a:r>
          </a:p>
          <a:p>
            <a:pPr marL="0" indent="0" algn="l">
              <a:buNone/>
            </a:pPr>
            <a:r>
              <a:rPr lang="en-US" b="1" dirty="0"/>
              <a:t> </a:t>
            </a:r>
          </a:p>
          <a:p>
            <a:pPr marL="0" indent="0" algn="l">
              <a:buNone/>
            </a:pPr>
            <a:r>
              <a:rPr lang="en-US" b="1" dirty="0" smtClean="0"/>
              <a:t>D </a:t>
            </a:r>
            <a:r>
              <a:rPr lang="en-US" b="1" baseline="30000" dirty="0"/>
              <a:t>(1)</a:t>
            </a:r>
            <a:r>
              <a:rPr lang="en-US" b="1" baseline="-25000" dirty="0"/>
              <a:t>k</a:t>
            </a:r>
            <a:r>
              <a:rPr lang="en-US" b="1" dirty="0"/>
              <a:t> (c) = c  </a:t>
            </a:r>
            <a:r>
              <a:rPr lang="en-US" b="1" dirty="0">
                <a:sym typeface="Symbol"/>
              </a:rPr>
              <a:t></a:t>
            </a:r>
            <a:r>
              <a:rPr lang="en-US" b="1" dirty="0"/>
              <a:t> k =1000001=65=A</a:t>
            </a:r>
          </a:p>
          <a:p>
            <a:endParaRPr lang="ar-SA" dirty="0"/>
          </a:p>
        </p:txBody>
      </p:sp>
    </p:spTree>
    <p:extLst>
      <p:ext uri="{BB962C8B-B14F-4D97-AF65-F5344CB8AC3E}">
        <p14:creationId xmlns:p14="http://schemas.microsoft.com/office/powerpoint/2010/main" val="4206405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a:t>Playfair</a:t>
            </a:r>
            <a:r>
              <a:rPr lang="en-US" b="1" dirty="0"/>
              <a:t> Cipher</a:t>
            </a:r>
            <a:endParaRPr lang="ar-SA" dirty="0"/>
          </a:p>
        </p:txBody>
      </p:sp>
      <p:sp>
        <p:nvSpPr>
          <p:cNvPr id="3" name="عنصر نائب للمحتوى 2"/>
          <p:cNvSpPr>
            <a:spLocks noGrp="1"/>
          </p:cNvSpPr>
          <p:nvPr>
            <p:ph idx="1"/>
          </p:nvPr>
        </p:nvSpPr>
        <p:spPr/>
        <p:txBody>
          <a:bodyPr>
            <a:normAutofit fontScale="92500" lnSpcReduction="10000"/>
          </a:bodyPr>
          <a:lstStyle/>
          <a:p>
            <a:pPr marL="0" lvl="0" indent="0" algn="l">
              <a:buNone/>
            </a:pPr>
            <a:r>
              <a:rPr lang="en-US" b="1" dirty="0" smtClean="0"/>
              <a:t>1-If </a:t>
            </a:r>
            <a:r>
              <a:rPr lang="en-US" b="1" dirty="0"/>
              <a:t>both letters are the same (or only one letter is left), add an "X" after the first letter. Encrypt the new pair and continue. Some variants of </a:t>
            </a:r>
            <a:r>
              <a:rPr lang="en-US" b="1" dirty="0" err="1"/>
              <a:t>Playfair</a:t>
            </a:r>
            <a:r>
              <a:rPr lang="en-US" b="1" dirty="0"/>
              <a:t> use "Q" instead of "X", but any uncommon monograph will do.</a:t>
            </a:r>
            <a:endParaRPr lang="en-US" dirty="0"/>
          </a:p>
          <a:p>
            <a:pPr marL="0" lvl="0" indent="0" algn="l">
              <a:buNone/>
            </a:pPr>
            <a:r>
              <a:rPr lang="en-US" b="1" dirty="0" smtClean="0"/>
              <a:t>2-If </a:t>
            </a:r>
            <a:r>
              <a:rPr lang="en-US" b="1" dirty="0"/>
              <a:t>the letters appear on the same row of your table, replace them with the letters to their immediate right respectively (wrapping around to the left side of the row if a letter in the original pair was on the right side of the row).</a:t>
            </a:r>
            <a:endParaRPr lang="en-US" dirty="0"/>
          </a:p>
          <a:p>
            <a:pPr marL="0" indent="0">
              <a:buNone/>
            </a:pPr>
            <a:endParaRPr lang="ar-SA" dirty="0"/>
          </a:p>
        </p:txBody>
      </p:sp>
    </p:spTree>
    <p:extLst>
      <p:ext uri="{BB962C8B-B14F-4D97-AF65-F5344CB8AC3E}">
        <p14:creationId xmlns:p14="http://schemas.microsoft.com/office/powerpoint/2010/main" val="151416169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628</Words>
  <Application>Microsoft Office PowerPoint</Application>
  <PresentationFormat>عرض على الشاشة (3:4)‏</PresentationFormat>
  <Paragraphs>52</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نسق Office</vt:lpstr>
      <vt:lpstr>Running Key Cipher</vt:lpstr>
      <vt:lpstr>Running Key Cipher</vt:lpstr>
      <vt:lpstr>Running Key Cipher</vt:lpstr>
      <vt:lpstr>One Time Pad (OTP)</vt:lpstr>
      <vt:lpstr>One Time Pad (OTP)</vt:lpstr>
      <vt:lpstr>One Time Pad (OTP)</vt:lpstr>
      <vt:lpstr>One Time Pad (OTP)</vt:lpstr>
      <vt:lpstr>One Time Pad (OTP)</vt:lpstr>
      <vt:lpstr>Playfair Cipher</vt:lpstr>
      <vt:lpstr>Playfair Cipher</vt:lpstr>
      <vt:lpstr> Playfair Cipher</vt:lpstr>
      <vt:lpstr>Playfair Cipher</vt:lpstr>
      <vt:lpstr>Playfair Cipher</vt:lpstr>
      <vt:lpstr>Playfair Cipher</vt:lpstr>
      <vt:lpstr>Bifid Cipher </vt:lpstr>
      <vt:lpstr>Bifid Cipher</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Key Cipher</dc:title>
  <dc:creator>saad</dc:creator>
  <cp:lastModifiedBy>saad</cp:lastModifiedBy>
  <cp:revision>1</cp:revision>
  <dcterms:created xsi:type="dcterms:W3CDTF">2019-01-18T17:16:11Z</dcterms:created>
  <dcterms:modified xsi:type="dcterms:W3CDTF">2019-01-18T17:16:26Z</dcterms:modified>
</cp:coreProperties>
</file>