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C53FE-697D-4061-8253-73C3E3F245F9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F3A75-2C78-498D-8D44-6BA7CC4C29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46E618-99F5-4FC8-974C-039D3E8B34A6}" type="slidenum">
              <a:rPr lang="en-US"/>
              <a:pPr/>
              <a:t>1</a:t>
            </a:fld>
            <a:endParaRPr lang="en-US"/>
          </a:p>
        </p:txBody>
      </p:sp>
      <p:sp>
        <p:nvSpPr>
          <p:cNvPr id="549890" name="Rectangle 2"/>
          <p:cNvSpPr>
            <a:spLocks noChangeArrowheads="1"/>
          </p:cNvSpPr>
          <p:nvPr/>
        </p:nvSpPr>
        <p:spPr bwMode="auto">
          <a:xfrm>
            <a:off x="392113" y="1447800"/>
            <a:ext cx="815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More information about the IP address and physical address of the server can be found using the ifconfig command on the given interface (eth0).</a:t>
            </a:r>
          </a:p>
        </p:txBody>
      </p:sp>
      <p:sp>
        <p:nvSpPr>
          <p:cNvPr id="549891" name="Text Box 3"/>
          <p:cNvSpPr txBox="1">
            <a:spLocks noChangeArrowheads="1"/>
          </p:cNvSpPr>
          <p:nvPr/>
        </p:nvSpPr>
        <p:spPr bwMode="auto">
          <a:xfrm>
            <a:off x="1143000" y="38100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400" i="1">
                <a:solidFill>
                  <a:schemeClr val="folHlink"/>
                </a:solidFill>
                <a:latin typeface="Algerian" pitchFamily="82" charset="0"/>
              </a:rPr>
              <a:t>Example</a:t>
            </a:r>
            <a:r>
              <a:rPr lang="en-US" altLang="en-US" sz="2800" i="1">
                <a:solidFill>
                  <a:schemeClr val="folHlink"/>
                </a:solidFill>
                <a:latin typeface="Algerian" pitchFamily="82" charset="0"/>
              </a:rPr>
              <a:t> 13 </a:t>
            </a:r>
            <a:r>
              <a:rPr lang="en-US" altLang="en-US" sz="1400" i="1">
                <a:solidFill>
                  <a:schemeClr val="folHlink"/>
                </a:solidFill>
                <a:latin typeface="Algerian" pitchFamily="82" charset="0"/>
              </a:rPr>
              <a:t>(continued)</a:t>
            </a:r>
          </a:p>
        </p:txBody>
      </p:sp>
      <p:sp>
        <p:nvSpPr>
          <p:cNvPr id="549892" name="Rectangle 4"/>
          <p:cNvSpPr>
            <a:spLocks noChangeArrowheads="1"/>
          </p:cNvSpPr>
          <p:nvPr/>
        </p:nvSpPr>
        <p:spPr bwMode="auto">
          <a:xfrm>
            <a:off x="457200" y="152400"/>
            <a:ext cx="609600" cy="1066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9893" name="Rectangle 5"/>
          <p:cNvSpPr>
            <a:spLocks noChangeArrowheads="1"/>
          </p:cNvSpPr>
          <p:nvPr/>
        </p:nvSpPr>
        <p:spPr bwMode="auto">
          <a:xfrm>
            <a:off x="381000" y="2819400"/>
            <a:ext cx="8153400" cy="18288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i="1">
                <a:solidFill>
                  <a:schemeClr val="hlink"/>
                </a:solidFill>
                <a:latin typeface="Times New Roman" pitchFamily="18" charset="0"/>
              </a:rPr>
              <a:t>$ ifconfig eth0</a:t>
            </a:r>
          </a:p>
          <a:p>
            <a:pPr algn="just">
              <a:spcBef>
                <a:spcPct val="50000"/>
              </a:spcBef>
            </a:pPr>
            <a:r>
              <a:rPr lang="en-US" sz="2000" i="1">
                <a:latin typeface="Times New Roman" pitchFamily="18" charset="0"/>
              </a:rPr>
              <a:t>eth0 Link   encap:Ethernet    HWaddr 00:B0:D0:DF:09:5D</a:t>
            </a:r>
          </a:p>
          <a:p>
            <a:pPr>
              <a:spcBef>
                <a:spcPct val="50000"/>
              </a:spcBef>
            </a:pPr>
            <a:r>
              <a:rPr lang="en-US" sz="2000" i="1">
                <a:latin typeface="Times New Roman" pitchFamily="18" charset="0"/>
              </a:rPr>
              <a:t>inet addr:153.18.17.11           Bcast:153.18.31.255        Mask:255.255.240.0</a:t>
            </a:r>
          </a:p>
          <a:p>
            <a:pPr algn="just">
              <a:spcBef>
                <a:spcPct val="50000"/>
              </a:spcBef>
            </a:pPr>
            <a:r>
              <a:rPr lang="en-US" sz="2000" i="1">
                <a:latin typeface="Times New Roman" pitchFamily="18" charset="0"/>
              </a:rPr>
              <a:t>....</a:t>
            </a:r>
          </a:p>
        </p:txBody>
      </p:sp>
      <p:sp>
        <p:nvSpPr>
          <p:cNvPr id="549894" name="Rectangle 6"/>
          <p:cNvSpPr>
            <a:spLocks noChangeArrowheads="1"/>
          </p:cNvSpPr>
          <p:nvPr/>
        </p:nvSpPr>
        <p:spPr bwMode="auto">
          <a:xfrm>
            <a:off x="381000" y="48006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From the above information, we can deduce the configuration of the server as shown in Figure 6.19.</a:t>
            </a:r>
          </a:p>
        </p:txBody>
      </p:sp>
      <p:sp>
        <p:nvSpPr>
          <p:cNvPr id="549895" name="Text Box 7"/>
          <p:cNvSpPr txBox="1">
            <a:spLocks noChangeArrowheads="1"/>
          </p:cNvSpPr>
          <p:nvPr/>
        </p:nvSpPr>
        <p:spPr bwMode="auto">
          <a:xfrm>
            <a:off x="2819400" y="5791200"/>
            <a:ext cx="2413000" cy="5953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hlink"/>
                </a:solidFill>
                <a:latin typeface="Times New Roman" pitchFamily="18" charset="0"/>
              </a:rPr>
              <a:t>See Next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6E8C62-045B-4197-B73A-5715A216BBC0}" type="slidenum">
              <a:rPr lang="en-US"/>
              <a:pPr/>
              <a:t>10</a:t>
            </a:fld>
            <a:endParaRPr lang="en-US"/>
          </a:p>
        </p:txBody>
      </p:sp>
      <p:sp>
        <p:nvSpPr>
          <p:cNvPr id="502786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6.26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Batcher-banyan switch</a:t>
            </a:r>
          </a:p>
        </p:txBody>
      </p:sp>
      <p:sp>
        <p:nvSpPr>
          <p:cNvPr id="502787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2788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2789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2790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2791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2792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2793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50279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97100"/>
            <a:ext cx="83185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60CEA0-AD9F-4733-8A78-8883D771ABE3}" type="slidenum">
              <a:rPr lang="en-US"/>
              <a:pPr/>
              <a:t>2</a:t>
            </a:fld>
            <a:endParaRPr lang="en-US"/>
          </a:p>
        </p:txBody>
      </p:sp>
      <p:sp>
        <p:nvSpPr>
          <p:cNvPr id="551938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6.19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Configuration of the server for Example 13</a:t>
            </a:r>
          </a:p>
        </p:txBody>
      </p:sp>
      <p:sp>
        <p:nvSpPr>
          <p:cNvPr id="551939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51940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51941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51942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51943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51944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51945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55194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2216150"/>
            <a:ext cx="8748712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8B3540-F135-4C61-9210-9B85444E1937}" type="slidenum">
              <a:rPr lang="en-US"/>
              <a:pPr/>
              <a:t>3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6400800"/>
            <a:chOff x="0" y="96"/>
            <a:chExt cx="5472" cy="3840"/>
          </a:xfrm>
        </p:grpSpPr>
        <p:sp>
          <p:nvSpPr>
            <p:cNvPr id="47616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7616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169" y="0"/>
                </a:cxn>
                <a:cxn ang="0">
                  <a:pos x="6670" y="500"/>
                </a:cxn>
                <a:cxn ang="0">
                  <a:pos x="617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169" y="0"/>
                  </a:lnTo>
                  <a:cubicBezTo>
                    <a:pt x="6446" y="0"/>
                    <a:pt x="6670" y="223"/>
                    <a:pt x="6670" y="500"/>
                  </a:cubicBezTo>
                  <a:cubicBezTo>
                    <a:pt x="6670" y="776"/>
                    <a:pt x="6446" y="999"/>
                    <a:pt x="617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7616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6166" name="Text Box 6"/>
          <p:cNvSpPr txBox="1">
            <a:spLocks noChangeArrowheads="1"/>
          </p:cNvSpPr>
          <p:nvPr/>
        </p:nvSpPr>
        <p:spPr bwMode="auto">
          <a:xfrm>
            <a:off x="228600" y="354013"/>
            <a:ext cx="716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Arial" charset="0"/>
              </a:rPr>
              <a:t>6.4  STRUCTURE OF A ROUTER</a:t>
            </a:r>
          </a:p>
        </p:txBody>
      </p:sp>
      <p:sp>
        <p:nvSpPr>
          <p:cNvPr id="476167" name="Rectangle 7"/>
          <p:cNvSpPr>
            <a:spLocks noChangeArrowheads="1"/>
          </p:cNvSpPr>
          <p:nvPr/>
        </p:nvSpPr>
        <p:spPr bwMode="auto">
          <a:xfrm>
            <a:off x="533400" y="1371600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We represent a router as a black box that accepts incoming packets from one of the input ports (interfaces), uses a routing table to find the departing output port, and sends the packet from this output port. </a:t>
            </a:r>
          </a:p>
        </p:txBody>
      </p:sp>
      <p:sp>
        <p:nvSpPr>
          <p:cNvPr id="476168" name="Rectangle 8"/>
          <p:cNvSpPr>
            <a:spLocks noChangeArrowheads="1"/>
          </p:cNvSpPr>
          <p:nvPr/>
        </p:nvSpPr>
        <p:spPr bwMode="auto">
          <a:xfrm>
            <a:off x="685800" y="320040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topics discussed in this section include:</a:t>
            </a:r>
          </a:p>
        </p:txBody>
      </p:sp>
      <p:sp>
        <p:nvSpPr>
          <p:cNvPr id="476169" name="Rectangle 9"/>
          <p:cNvSpPr>
            <a:spLocks noChangeArrowheads="1"/>
          </p:cNvSpPr>
          <p:nvPr/>
        </p:nvSpPr>
        <p:spPr bwMode="auto">
          <a:xfrm>
            <a:off x="685800" y="3733800"/>
            <a:ext cx="7315200" cy="3968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Components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ECE6C6-F67A-4CDC-930D-88D9FADC572F}" type="slidenum">
              <a:rPr lang="en-US"/>
              <a:pPr/>
              <a:t>4</a:t>
            </a:fld>
            <a:endParaRPr lang="en-US"/>
          </a:p>
        </p:txBody>
      </p:sp>
      <p:sp>
        <p:nvSpPr>
          <p:cNvPr id="496642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6.20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Router components</a:t>
            </a:r>
          </a:p>
        </p:txBody>
      </p:sp>
      <p:sp>
        <p:nvSpPr>
          <p:cNvPr id="496643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6644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6645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6646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6647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6648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6649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9665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1752600"/>
            <a:ext cx="7277100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CFAC70-BB0E-495F-B16D-8C1E7E6DC270}" type="slidenum">
              <a:rPr lang="en-US"/>
              <a:pPr/>
              <a:t>5</a:t>
            </a:fld>
            <a:endParaRPr lang="en-US"/>
          </a:p>
        </p:txBody>
      </p:sp>
      <p:sp>
        <p:nvSpPr>
          <p:cNvPr id="497666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6.21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Input port</a:t>
            </a:r>
          </a:p>
        </p:txBody>
      </p:sp>
      <p:sp>
        <p:nvSpPr>
          <p:cNvPr id="497667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7668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7669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7670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7671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7672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7673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9767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6813"/>
            <a:ext cx="8464550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73EAB4-8EAB-4B1F-930B-AB7990679AD7}" type="slidenum">
              <a:rPr lang="en-US"/>
              <a:pPr/>
              <a:t>6</a:t>
            </a:fld>
            <a:endParaRPr lang="en-US"/>
          </a:p>
        </p:txBody>
      </p:sp>
      <p:sp>
        <p:nvSpPr>
          <p:cNvPr id="498690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6.22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Output port</a:t>
            </a:r>
          </a:p>
        </p:txBody>
      </p:sp>
      <p:sp>
        <p:nvSpPr>
          <p:cNvPr id="498691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8692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8693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8694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8695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8696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8697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9869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517775"/>
            <a:ext cx="8656638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4EE2D2-8ACD-4605-AC3E-92E19FA6C0FC}" type="slidenum">
              <a:rPr lang="en-US"/>
              <a:pPr/>
              <a:t>7</a:t>
            </a:fld>
            <a:endParaRPr lang="en-US"/>
          </a:p>
        </p:txBody>
      </p:sp>
      <p:sp>
        <p:nvSpPr>
          <p:cNvPr id="499714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6.23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Crossbar switch</a:t>
            </a:r>
          </a:p>
        </p:txBody>
      </p:sp>
      <p:sp>
        <p:nvSpPr>
          <p:cNvPr id="499715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9716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9717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9718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9719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9720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99721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9972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82725"/>
            <a:ext cx="5475288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C31D56-6020-4038-8E2F-DFA29C7A2575}" type="slidenum">
              <a:rPr lang="en-US"/>
              <a:pPr/>
              <a:t>8</a:t>
            </a:fld>
            <a:endParaRPr lang="en-US"/>
          </a:p>
        </p:txBody>
      </p:sp>
      <p:sp>
        <p:nvSpPr>
          <p:cNvPr id="500738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6.24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A banyan switch</a:t>
            </a:r>
          </a:p>
        </p:txBody>
      </p:sp>
      <p:sp>
        <p:nvSpPr>
          <p:cNvPr id="500739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0740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0741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0742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0743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0744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0745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50074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138" y="1144588"/>
            <a:ext cx="7196137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5FFAD-C380-4A6C-A17F-8A882EA71439}" type="slidenum">
              <a:rPr lang="en-US"/>
              <a:pPr/>
              <a:t>9</a:t>
            </a:fld>
            <a:endParaRPr lang="en-US"/>
          </a:p>
        </p:txBody>
      </p:sp>
      <p:sp>
        <p:nvSpPr>
          <p:cNvPr id="501762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6.25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Examples of routing in a banyan switch</a:t>
            </a:r>
          </a:p>
        </p:txBody>
      </p:sp>
      <p:sp>
        <p:nvSpPr>
          <p:cNvPr id="501763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1764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1765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1766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1767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1768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01769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50177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57400"/>
            <a:ext cx="841851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sana</dc:creator>
  <cp:lastModifiedBy>sana</cp:lastModifiedBy>
  <cp:revision>1</cp:revision>
  <dcterms:created xsi:type="dcterms:W3CDTF">2019-01-18T14:28:54Z</dcterms:created>
  <dcterms:modified xsi:type="dcterms:W3CDTF">2019-01-18T14:29:19Z</dcterms:modified>
</cp:coreProperties>
</file>