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96" y="-22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4A061B3-0E26-404B-BD1A-D995E9E7DFD5}" type="datetimeFigureOut">
              <a:rPr lang="en-US" smtClean="0"/>
              <a:t>1/18/2019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B7C49A-EEAF-4CA7-8D33-9B1FF0B0308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A061B3-0E26-404B-BD1A-D995E9E7DFD5}" type="datetimeFigureOut">
              <a:rPr lang="en-US" smtClean="0"/>
              <a:t>1/18/2019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B7C49A-EEAF-4CA7-8D33-9B1FF0B0308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A061B3-0E26-404B-BD1A-D995E9E7DFD5}" type="datetimeFigureOut">
              <a:rPr lang="en-US" smtClean="0"/>
              <a:t>1/18/2019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B7C49A-EEAF-4CA7-8D33-9B1FF0B0308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A061B3-0E26-404B-BD1A-D995E9E7DFD5}" type="datetimeFigureOut">
              <a:rPr lang="en-US" smtClean="0"/>
              <a:t>1/18/2019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B7C49A-EEAF-4CA7-8D33-9B1FF0B0308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A061B3-0E26-404B-BD1A-D995E9E7DFD5}" type="datetimeFigureOut">
              <a:rPr lang="en-US" smtClean="0"/>
              <a:t>1/18/2019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B7C49A-EEAF-4CA7-8D33-9B1FF0B0308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4A061B3-0E26-404B-BD1A-D995E9E7DFD5}" type="datetimeFigureOut">
              <a:rPr lang="en-US" smtClean="0"/>
              <a:t>1/18/2019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B7C49A-EEAF-4CA7-8D33-9B1FF0B0308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A061B3-0E26-404B-BD1A-D995E9E7DFD5}" type="datetimeFigureOut">
              <a:rPr lang="en-US" smtClean="0"/>
              <a:t>1/18/2019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B7C49A-EEAF-4CA7-8D33-9B1FF0B0308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4A061B3-0E26-404B-BD1A-D995E9E7DFD5}" type="datetimeFigureOut">
              <a:rPr lang="en-US" smtClean="0"/>
              <a:t>1/18/2019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B7C49A-EEAF-4CA7-8D33-9B1FF0B0308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A061B3-0E26-404B-BD1A-D995E9E7DFD5}" type="datetimeFigureOut">
              <a:rPr lang="en-US" smtClean="0"/>
              <a:t>1/18/2019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B7C49A-EEAF-4CA7-8D33-9B1FF0B0308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A061B3-0E26-404B-BD1A-D995E9E7DFD5}" type="datetimeFigureOut">
              <a:rPr lang="en-US" smtClean="0"/>
              <a:t>1/18/2019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B7C49A-EEAF-4CA7-8D33-9B1FF0B0308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A061B3-0E26-404B-BD1A-D995E9E7DFD5}" type="datetimeFigureOut">
              <a:rPr lang="en-US" smtClean="0"/>
              <a:t>1/18/2019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B7C49A-EEAF-4CA7-8D33-9B1FF0B0308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A061B3-0E26-404B-BD1A-D995E9E7DFD5}" type="datetimeFigureOut">
              <a:rPr lang="en-US" smtClean="0"/>
              <a:t>1/18/2019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B7C49A-EEAF-4CA7-8D33-9B1FF0B0308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TCP/IP Protocol Suite</a:t>
            </a:r>
          </a:p>
        </p:txBody>
      </p:sp>
      <p:sp>
        <p:nvSpPr>
          <p:cNvPr id="5" name="Slide Number Placeholder 4"/>
          <p:cNvSpPr>
            <a:spLocks noGrp="1"/>
          </p:cNvSpPr>
          <p:nvPr>
            <p:ph type="sldNum" sz="quarter" idx="11"/>
          </p:nvPr>
        </p:nvSpPr>
        <p:spPr/>
        <p:txBody>
          <a:bodyPr/>
          <a:lstStyle/>
          <a:p>
            <a:fld id="{2D16B79C-17DA-4BB9-8ED7-815B4857802F}" type="slidenum">
              <a:rPr lang="en-US"/>
              <a:pPr/>
              <a:t>1</a:t>
            </a:fld>
            <a:endParaRPr lang="en-US"/>
          </a:p>
        </p:txBody>
      </p:sp>
      <p:sp>
        <p:nvSpPr>
          <p:cNvPr id="560130" name="Rectangle 2"/>
          <p:cNvSpPr>
            <a:spLocks noGrp="1" noChangeArrowheads="1"/>
          </p:cNvSpPr>
          <p:nvPr>
            <p:ph type="title"/>
          </p:nvPr>
        </p:nvSpPr>
        <p:spPr bwMode="auto">
          <a:xfrm>
            <a:off x="685800" y="609600"/>
            <a:ext cx="7772400" cy="1143000"/>
          </a:xfrm>
          <a:noFill/>
          <a:ln>
            <a:miter lim="800000"/>
            <a:headEnd/>
            <a:tailEnd/>
          </a:ln>
        </p:spPr>
        <p:txBody>
          <a:bodyPr vert="horz" wrap="square" lIns="91440" tIns="45720" rIns="91440" bIns="45720" numCol="1" anchor="t" anchorCtr="0" compatLnSpc="1">
            <a:prstTxWarp prst="textNoShape">
              <a:avLst/>
            </a:prstTxWarp>
          </a:bodyPr>
          <a:lstStyle/>
          <a:p>
            <a:r>
              <a:rPr lang="en-US"/>
              <a:t>Longest Mask Matching</a:t>
            </a:r>
          </a:p>
        </p:txBody>
      </p:sp>
      <p:sp>
        <p:nvSpPr>
          <p:cNvPr id="560131" name="Rectangle 3"/>
          <p:cNvSpPr>
            <a:spLocks noGrp="1" noChangeArrowheads="1"/>
          </p:cNvSpPr>
          <p:nvPr>
            <p:ph type="body" idx="1"/>
          </p:nvPr>
        </p:nvSpPr>
        <p:spPr bwMode="auto">
          <a:xfrm>
            <a:off x="685800" y="1981200"/>
            <a:ext cx="7772400" cy="4114800"/>
          </a:xfrm>
          <a:noFill/>
          <a:ln>
            <a:miter lim="800000"/>
            <a:headEnd/>
            <a:tailEnd/>
          </a:ln>
        </p:spPr>
        <p:txBody>
          <a:bodyPr vert="horz" wrap="square" lIns="91440" tIns="45720" rIns="91440" bIns="45720" numCol="1" anchor="t" anchorCtr="0" compatLnSpc="1">
            <a:prstTxWarp prst="textNoShape">
              <a:avLst/>
            </a:prstTxWarp>
          </a:bodyPr>
          <a:lstStyle/>
          <a:p>
            <a:r>
              <a:rPr lang="en-US"/>
              <a:t>What happens if one of the organizations is not geographically close to the others, like in Figure 6.16.</a:t>
            </a:r>
          </a:p>
          <a:p>
            <a:r>
              <a:rPr lang="en-US"/>
              <a:t>No problem, as long as the routing table is sorted longest mask to shortest mask.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1"/>
          <p:cNvSpPr>
            <a:spLocks noGrp="1"/>
          </p:cNvSpPr>
          <p:nvPr>
            <p:ph type="ftr" sz="quarter" idx="10"/>
          </p:nvPr>
        </p:nvSpPr>
        <p:spPr/>
        <p:txBody>
          <a:bodyPr/>
          <a:lstStyle/>
          <a:p>
            <a:r>
              <a:rPr lang="en-US"/>
              <a:t>TCP/IP Protocol Suite</a:t>
            </a:r>
          </a:p>
        </p:txBody>
      </p:sp>
      <p:sp>
        <p:nvSpPr>
          <p:cNvPr id="7" name="Slide Number Placeholder 2"/>
          <p:cNvSpPr>
            <a:spLocks noGrp="1"/>
          </p:cNvSpPr>
          <p:nvPr>
            <p:ph type="sldNum" sz="quarter" idx="11"/>
          </p:nvPr>
        </p:nvSpPr>
        <p:spPr/>
        <p:txBody>
          <a:bodyPr/>
          <a:lstStyle/>
          <a:p>
            <a:fld id="{24E51AB8-4148-4017-BAC4-1E6BCFA6B684}" type="slidenum">
              <a:rPr lang="en-US"/>
              <a:pPr/>
              <a:t>10</a:t>
            </a:fld>
            <a:endParaRPr lang="en-US"/>
          </a:p>
        </p:txBody>
      </p:sp>
      <p:sp>
        <p:nvSpPr>
          <p:cNvPr id="548866" name="Rectangle 2"/>
          <p:cNvSpPr>
            <a:spLocks noChangeArrowheads="1"/>
          </p:cNvSpPr>
          <p:nvPr/>
        </p:nvSpPr>
        <p:spPr bwMode="auto">
          <a:xfrm>
            <a:off x="392113" y="2120900"/>
            <a:ext cx="8153400" cy="3136900"/>
          </a:xfrm>
          <a:prstGeom prst="rect">
            <a:avLst/>
          </a:prstGeom>
          <a:solidFill>
            <a:srgbClr val="C0C0C0"/>
          </a:solidFill>
          <a:ln w="9525">
            <a:noFill/>
            <a:miter lim="800000"/>
            <a:headEnd/>
            <a:tailEnd/>
          </a:ln>
          <a:effectLst/>
        </p:spPr>
        <p:txBody>
          <a:bodyPr>
            <a:spAutoFit/>
          </a:bodyPr>
          <a:lstStyle/>
          <a:p>
            <a:pPr>
              <a:spcBef>
                <a:spcPct val="50000"/>
              </a:spcBef>
            </a:pPr>
            <a:r>
              <a:rPr lang="en-US" sz="2800" i="1">
                <a:solidFill>
                  <a:schemeClr val="hlink"/>
                </a:solidFill>
                <a:latin typeface="Times New Roman" pitchFamily="18" charset="0"/>
              </a:rPr>
              <a:t>$ netstat -rn</a:t>
            </a:r>
            <a:br>
              <a:rPr lang="en-US" sz="2800" i="1">
                <a:solidFill>
                  <a:schemeClr val="hlink"/>
                </a:solidFill>
                <a:latin typeface="Times New Roman" pitchFamily="18" charset="0"/>
              </a:rPr>
            </a:br>
            <a:r>
              <a:rPr lang="en-US" sz="2800" i="1">
                <a:latin typeface="Times New Roman" pitchFamily="18" charset="0"/>
              </a:rPr>
              <a:t>Kernel IP routing table</a:t>
            </a:r>
          </a:p>
          <a:p>
            <a:pPr algn="just">
              <a:spcBef>
                <a:spcPct val="50000"/>
              </a:spcBef>
            </a:pPr>
            <a:r>
              <a:rPr lang="en-US" sz="2400" i="1">
                <a:latin typeface="Times New Roman" pitchFamily="18" charset="0"/>
              </a:rPr>
              <a:t>Destination 	Gateway 	     Mask 	      Flags 	Iface</a:t>
            </a:r>
          </a:p>
          <a:p>
            <a:pPr algn="just">
              <a:spcBef>
                <a:spcPct val="50000"/>
              </a:spcBef>
            </a:pPr>
            <a:r>
              <a:rPr lang="en-US" sz="2400">
                <a:latin typeface="Times New Roman" pitchFamily="18" charset="0"/>
              </a:rPr>
              <a:t>153.18.16.0 	0.0.0.0 	255.255.240.0 	U 	eth0</a:t>
            </a:r>
          </a:p>
          <a:p>
            <a:pPr algn="just">
              <a:spcBef>
                <a:spcPct val="50000"/>
              </a:spcBef>
            </a:pPr>
            <a:r>
              <a:rPr lang="en-US" sz="2400">
                <a:latin typeface="Times New Roman" pitchFamily="18" charset="0"/>
              </a:rPr>
              <a:t>127.0.0.0 	0.0.0.0 	255.0.0.0 		U 	  lo</a:t>
            </a:r>
          </a:p>
          <a:p>
            <a:pPr algn="just">
              <a:spcBef>
                <a:spcPct val="50000"/>
              </a:spcBef>
            </a:pPr>
            <a:r>
              <a:rPr lang="en-US" sz="2400">
                <a:latin typeface="Times New Roman" pitchFamily="18" charset="0"/>
              </a:rPr>
              <a:t>0.0.0.0 	153.18.31.	254 0.0.0.0 		UG 	eth0.</a:t>
            </a:r>
          </a:p>
        </p:txBody>
      </p:sp>
      <p:sp>
        <p:nvSpPr>
          <p:cNvPr id="548867" name="Text Box 3"/>
          <p:cNvSpPr txBox="1">
            <a:spLocks noChangeArrowheads="1"/>
          </p:cNvSpPr>
          <p:nvPr/>
        </p:nvSpPr>
        <p:spPr bwMode="auto">
          <a:xfrm>
            <a:off x="1143000" y="381000"/>
            <a:ext cx="5791200" cy="519113"/>
          </a:xfrm>
          <a:prstGeom prst="rect">
            <a:avLst/>
          </a:prstGeom>
          <a:noFill/>
          <a:ln w="9525">
            <a:noFill/>
            <a:miter lim="800000"/>
            <a:headEnd/>
            <a:tailEnd/>
          </a:ln>
          <a:effectLst/>
        </p:spPr>
        <p:txBody>
          <a:bodyPr>
            <a:spAutoFit/>
          </a:bodyPr>
          <a:lstStyle/>
          <a:p>
            <a:r>
              <a:rPr lang="en-US" altLang="en-US" sz="2400" i="1">
                <a:solidFill>
                  <a:schemeClr val="folHlink"/>
                </a:solidFill>
                <a:latin typeface="Algerian" pitchFamily="82" charset="0"/>
              </a:rPr>
              <a:t>Example</a:t>
            </a:r>
            <a:r>
              <a:rPr lang="en-US" altLang="en-US" sz="2800" i="1">
                <a:solidFill>
                  <a:schemeClr val="folHlink"/>
                </a:solidFill>
                <a:latin typeface="Algerian" pitchFamily="82" charset="0"/>
              </a:rPr>
              <a:t> 13 </a:t>
            </a:r>
            <a:r>
              <a:rPr lang="en-US" altLang="en-US" sz="1400" i="1">
                <a:solidFill>
                  <a:schemeClr val="folHlink"/>
                </a:solidFill>
                <a:latin typeface="Algerian" pitchFamily="82" charset="0"/>
              </a:rPr>
              <a:t>(continued)</a:t>
            </a:r>
            <a:r>
              <a:rPr lang="en-US" altLang="en-US" sz="2800" i="1">
                <a:solidFill>
                  <a:schemeClr val="folHlink"/>
                </a:solidFill>
                <a:latin typeface="Algerian" pitchFamily="82" charset="0"/>
              </a:rPr>
              <a:t>  </a:t>
            </a:r>
          </a:p>
        </p:txBody>
      </p:sp>
      <p:sp>
        <p:nvSpPr>
          <p:cNvPr id="548868" name="Rectangle 4"/>
          <p:cNvSpPr>
            <a:spLocks noChangeArrowheads="1"/>
          </p:cNvSpPr>
          <p:nvPr/>
        </p:nvSpPr>
        <p:spPr bwMode="auto">
          <a:xfrm>
            <a:off x="457200" y="152400"/>
            <a:ext cx="609600" cy="1066800"/>
          </a:xfrm>
          <a:prstGeom prst="rect">
            <a:avLst/>
          </a:prstGeom>
          <a:solidFill>
            <a:schemeClr val="hlink"/>
          </a:solidFill>
          <a:ln w="9525">
            <a:solidFill>
              <a:schemeClr val="tx1"/>
            </a:solidFill>
            <a:miter lim="800000"/>
            <a:headEnd/>
            <a:tailEnd/>
          </a:ln>
          <a:effectLst/>
        </p:spPr>
        <p:txBody>
          <a:bodyPr wrap="none" anchor="ctr"/>
          <a:lstStyle/>
          <a:p>
            <a:endParaRPr lang="en-US"/>
          </a:p>
        </p:txBody>
      </p:sp>
      <p:sp>
        <p:nvSpPr>
          <p:cNvPr id="548869" name="Text Box 5"/>
          <p:cNvSpPr txBox="1">
            <a:spLocks noChangeArrowheads="1"/>
          </p:cNvSpPr>
          <p:nvPr/>
        </p:nvSpPr>
        <p:spPr bwMode="auto">
          <a:xfrm>
            <a:off x="3200400" y="5576888"/>
            <a:ext cx="2413000" cy="595312"/>
          </a:xfrm>
          <a:prstGeom prst="rect">
            <a:avLst/>
          </a:prstGeom>
          <a:noFill/>
          <a:ln w="76200">
            <a:solidFill>
              <a:schemeClr val="tx1"/>
            </a:solidFill>
            <a:miter lim="800000"/>
            <a:headEnd/>
            <a:tailEnd/>
          </a:ln>
          <a:effectLst/>
        </p:spPr>
        <p:txBody>
          <a:bodyPr wrap="none">
            <a:spAutoFit/>
          </a:bodyPr>
          <a:lstStyle/>
          <a:p>
            <a:r>
              <a:rPr lang="en-US" sz="2800">
                <a:solidFill>
                  <a:schemeClr val="hlink"/>
                </a:solidFill>
                <a:latin typeface="Times New Roman" pitchFamily="18" charset="0"/>
              </a:rPr>
              <a:t>See Next Slide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1"/>
          <p:cNvSpPr>
            <a:spLocks noGrp="1"/>
          </p:cNvSpPr>
          <p:nvPr>
            <p:ph type="ftr" sz="quarter" idx="10"/>
          </p:nvPr>
        </p:nvSpPr>
        <p:spPr/>
        <p:txBody>
          <a:bodyPr/>
          <a:lstStyle/>
          <a:p>
            <a:r>
              <a:rPr lang="en-US"/>
              <a:t>TCP/IP Protocol Suite</a:t>
            </a:r>
          </a:p>
        </p:txBody>
      </p:sp>
      <p:sp>
        <p:nvSpPr>
          <p:cNvPr id="12" name="Slide Number Placeholder 2"/>
          <p:cNvSpPr>
            <a:spLocks noGrp="1"/>
          </p:cNvSpPr>
          <p:nvPr>
            <p:ph type="sldNum" sz="quarter" idx="11"/>
          </p:nvPr>
        </p:nvSpPr>
        <p:spPr/>
        <p:txBody>
          <a:bodyPr/>
          <a:lstStyle/>
          <a:p>
            <a:fld id="{4C707FAA-3266-4C67-96D5-81B9A7CD14FA}" type="slidenum">
              <a:rPr lang="en-US"/>
              <a:pPr/>
              <a:t>2</a:t>
            </a:fld>
            <a:endParaRPr lang="en-US"/>
          </a:p>
        </p:txBody>
      </p:sp>
      <p:sp>
        <p:nvSpPr>
          <p:cNvPr id="492546" name="Text Box 2"/>
          <p:cNvSpPr txBox="1">
            <a:spLocks noChangeArrowheads="1"/>
          </p:cNvSpPr>
          <p:nvPr/>
        </p:nvSpPr>
        <p:spPr bwMode="auto">
          <a:xfrm>
            <a:off x="990600" y="90488"/>
            <a:ext cx="5715000" cy="366712"/>
          </a:xfrm>
          <a:prstGeom prst="rect">
            <a:avLst/>
          </a:prstGeom>
          <a:noFill/>
          <a:ln w="9525">
            <a:noFill/>
            <a:miter lim="800000"/>
            <a:headEnd/>
            <a:tailEnd/>
          </a:ln>
          <a:effectLst/>
        </p:spPr>
        <p:txBody>
          <a:bodyPr>
            <a:spAutoFit/>
          </a:bodyPr>
          <a:lstStyle/>
          <a:p>
            <a:r>
              <a:rPr lang="en-US" altLang="en-US">
                <a:solidFill>
                  <a:srgbClr val="0000FF"/>
                </a:solidFill>
                <a:latin typeface="Times New Roman" pitchFamily="18" charset="0"/>
              </a:rPr>
              <a:t>Figure 6.16</a:t>
            </a:r>
            <a:r>
              <a:rPr lang="en-US" altLang="en-US">
                <a:solidFill>
                  <a:schemeClr val="accent2"/>
                </a:solidFill>
                <a:latin typeface="Times New Roman" pitchFamily="18" charset="0"/>
              </a:rPr>
              <a:t>    </a:t>
            </a:r>
            <a:r>
              <a:rPr lang="en-US" altLang="en-US" i="1">
                <a:latin typeface="Times New Roman" pitchFamily="18" charset="0"/>
              </a:rPr>
              <a:t>Longest mask matching</a:t>
            </a:r>
          </a:p>
        </p:txBody>
      </p:sp>
      <p:sp>
        <p:nvSpPr>
          <p:cNvPr id="492547" name="Rectangle 3"/>
          <p:cNvSpPr>
            <a:spLocks noChangeArrowheads="1"/>
          </p:cNvSpPr>
          <p:nvPr/>
        </p:nvSpPr>
        <p:spPr bwMode="ltGray">
          <a:xfrm>
            <a:off x="366713" y="107950"/>
            <a:ext cx="438150" cy="474663"/>
          </a:xfrm>
          <a:prstGeom prst="rect">
            <a:avLst/>
          </a:prstGeom>
          <a:solidFill>
            <a:schemeClr val="accent2"/>
          </a:solidFill>
          <a:ln w="9525">
            <a:noFill/>
            <a:miter lim="800000"/>
            <a:headEnd/>
            <a:tailEnd/>
          </a:ln>
          <a:effectLst/>
        </p:spPr>
        <p:txBody>
          <a:bodyPr wrap="none" anchor="ctr"/>
          <a:lstStyle/>
          <a:p>
            <a:pPr algn="ctr" eaLnBrk="1" hangingPunct="1"/>
            <a:endParaRPr kumimoji="1" lang="en-US" sz="2400" b="0"/>
          </a:p>
        </p:txBody>
      </p:sp>
      <p:sp>
        <p:nvSpPr>
          <p:cNvPr id="492548"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sp>
        <p:nvSpPr>
          <p:cNvPr id="492549" name="Rectangle 5"/>
          <p:cNvSpPr>
            <a:spLocks noChangeArrowheads="1"/>
          </p:cNvSpPr>
          <p:nvPr/>
        </p:nvSpPr>
        <p:spPr bwMode="ltGray">
          <a:xfrm>
            <a:off x="490538" y="530225"/>
            <a:ext cx="422275" cy="474663"/>
          </a:xfrm>
          <a:prstGeom prst="rect">
            <a:avLst/>
          </a:prstGeom>
          <a:solidFill>
            <a:schemeClr val="folHlink"/>
          </a:solidFill>
          <a:ln w="9525">
            <a:noFill/>
            <a:miter lim="800000"/>
            <a:headEnd/>
            <a:tailEnd/>
          </a:ln>
          <a:effectLst/>
        </p:spPr>
        <p:txBody>
          <a:bodyPr wrap="none" anchor="ctr"/>
          <a:lstStyle/>
          <a:p>
            <a:pPr algn="ctr" eaLnBrk="1" hangingPunct="1"/>
            <a:endParaRPr kumimoji="1" lang="en-US" sz="2400" b="0"/>
          </a:p>
        </p:txBody>
      </p:sp>
      <p:sp>
        <p:nvSpPr>
          <p:cNvPr id="492550"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sp>
        <p:nvSpPr>
          <p:cNvPr id="492551"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endParaRPr kumimoji="1" lang="en-US" sz="2400" b="0"/>
          </a:p>
        </p:txBody>
      </p:sp>
      <p:sp>
        <p:nvSpPr>
          <p:cNvPr id="492552" name="Rectangle 8"/>
          <p:cNvSpPr>
            <a:spLocks noChangeArrowheads="1"/>
          </p:cNvSpPr>
          <p:nvPr/>
        </p:nvSpPr>
        <p:spPr bwMode="gray">
          <a:xfrm>
            <a:off x="711200" y="0"/>
            <a:ext cx="31750" cy="1052513"/>
          </a:xfrm>
          <a:prstGeom prst="rect">
            <a:avLst/>
          </a:prstGeom>
          <a:solidFill>
            <a:schemeClr val="bg2"/>
          </a:solidFill>
          <a:ln w="9525">
            <a:noFill/>
            <a:miter lim="800000"/>
            <a:headEnd/>
            <a:tailEnd/>
          </a:ln>
          <a:effectLst/>
        </p:spPr>
        <p:txBody>
          <a:bodyPr wrap="none" anchor="ctr"/>
          <a:lstStyle/>
          <a:p>
            <a:pPr algn="ctr" eaLnBrk="1" hangingPunct="1"/>
            <a:endParaRPr kumimoji="1" lang="en-US" sz="2400" b="0"/>
          </a:p>
        </p:txBody>
      </p:sp>
      <p:sp>
        <p:nvSpPr>
          <p:cNvPr id="492553"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pic>
        <p:nvPicPr>
          <p:cNvPr id="492554" name="Picture 10"/>
          <p:cNvPicPr>
            <a:picLocks noChangeAspect="1" noChangeArrowheads="1"/>
          </p:cNvPicPr>
          <p:nvPr/>
        </p:nvPicPr>
        <p:blipFill>
          <a:blip r:embed="rId2" cstate="print"/>
          <a:srcRect/>
          <a:stretch>
            <a:fillRect/>
          </a:stretch>
        </p:blipFill>
        <p:spPr bwMode="auto">
          <a:xfrm>
            <a:off x="889000" y="912813"/>
            <a:ext cx="7340600" cy="54879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1"/>
          <p:cNvSpPr>
            <a:spLocks noGrp="1"/>
          </p:cNvSpPr>
          <p:nvPr>
            <p:ph type="ftr" sz="quarter" idx="10"/>
          </p:nvPr>
        </p:nvSpPr>
        <p:spPr/>
        <p:txBody>
          <a:bodyPr/>
          <a:lstStyle/>
          <a:p>
            <a:r>
              <a:rPr lang="en-US"/>
              <a:t>TCP/IP Protocol Suite</a:t>
            </a:r>
          </a:p>
        </p:txBody>
      </p:sp>
      <p:sp>
        <p:nvSpPr>
          <p:cNvPr id="7" name="Slide Number Placeholder 2"/>
          <p:cNvSpPr>
            <a:spLocks noGrp="1"/>
          </p:cNvSpPr>
          <p:nvPr>
            <p:ph type="sldNum" sz="quarter" idx="11"/>
          </p:nvPr>
        </p:nvSpPr>
        <p:spPr/>
        <p:txBody>
          <a:bodyPr/>
          <a:lstStyle/>
          <a:p>
            <a:fld id="{FBEC00FA-10FD-4335-9335-3DDD4FA337CC}" type="slidenum">
              <a:rPr lang="en-US"/>
              <a:pPr/>
              <a:t>3</a:t>
            </a:fld>
            <a:endParaRPr lang="en-US"/>
          </a:p>
        </p:txBody>
      </p:sp>
      <p:sp>
        <p:nvSpPr>
          <p:cNvPr id="532482" name="Rectangle 2"/>
          <p:cNvSpPr>
            <a:spLocks noChangeArrowheads="1"/>
          </p:cNvSpPr>
          <p:nvPr/>
        </p:nvSpPr>
        <p:spPr bwMode="auto">
          <a:xfrm>
            <a:off x="392113" y="1787525"/>
            <a:ext cx="8153400" cy="3013075"/>
          </a:xfrm>
          <a:prstGeom prst="rect">
            <a:avLst/>
          </a:prstGeom>
          <a:noFill/>
          <a:ln w="9525">
            <a:noFill/>
            <a:miter lim="800000"/>
            <a:headEnd/>
            <a:tailEnd/>
          </a:ln>
          <a:effectLst/>
        </p:spPr>
        <p:txBody>
          <a:bodyPr>
            <a:spAutoFit/>
          </a:bodyPr>
          <a:lstStyle/>
          <a:p>
            <a:pPr algn="just">
              <a:spcBef>
                <a:spcPct val="50000"/>
              </a:spcBef>
            </a:pPr>
            <a:r>
              <a:rPr lang="en-US" sz="2400" i="1">
                <a:latin typeface="Times New Roman" pitchFamily="18" charset="0"/>
              </a:rPr>
              <a:t>As an example of hierarchical routing, let us consider Figure 6.17. A regional ISP is granted 16384 addresses starting from 120.14.64.0. The regional ISP has decided to divide this block into four subblocks, each with 4096 addresses. Three of these subblocks are assigned to three local ISPs, the second subblock is reserved for future use. Note that the mask for each block is /20 because the original block with mask /18 is divided into 4 blocks. </a:t>
            </a:r>
          </a:p>
        </p:txBody>
      </p:sp>
      <p:sp>
        <p:nvSpPr>
          <p:cNvPr id="532483" name="Text Box 3"/>
          <p:cNvSpPr txBox="1">
            <a:spLocks noChangeArrowheads="1"/>
          </p:cNvSpPr>
          <p:nvPr/>
        </p:nvSpPr>
        <p:spPr bwMode="auto">
          <a:xfrm>
            <a:off x="1143000" y="381000"/>
            <a:ext cx="2209800" cy="519113"/>
          </a:xfrm>
          <a:prstGeom prst="rect">
            <a:avLst/>
          </a:prstGeom>
          <a:noFill/>
          <a:ln w="9525">
            <a:noFill/>
            <a:miter lim="800000"/>
            <a:headEnd/>
            <a:tailEnd/>
          </a:ln>
          <a:effectLst/>
        </p:spPr>
        <p:txBody>
          <a:bodyPr>
            <a:spAutoFit/>
          </a:bodyPr>
          <a:lstStyle/>
          <a:p>
            <a:r>
              <a:rPr lang="en-US" altLang="en-US" sz="2400" i="1">
                <a:solidFill>
                  <a:schemeClr val="folHlink"/>
                </a:solidFill>
                <a:latin typeface="Algerian" pitchFamily="82" charset="0"/>
              </a:rPr>
              <a:t>Example</a:t>
            </a:r>
            <a:r>
              <a:rPr lang="en-US" altLang="en-US" sz="2800" i="1">
                <a:solidFill>
                  <a:schemeClr val="folHlink"/>
                </a:solidFill>
                <a:latin typeface="Algerian" pitchFamily="82" charset="0"/>
              </a:rPr>
              <a:t> 12</a:t>
            </a:r>
          </a:p>
        </p:txBody>
      </p:sp>
      <p:sp>
        <p:nvSpPr>
          <p:cNvPr id="532484" name="Rectangle 4"/>
          <p:cNvSpPr>
            <a:spLocks noChangeArrowheads="1"/>
          </p:cNvSpPr>
          <p:nvPr/>
        </p:nvSpPr>
        <p:spPr bwMode="auto">
          <a:xfrm>
            <a:off x="457200" y="76200"/>
            <a:ext cx="609600" cy="1066800"/>
          </a:xfrm>
          <a:prstGeom prst="rect">
            <a:avLst/>
          </a:prstGeom>
          <a:solidFill>
            <a:schemeClr val="hlink"/>
          </a:solidFill>
          <a:ln w="9525">
            <a:solidFill>
              <a:schemeClr val="tx1"/>
            </a:solidFill>
            <a:miter lim="800000"/>
            <a:headEnd/>
            <a:tailEnd/>
          </a:ln>
          <a:effectLst/>
        </p:spPr>
        <p:txBody>
          <a:bodyPr wrap="none" anchor="ctr"/>
          <a:lstStyle/>
          <a:p>
            <a:endParaRPr lang="en-US"/>
          </a:p>
        </p:txBody>
      </p:sp>
      <p:sp>
        <p:nvSpPr>
          <p:cNvPr id="532486" name="Text Box 6"/>
          <p:cNvSpPr txBox="1">
            <a:spLocks noChangeArrowheads="1"/>
          </p:cNvSpPr>
          <p:nvPr/>
        </p:nvSpPr>
        <p:spPr bwMode="auto">
          <a:xfrm>
            <a:off x="2971800" y="5105400"/>
            <a:ext cx="2413000" cy="595313"/>
          </a:xfrm>
          <a:prstGeom prst="rect">
            <a:avLst/>
          </a:prstGeom>
          <a:noFill/>
          <a:ln w="76200">
            <a:solidFill>
              <a:schemeClr val="tx1"/>
            </a:solidFill>
            <a:miter lim="800000"/>
            <a:headEnd/>
            <a:tailEnd/>
          </a:ln>
          <a:effectLst/>
        </p:spPr>
        <p:txBody>
          <a:bodyPr wrap="none">
            <a:spAutoFit/>
          </a:bodyPr>
          <a:lstStyle/>
          <a:p>
            <a:r>
              <a:rPr lang="en-US" sz="2800">
                <a:solidFill>
                  <a:schemeClr val="hlink"/>
                </a:solidFill>
                <a:latin typeface="Times New Roman" pitchFamily="18" charset="0"/>
              </a:rPr>
              <a:t>See Next Slide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1"/>
          <p:cNvSpPr>
            <a:spLocks noGrp="1"/>
          </p:cNvSpPr>
          <p:nvPr>
            <p:ph type="ftr" sz="quarter" idx="10"/>
          </p:nvPr>
        </p:nvSpPr>
        <p:spPr/>
        <p:txBody>
          <a:bodyPr/>
          <a:lstStyle/>
          <a:p>
            <a:r>
              <a:rPr lang="en-US"/>
              <a:t>TCP/IP Protocol Suite</a:t>
            </a:r>
          </a:p>
        </p:txBody>
      </p:sp>
      <p:sp>
        <p:nvSpPr>
          <p:cNvPr id="12" name="Slide Number Placeholder 2"/>
          <p:cNvSpPr>
            <a:spLocks noGrp="1"/>
          </p:cNvSpPr>
          <p:nvPr>
            <p:ph type="sldNum" sz="quarter" idx="11"/>
          </p:nvPr>
        </p:nvSpPr>
        <p:spPr/>
        <p:txBody>
          <a:bodyPr/>
          <a:lstStyle/>
          <a:p>
            <a:fld id="{5444FC55-9AB1-4AAB-86A0-763C43625E19}" type="slidenum">
              <a:rPr lang="en-US"/>
              <a:pPr/>
              <a:t>4</a:t>
            </a:fld>
            <a:endParaRPr lang="en-US"/>
          </a:p>
        </p:txBody>
      </p:sp>
      <p:sp>
        <p:nvSpPr>
          <p:cNvPr id="546818" name="Text Box 2"/>
          <p:cNvSpPr txBox="1">
            <a:spLocks noChangeArrowheads="1"/>
          </p:cNvSpPr>
          <p:nvPr/>
        </p:nvSpPr>
        <p:spPr bwMode="auto">
          <a:xfrm>
            <a:off x="990600" y="90488"/>
            <a:ext cx="5715000" cy="366712"/>
          </a:xfrm>
          <a:prstGeom prst="rect">
            <a:avLst/>
          </a:prstGeom>
          <a:noFill/>
          <a:ln w="9525">
            <a:noFill/>
            <a:miter lim="800000"/>
            <a:headEnd/>
            <a:tailEnd/>
          </a:ln>
          <a:effectLst/>
        </p:spPr>
        <p:txBody>
          <a:bodyPr>
            <a:spAutoFit/>
          </a:bodyPr>
          <a:lstStyle/>
          <a:p>
            <a:r>
              <a:rPr lang="en-US" altLang="en-US">
                <a:solidFill>
                  <a:srgbClr val="0000FF"/>
                </a:solidFill>
                <a:latin typeface="Times New Roman" pitchFamily="18" charset="0"/>
              </a:rPr>
              <a:t>Figure 6.17</a:t>
            </a:r>
            <a:r>
              <a:rPr lang="en-US" altLang="en-US">
                <a:solidFill>
                  <a:schemeClr val="accent2"/>
                </a:solidFill>
                <a:latin typeface="Times New Roman" pitchFamily="18" charset="0"/>
              </a:rPr>
              <a:t>    </a:t>
            </a:r>
            <a:r>
              <a:rPr lang="en-US" altLang="en-US" i="1">
                <a:latin typeface="Times New Roman" pitchFamily="18" charset="0"/>
              </a:rPr>
              <a:t>Hierarchical routing with ISPs</a:t>
            </a:r>
          </a:p>
        </p:txBody>
      </p:sp>
      <p:sp>
        <p:nvSpPr>
          <p:cNvPr id="546819" name="Rectangle 3"/>
          <p:cNvSpPr>
            <a:spLocks noChangeArrowheads="1"/>
          </p:cNvSpPr>
          <p:nvPr/>
        </p:nvSpPr>
        <p:spPr bwMode="ltGray">
          <a:xfrm>
            <a:off x="366713" y="107950"/>
            <a:ext cx="438150" cy="474663"/>
          </a:xfrm>
          <a:prstGeom prst="rect">
            <a:avLst/>
          </a:prstGeom>
          <a:solidFill>
            <a:schemeClr val="accent2"/>
          </a:solidFill>
          <a:ln w="9525">
            <a:noFill/>
            <a:miter lim="800000"/>
            <a:headEnd/>
            <a:tailEnd/>
          </a:ln>
          <a:effectLst/>
        </p:spPr>
        <p:txBody>
          <a:bodyPr wrap="none" anchor="ctr"/>
          <a:lstStyle/>
          <a:p>
            <a:pPr algn="ctr" eaLnBrk="1" hangingPunct="1"/>
            <a:endParaRPr kumimoji="1" lang="en-US" sz="2400" b="0"/>
          </a:p>
        </p:txBody>
      </p:sp>
      <p:sp>
        <p:nvSpPr>
          <p:cNvPr id="546820"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sp>
        <p:nvSpPr>
          <p:cNvPr id="546821" name="Rectangle 5"/>
          <p:cNvSpPr>
            <a:spLocks noChangeArrowheads="1"/>
          </p:cNvSpPr>
          <p:nvPr/>
        </p:nvSpPr>
        <p:spPr bwMode="ltGray">
          <a:xfrm>
            <a:off x="490538" y="530225"/>
            <a:ext cx="422275" cy="474663"/>
          </a:xfrm>
          <a:prstGeom prst="rect">
            <a:avLst/>
          </a:prstGeom>
          <a:solidFill>
            <a:schemeClr val="folHlink"/>
          </a:solidFill>
          <a:ln w="9525">
            <a:noFill/>
            <a:miter lim="800000"/>
            <a:headEnd/>
            <a:tailEnd/>
          </a:ln>
          <a:effectLst/>
        </p:spPr>
        <p:txBody>
          <a:bodyPr wrap="none" anchor="ctr"/>
          <a:lstStyle/>
          <a:p>
            <a:pPr algn="ctr" eaLnBrk="1" hangingPunct="1"/>
            <a:endParaRPr kumimoji="1" lang="en-US" sz="2400" b="0"/>
          </a:p>
        </p:txBody>
      </p:sp>
      <p:sp>
        <p:nvSpPr>
          <p:cNvPr id="546822"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sp>
        <p:nvSpPr>
          <p:cNvPr id="546823"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endParaRPr kumimoji="1" lang="en-US" sz="2400" b="0"/>
          </a:p>
        </p:txBody>
      </p:sp>
      <p:sp>
        <p:nvSpPr>
          <p:cNvPr id="546824" name="Rectangle 8"/>
          <p:cNvSpPr>
            <a:spLocks noChangeArrowheads="1"/>
          </p:cNvSpPr>
          <p:nvPr/>
        </p:nvSpPr>
        <p:spPr bwMode="gray">
          <a:xfrm>
            <a:off x="711200" y="0"/>
            <a:ext cx="31750" cy="1052513"/>
          </a:xfrm>
          <a:prstGeom prst="rect">
            <a:avLst/>
          </a:prstGeom>
          <a:solidFill>
            <a:schemeClr val="bg2"/>
          </a:solidFill>
          <a:ln w="9525">
            <a:noFill/>
            <a:miter lim="800000"/>
            <a:headEnd/>
            <a:tailEnd/>
          </a:ln>
          <a:effectLst/>
        </p:spPr>
        <p:txBody>
          <a:bodyPr wrap="none" anchor="ctr"/>
          <a:lstStyle/>
          <a:p>
            <a:pPr algn="ctr" eaLnBrk="1" hangingPunct="1"/>
            <a:endParaRPr kumimoji="1" lang="en-US" sz="2400" b="0"/>
          </a:p>
        </p:txBody>
      </p:sp>
      <p:sp>
        <p:nvSpPr>
          <p:cNvPr id="546825"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pic>
        <p:nvPicPr>
          <p:cNvPr id="546826" name="Picture 10"/>
          <p:cNvPicPr>
            <a:picLocks noChangeAspect="1" noChangeArrowheads="1"/>
          </p:cNvPicPr>
          <p:nvPr/>
        </p:nvPicPr>
        <p:blipFill>
          <a:blip r:embed="rId2" cstate="print"/>
          <a:srcRect/>
          <a:stretch>
            <a:fillRect/>
          </a:stretch>
        </p:blipFill>
        <p:spPr bwMode="auto">
          <a:xfrm>
            <a:off x="460375" y="1195388"/>
            <a:ext cx="8455025" cy="46720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1"/>
          <p:cNvSpPr>
            <a:spLocks noGrp="1"/>
          </p:cNvSpPr>
          <p:nvPr>
            <p:ph type="ftr" sz="quarter" idx="10"/>
          </p:nvPr>
        </p:nvSpPr>
        <p:spPr/>
        <p:txBody>
          <a:bodyPr/>
          <a:lstStyle/>
          <a:p>
            <a:r>
              <a:rPr lang="en-US"/>
              <a:t>TCP/IP Protocol Suite</a:t>
            </a:r>
          </a:p>
        </p:txBody>
      </p:sp>
      <p:sp>
        <p:nvSpPr>
          <p:cNvPr id="7" name="Slide Number Placeholder 2"/>
          <p:cNvSpPr>
            <a:spLocks noGrp="1"/>
          </p:cNvSpPr>
          <p:nvPr>
            <p:ph type="sldNum" sz="quarter" idx="11"/>
          </p:nvPr>
        </p:nvSpPr>
        <p:spPr/>
        <p:txBody>
          <a:bodyPr/>
          <a:lstStyle/>
          <a:p>
            <a:fld id="{4A3EE4C0-6392-43D7-BC43-E8FEF208ADE0}" type="slidenum">
              <a:rPr lang="en-US"/>
              <a:pPr/>
              <a:t>5</a:t>
            </a:fld>
            <a:endParaRPr lang="en-US"/>
          </a:p>
        </p:txBody>
      </p:sp>
      <p:sp>
        <p:nvSpPr>
          <p:cNvPr id="545794" name="Rectangle 2"/>
          <p:cNvSpPr>
            <a:spLocks noChangeArrowheads="1"/>
          </p:cNvSpPr>
          <p:nvPr/>
        </p:nvSpPr>
        <p:spPr bwMode="auto">
          <a:xfrm>
            <a:off x="392113" y="1619250"/>
            <a:ext cx="8153400" cy="4291013"/>
          </a:xfrm>
          <a:prstGeom prst="rect">
            <a:avLst/>
          </a:prstGeom>
          <a:noFill/>
          <a:ln w="9525">
            <a:noFill/>
            <a:miter lim="800000"/>
            <a:headEnd/>
            <a:tailEnd/>
          </a:ln>
          <a:effectLst/>
        </p:spPr>
        <p:txBody>
          <a:bodyPr>
            <a:spAutoFit/>
          </a:bodyPr>
          <a:lstStyle/>
          <a:p>
            <a:pPr algn="just">
              <a:spcBef>
                <a:spcPct val="50000"/>
              </a:spcBef>
            </a:pPr>
            <a:r>
              <a:rPr lang="en-US" sz="2400" i="1">
                <a:latin typeface="Times New Roman" pitchFamily="18" charset="0"/>
              </a:rPr>
              <a:t>The first local ISP has divided its assigned subblock into 8 smaller blocks and assigned each to a small ISP. Each small ISP provides services to 128 households (H001 to H128), each using four addresses. Note that the mask for each small ISP is now /23 because the block is further divided into 8 blocks. Each household has a mask of /30, because a household has only 4 addresses (2</a:t>
            </a:r>
            <a:r>
              <a:rPr lang="en-US" sz="2400" i="1" baseline="30000">
                <a:latin typeface="Times New Roman" pitchFamily="18" charset="0"/>
              </a:rPr>
              <a:t>32−30</a:t>
            </a:r>
            <a:r>
              <a:rPr lang="en-US" sz="2400" i="1">
                <a:latin typeface="Times New Roman" pitchFamily="18" charset="0"/>
              </a:rPr>
              <a:t> is 4).</a:t>
            </a:r>
          </a:p>
          <a:p>
            <a:pPr algn="just">
              <a:spcBef>
                <a:spcPct val="50000"/>
              </a:spcBef>
            </a:pPr>
            <a:r>
              <a:rPr lang="en-US" sz="2400" i="1">
                <a:latin typeface="Times New Roman" pitchFamily="18" charset="0"/>
              </a:rPr>
              <a:t>The second local ISP has divided its block into 4 blocks and has assigned the addresses to 4 large organizations (LOrg01 to LOrg04). Note that each large organization has 1024 addresses and the mask is /22.</a:t>
            </a:r>
          </a:p>
        </p:txBody>
      </p:sp>
      <p:sp>
        <p:nvSpPr>
          <p:cNvPr id="545795" name="Text Box 3"/>
          <p:cNvSpPr txBox="1">
            <a:spLocks noChangeArrowheads="1"/>
          </p:cNvSpPr>
          <p:nvPr/>
        </p:nvSpPr>
        <p:spPr bwMode="auto">
          <a:xfrm>
            <a:off x="1143000" y="381000"/>
            <a:ext cx="4267200" cy="946150"/>
          </a:xfrm>
          <a:prstGeom prst="rect">
            <a:avLst/>
          </a:prstGeom>
          <a:noFill/>
          <a:ln w="9525">
            <a:noFill/>
            <a:miter lim="800000"/>
            <a:headEnd/>
            <a:tailEnd/>
          </a:ln>
          <a:effectLst/>
        </p:spPr>
        <p:txBody>
          <a:bodyPr>
            <a:spAutoFit/>
          </a:bodyPr>
          <a:lstStyle/>
          <a:p>
            <a:r>
              <a:rPr lang="en-US" altLang="en-US" sz="2400" i="1">
                <a:solidFill>
                  <a:schemeClr val="folHlink"/>
                </a:solidFill>
                <a:latin typeface="Algerian" pitchFamily="82" charset="0"/>
              </a:rPr>
              <a:t>Example</a:t>
            </a:r>
            <a:r>
              <a:rPr lang="en-US" altLang="en-US" sz="2800" i="1">
                <a:solidFill>
                  <a:schemeClr val="folHlink"/>
                </a:solidFill>
                <a:latin typeface="Algerian" pitchFamily="82" charset="0"/>
              </a:rPr>
              <a:t> 12  </a:t>
            </a:r>
            <a:r>
              <a:rPr lang="en-US" altLang="en-US" sz="1400" i="1">
                <a:solidFill>
                  <a:schemeClr val="folHlink"/>
                </a:solidFill>
                <a:latin typeface="Algerian" pitchFamily="82" charset="0"/>
              </a:rPr>
              <a:t>(Continued)</a:t>
            </a:r>
          </a:p>
          <a:p>
            <a:endParaRPr lang="en-US" altLang="en-US" sz="2800" i="1">
              <a:solidFill>
                <a:schemeClr val="folHlink"/>
              </a:solidFill>
              <a:latin typeface="Algerian" pitchFamily="82" charset="0"/>
            </a:endParaRPr>
          </a:p>
        </p:txBody>
      </p:sp>
      <p:sp>
        <p:nvSpPr>
          <p:cNvPr id="545796" name="Rectangle 4"/>
          <p:cNvSpPr>
            <a:spLocks noChangeArrowheads="1"/>
          </p:cNvSpPr>
          <p:nvPr/>
        </p:nvSpPr>
        <p:spPr bwMode="auto">
          <a:xfrm>
            <a:off x="457200" y="76200"/>
            <a:ext cx="609600" cy="1066800"/>
          </a:xfrm>
          <a:prstGeom prst="rect">
            <a:avLst/>
          </a:prstGeom>
          <a:solidFill>
            <a:schemeClr val="hlink"/>
          </a:solidFill>
          <a:ln w="9525">
            <a:solidFill>
              <a:schemeClr val="tx1"/>
            </a:solidFill>
            <a:miter lim="800000"/>
            <a:headEnd/>
            <a:tailEnd/>
          </a:ln>
          <a:effectLst/>
        </p:spPr>
        <p:txBody>
          <a:bodyPr wrap="none" anchor="ctr"/>
          <a:lstStyle/>
          <a:p>
            <a:endParaRPr lang="en-US"/>
          </a:p>
        </p:txBody>
      </p:sp>
      <p:sp>
        <p:nvSpPr>
          <p:cNvPr id="545797" name="Text Box 5"/>
          <p:cNvSpPr txBox="1">
            <a:spLocks noChangeArrowheads="1"/>
          </p:cNvSpPr>
          <p:nvPr/>
        </p:nvSpPr>
        <p:spPr bwMode="auto">
          <a:xfrm>
            <a:off x="3149600" y="5957888"/>
            <a:ext cx="2413000" cy="595312"/>
          </a:xfrm>
          <a:prstGeom prst="rect">
            <a:avLst/>
          </a:prstGeom>
          <a:noFill/>
          <a:ln w="76200">
            <a:solidFill>
              <a:schemeClr val="tx1"/>
            </a:solidFill>
            <a:miter lim="800000"/>
            <a:headEnd/>
            <a:tailEnd/>
          </a:ln>
          <a:effectLst/>
        </p:spPr>
        <p:txBody>
          <a:bodyPr wrap="none">
            <a:spAutoFit/>
          </a:bodyPr>
          <a:lstStyle/>
          <a:p>
            <a:r>
              <a:rPr lang="en-US" sz="2800">
                <a:solidFill>
                  <a:schemeClr val="hlink"/>
                </a:solidFill>
                <a:latin typeface="Times New Roman" pitchFamily="18" charset="0"/>
              </a:rPr>
              <a:t>See Next Slide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1"/>
          <p:cNvSpPr>
            <a:spLocks noGrp="1"/>
          </p:cNvSpPr>
          <p:nvPr>
            <p:ph type="ftr" sz="quarter" idx="10"/>
          </p:nvPr>
        </p:nvSpPr>
        <p:spPr/>
        <p:txBody>
          <a:bodyPr/>
          <a:lstStyle/>
          <a:p>
            <a:r>
              <a:rPr lang="en-US"/>
              <a:t>TCP/IP Protocol Suite</a:t>
            </a:r>
          </a:p>
        </p:txBody>
      </p:sp>
      <p:sp>
        <p:nvSpPr>
          <p:cNvPr id="6" name="Slide Number Placeholder 2"/>
          <p:cNvSpPr>
            <a:spLocks noGrp="1"/>
          </p:cNvSpPr>
          <p:nvPr>
            <p:ph type="sldNum" sz="quarter" idx="11"/>
          </p:nvPr>
        </p:nvSpPr>
        <p:spPr/>
        <p:txBody>
          <a:bodyPr/>
          <a:lstStyle/>
          <a:p>
            <a:fld id="{3CE24855-0454-4A58-8983-3434630234CD}" type="slidenum">
              <a:rPr lang="en-US"/>
              <a:pPr/>
              <a:t>6</a:t>
            </a:fld>
            <a:endParaRPr lang="en-US"/>
          </a:p>
        </p:txBody>
      </p:sp>
      <p:sp>
        <p:nvSpPr>
          <p:cNvPr id="543746" name="Rectangle 2"/>
          <p:cNvSpPr>
            <a:spLocks noChangeArrowheads="1"/>
          </p:cNvSpPr>
          <p:nvPr/>
        </p:nvSpPr>
        <p:spPr bwMode="auto">
          <a:xfrm>
            <a:off x="392113" y="1789113"/>
            <a:ext cx="8153400" cy="3925887"/>
          </a:xfrm>
          <a:prstGeom prst="rect">
            <a:avLst/>
          </a:prstGeom>
          <a:noFill/>
          <a:ln w="9525">
            <a:noFill/>
            <a:miter lim="800000"/>
            <a:headEnd/>
            <a:tailEnd/>
          </a:ln>
          <a:effectLst/>
        </p:spPr>
        <p:txBody>
          <a:bodyPr>
            <a:spAutoFit/>
          </a:bodyPr>
          <a:lstStyle/>
          <a:p>
            <a:pPr algn="just">
              <a:spcBef>
                <a:spcPct val="50000"/>
              </a:spcBef>
            </a:pPr>
            <a:r>
              <a:rPr lang="en-US" sz="2400" i="1">
                <a:latin typeface="Times New Roman" pitchFamily="18" charset="0"/>
              </a:rPr>
              <a:t>The third local ISP has divided its block into 16 blocks and assigned each block to a small organization (SOrg01 to SOrg15). Each small organization has 256 addresses and the mask is /24. </a:t>
            </a:r>
          </a:p>
          <a:p>
            <a:pPr algn="just">
              <a:spcBef>
                <a:spcPct val="50000"/>
              </a:spcBef>
            </a:pPr>
            <a:r>
              <a:rPr lang="en-US" sz="2400" i="1">
                <a:latin typeface="Times New Roman" pitchFamily="18" charset="0"/>
              </a:rPr>
              <a:t>There is a sense of hierarchy in this configuration. All routers in the Internet send a packet with destination address 120.14.64.0 to 120.14.127.255 to the regional ISP. The regional ISP sends every packet with destination address 120.14.64.0 to 120.14.79.255 to Local ISP1. Local ISP1 sends every packet with destination address 120.14.64.0 to 120.14.64.3 to H001.</a:t>
            </a:r>
          </a:p>
        </p:txBody>
      </p:sp>
      <p:sp>
        <p:nvSpPr>
          <p:cNvPr id="543747" name="Text Box 3"/>
          <p:cNvSpPr txBox="1">
            <a:spLocks noChangeArrowheads="1"/>
          </p:cNvSpPr>
          <p:nvPr/>
        </p:nvSpPr>
        <p:spPr bwMode="auto">
          <a:xfrm>
            <a:off x="1143000" y="381000"/>
            <a:ext cx="5334000" cy="519113"/>
          </a:xfrm>
          <a:prstGeom prst="rect">
            <a:avLst/>
          </a:prstGeom>
          <a:noFill/>
          <a:ln w="9525">
            <a:noFill/>
            <a:miter lim="800000"/>
            <a:headEnd/>
            <a:tailEnd/>
          </a:ln>
          <a:effectLst/>
        </p:spPr>
        <p:txBody>
          <a:bodyPr>
            <a:spAutoFit/>
          </a:bodyPr>
          <a:lstStyle/>
          <a:p>
            <a:r>
              <a:rPr lang="en-US" altLang="en-US" sz="2400" i="1">
                <a:solidFill>
                  <a:schemeClr val="folHlink"/>
                </a:solidFill>
                <a:latin typeface="Algerian" pitchFamily="82" charset="0"/>
              </a:rPr>
              <a:t>Example</a:t>
            </a:r>
            <a:r>
              <a:rPr lang="en-US" altLang="en-US" sz="2800" i="1">
                <a:solidFill>
                  <a:schemeClr val="folHlink"/>
                </a:solidFill>
                <a:latin typeface="Algerian" pitchFamily="82" charset="0"/>
              </a:rPr>
              <a:t> 12 </a:t>
            </a:r>
            <a:r>
              <a:rPr lang="en-US" altLang="en-US" sz="1400" i="1">
                <a:solidFill>
                  <a:schemeClr val="folHlink"/>
                </a:solidFill>
                <a:latin typeface="Algerian" pitchFamily="82" charset="0"/>
              </a:rPr>
              <a:t>(Continued)</a:t>
            </a:r>
          </a:p>
        </p:txBody>
      </p:sp>
      <p:sp>
        <p:nvSpPr>
          <p:cNvPr id="543748" name="Rectangle 4"/>
          <p:cNvSpPr>
            <a:spLocks noChangeArrowheads="1"/>
          </p:cNvSpPr>
          <p:nvPr/>
        </p:nvSpPr>
        <p:spPr bwMode="auto">
          <a:xfrm>
            <a:off x="457200" y="152400"/>
            <a:ext cx="609600" cy="1066800"/>
          </a:xfrm>
          <a:prstGeom prst="rect">
            <a:avLst/>
          </a:prstGeom>
          <a:solidFill>
            <a:schemeClr val="hlink"/>
          </a:solidFill>
          <a:ln w="9525">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 name="Footer Placeholder 1"/>
          <p:cNvSpPr>
            <a:spLocks noGrp="1"/>
          </p:cNvSpPr>
          <p:nvPr>
            <p:ph type="ftr" sz="quarter" idx="10"/>
          </p:nvPr>
        </p:nvSpPr>
        <p:spPr/>
        <p:txBody>
          <a:bodyPr/>
          <a:lstStyle/>
          <a:p>
            <a:r>
              <a:rPr lang="en-US"/>
              <a:t>TCP/IP Protocol Suite</a:t>
            </a:r>
          </a:p>
        </p:txBody>
      </p:sp>
      <p:sp>
        <p:nvSpPr>
          <p:cNvPr id="11" name="Slide Number Placeholder 2"/>
          <p:cNvSpPr>
            <a:spLocks noGrp="1"/>
          </p:cNvSpPr>
          <p:nvPr>
            <p:ph type="sldNum" sz="quarter" idx="11"/>
          </p:nvPr>
        </p:nvSpPr>
        <p:spPr/>
        <p:txBody>
          <a:bodyPr/>
          <a:lstStyle/>
          <a:p>
            <a:fld id="{0F50E595-E1B6-4B63-A92C-D7B461FAF081}" type="slidenum">
              <a:rPr lang="en-US"/>
              <a:pPr/>
              <a:t>7</a:t>
            </a:fld>
            <a:endParaRPr lang="en-US"/>
          </a:p>
        </p:txBody>
      </p:sp>
      <p:grpSp>
        <p:nvGrpSpPr>
          <p:cNvPr id="2" name="Group 2"/>
          <p:cNvGrpSpPr>
            <a:grpSpLocks/>
          </p:cNvGrpSpPr>
          <p:nvPr/>
        </p:nvGrpSpPr>
        <p:grpSpPr bwMode="auto">
          <a:xfrm>
            <a:off x="0" y="0"/>
            <a:ext cx="8686800" cy="6400800"/>
            <a:chOff x="0" y="96"/>
            <a:chExt cx="5472" cy="3840"/>
          </a:xfrm>
        </p:grpSpPr>
        <p:sp>
          <p:nvSpPr>
            <p:cNvPr id="475139" name="AutoShape 3"/>
            <p:cNvSpPr>
              <a:spLocks noChangeArrowheads="1"/>
            </p:cNvSpPr>
            <p:nvPr/>
          </p:nvSpPr>
          <p:spPr bwMode="auto">
            <a:xfrm>
              <a:off x="240" y="336"/>
              <a:ext cx="5232" cy="3600"/>
            </a:xfrm>
            <a:prstGeom prst="roundRect">
              <a:avLst>
                <a:gd name="adj" fmla="val 13727"/>
              </a:avLst>
            </a:prstGeom>
            <a:noFill/>
            <a:ln w="50800">
              <a:solidFill>
                <a:schemeClr val="bg2"/>
              </a:solidFill>
              <a:round/>
              <a:headEnd/>
              <a:tailEnd/>
            </a:ln>
            <a:effectLst/>
          </p:spPr>
          <p:txBody>
            <a:bodyPr wrap="none" anchor="ctr"/>
            <a:lstStyle/>
            <a:p>
              <a:pPr algn="ctr" eaLnBrk="1" hangingPunct="1"/>
              <a:endParaRPr lang="en-US" sz="2400">
                <a:latin typeface="Times New Roman" pitchFamily="18" charset="0"/>
              </a:endParaRPr>
            </a:p>
          </p:txBody>
        </p:sp>
        <p:sp>
          <p:nvSpPr>
            <p:cNvPr id="475140" name="AutoShape 4"/>
            <p:cNvSpPr>
              <a:spLocks noChangeArrowheads="1"/>
            </p:cNvSpPr>
            <p:nvPr/>
          </p:nvSpPr>
          <p:spPr bwMode="blackWhite">
            <a:xfrm>
              <a:off x="0" y="96"/>
              <a:ext cx="5376" cy="768"/>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6169" y="0"/>
                </a:cxn>
                <a:cxn ang="0">
                  <a:pos x="6670" y="500"/>
                </a:cxn>
                <a:cxn ang="0">
                  <a:pos x="6170" y="1000"/>
                </a:cxn>
                <a:cxn ang="0">
                  <a:pos x="0" y="1000"/>
                </a:cxn>
              </a:cxnLst>
              <a:rect l="T0" t="T1" r="T2" b="T3"/>
              <a:pathLst>
                <a:path w="7000" h="1000">
                  <a:moveTo>
                    <a:pt x="0" y="0"/>
                  </a:moveTo>
                  <a:lnTo>
                    <a:pt x="6169" y="0"/>
                  </a:lnTo>
                  <a:cubicBezTo>
                    <a:pt x="6446" y="0"/>
                    <a:pt x="6670" y="223"/>
                    <a:pt x="6670" y="500"/>
                  </a:cubicBezTo>
                  <a:cubicBezTo>
                    <a:pt x="6670" y="776"/>
                    <a:pt x="6446" y="999"/>
                    <a:pt x="6170" y="1000"/>
                  </a:cubicBezTo>
                  <a:lnTo>
                    <a:pt x="0" y="1000"/>
                  </a:lnTo>
                  <a:close/>
                </a:path>
              </a:pathLst>
            </a:custGeom>
            <a:solidFill>
              <a:schemeClr val="folHlink"/>
            </a:solidFill>
            <a:ln w="9525">
              <a:noFill/>
              <a:miter lim="800000"/>
              <a:headEnd/>
              <a:tailEnd/>
            </a:ln>
          </p:spPr>
          <p:txBody>
            <a:bodyPr/>
            <a:lstStyle/>
            <a:p>
              <a:pPr eaLnBrk="1" hangingPunct="1"/>
              <a:endParaRPr lang="en-US" sz="2400">
                <a:latin typeface="Times New Roman" pitchFamily="18" charset="0"/>
              </a:endParaRPr>
            </a:p>
          </p:txBody>
        </p:sp>
        <p:sp>
          <p:nvSpPr>
            <p:cNvPr id="475141" name="Line 5"/>
            <p:cNvSpPr>
              <a:spLocks noChangeShapeType="1"/>
            </p:cNvSpPr>
            <p:nvPr/>
          </p:nvSpPr>
          <p:spPr bwMode="auto">
            <a:xfrm>
              <a:off x="0" y="768"/>
              <a:ext cx="5088" cy="0"/>
            </a:xfrm>
            <a:prstGeom prst="line">
              <a:avLst/>
            </a:prstGeom>
            <a:noFill/>
            <a:ln w="38100">
              <a:solidFill>
                <a:schemeClr val="bg1"/>
              </a:solidFill>
              <a:round/>
              <a:headEnd/>
              <a:tailEnd/>
            </a:ln>
            <a:effectLst/>
          </p:spPr>
          <p:txBody>
            <a:bodyPr/>
            <a:lstStyle/>
            <a:p>
              <a:endParaRPr lang="en-US"/>
            </a:p>
          </p:txBody>
        </p:sp>
      </p:grpSp>
      <p:sp>
        <p:nvSpPr>
          <p:cNvPr id="475142" name="Text Box 6"/>
          <p:cNvSpPr txBox="1">
            <a:spLocks noChangeArrowheads="1"/>
          </p:cNvSpPr>
          <p:nvPr/>
        </p:nvSpPr>
        <p:spPr bwMode="auto">
          <a:xfrm>
            <a:off x="228600" y="354013"/>
            <a:ext cx="3308350" cy="641350"/>
          </a:xfrm>
          <a:prstGeom prst="rect">
            <a:avLst/>
          </a:prstGeom>
          <a:noFill/>
          <a:ln w="9525">
            <a:noFill/>
            <a:miter lim="800000"/>
            <a:headEnd/>
            <a:tailEnd/>
          </a:ln>
          <a:effectLst/>
        </p:spPr>
        <p:txBody>
          <a:bodyPr wrap="none">
            <a:spAutoFit/>
          </a:bodyPr>
          <a:lstStyle/>
          <a:p>
            <a:r>
              <a:rPr lang="en-US" sz="3600">
                <a:solidFill>
                  <a:schemeClr val="bg1"/>
                </a:solidFill>
                <a:latin typeface="Arial" charset="0"/>
              </a:rPr>
              <a:t>6.3   ROUTING</a:t>
            </a:r>
          </a:p>
        </p:txBody>
      </p:sp>
      <p:sp>
        <p:nvSpPr>
          <p:cNvPr id="475143" name="Rectangle 7"/>
          <p:cNvSpPr>
            <a:spLocks noChangeArrowheads="1"/>
          </p:cNvSpPr>
          <p:nvPr/>
        </p:nvSpPr>
        <p:spPr bwMode="auto">
          <a:xfrm>
            <a:off x="533400" y="1371600"/>
            <a:ext cx="7848600" cy="396875"/>
          </a:xfrm>
          <a:prstGeom prst="rect">
            <a:avLst/>
          </a:prstGeom>
          <a:noFill/>
          <a:ln w="9525">
            <a:noFill/>
            <a:miter lim="800000"/>
            <a:headEnd/>
            <a:tailEnd/>
          </a:ln>
          <a:effectLst/>
        </p:spPr>
        <p:txBody>
          <a:bodyPr>
            <a:spAutoFit/>
          </a:bodyPr>
          <a:lstStyle/>
          <a:p>
            <a:r>
              <a:rPr lang="en-US" sz="2000" i="1">
                <a:effectLst>
                  <a:outerShdw blurRad="38100" dist="38100" dir="2700000" algn="tl">
                    <a:srgbClr val="C0C0C0"/>
                  </a:outerShdw>
                </a:effectLst>
                <a:latin typeface="Times New Roman" pitchFamily="18" charset="0"/>
              </a:rPr>
              <a:t>Routing deals with the issues of creating and maintaining routing tables. </a:t>
            </a:r>
          </a:p>
        </p:txBody>
      </p:sp>
      <p:sp>
        <p:nvSpPr>
          <p:cNvPr id="475144" name="Rectangle 8"/>
          <p:cNvSpPr>
            <a:spLocks noChangeArrowheads="1"/>
          </p:cNvSpPr>
          <p:nvPr/>
        </p:nvSpPr>
        <p:spPr bwMode="auto">
          <a:xfrm>
            <a:off x="685800" y="3200400"/>
            <a:ext cx="7848600" cy="396875"/>
          </a:xfrm>
          <a:prstGeom prst="rect">
            <a:avLst/>
          </a:prstGeom>
          <a:noFill/>
          <a:ln w="9525">
            <a:noFill/>
            <a:miter lim="800000"/>
            <a:headEnd/>
            <a:tailEnd/>
          </a:ln>
          <a:effectLst/>
        </p:spPr>
        <p:txBody>
          <a:bodyPr>
            <a:spAutoFit/>
          </a:bodyPr>
          <a:lstStyle/>
          <a:p>
            <a:r>
              <a:rPr lang="en-US" sz="2000" i="1">
                <a:solidFill>
                  <a:schemeClr val="hlink"/>
                </a:solidFill>
                <a:effectLst>
                  <a:outerShdw blurRad="38100" dist="38100" dir="2700000" algn="tl">
                    <a:srgbClr val="C0C0C0"/>
                  </a:outerShdw>
                </a:effectLst>
                <a:latin typeface="Times New Roman" pitchFamily="18" charset="0"/>
              </a:rPr>
              <a:t>The topics discussed in this section include:</a:t>
            </a:r>
          </a:p>
        </p:txBody>
      </p:sp>
      <p:sp>
        <p:nvSpPr>
          <p:cNvPr id="475145" name="Rectangle 9"/>
          <p:cNvSpPr>
            <a:spLocks noChangeArrowheads="1"/>
          </p:cNvSpPr>
          <p:nvPr/>
        </p:nvSpPr>
        <p:spPr bwMode="auto">
          <a:xfrm>
            <a:off x="685800" y="3886200"/>
            <a:ext cx="7315200" cy="701675"/>
          </a:xfrm>
          <a:prstGeom prst="rect">
            <a:avLst/>
          </a:prstGeom>
          <a:noFill/>
          <a:ln w="76200">
            <a:noFill/>
            <a:miter lim="800000"/>
            <a:headEnd/>
            <a:tailEnd/>
          </a:ln>
          <a:effectLst/>
        </p:spPr>
        <p:txBody>
          <a:bodyPr>
            <a:spAutoFit/>
          </a:bodyPr>
          <a:lstStyle/>
          <a:p>
            <a:r>
              <a:rPr lang="en-US" sz="2000" i="1">
                <a:effectLst>
                  <a:outerShdw blurRad="38100" dist="38100" dir="2700000" algn="tl">
                    <a:srgbClr val="C0C0C0"/>
                  </a:outerShdw>
                </a:effectLst>
                <a:latin typeface="Times New Roman" pitchFamily="18" charset="0"/>
              </a:rPr>
              <a:t>Static Versus Dynamic Routing Tables</a:t>
            </a:r>
          </a:p>
          <a:p>
            <a:r>
              <a:rPr lang="en-US" sz="2000" i="1">
                <a:effectLst>
                  <a:outerShdw blurRad="38100" dist="38100" dir="2700000" algn="tl">
                    <a:srgbClr val="C0C0C0"/>
                  </a:outerShdw>
                </a:effectLst>
                <a:latin typeface="Times New Roman" pitchFamily="18" charset="0"/>
              </a:rPr>
              <a:t>Routing Table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1"/>
          <p:cNvSpPr>
            <a:spLocks noGrp="1"/>
          </p:cNvSpPr>
          <p:nvPr>
            <p:ph type="ftr" sz="quarter" idx="10"/>
          </p:nvPr>
        </p:nvSpPr>
        <p:spPr/>
        <p:txBody>
          <a:bodyPr/>
          <a:lstStyle/>
          <a:p>
            <a:r>
              <a:rPr lang="en-US"/>
              <a:t>TCP/IP Protocol Suite</a:t>
            </a:r>
          </a:p>
        </p:txBody>
      </p:sp>
      <p:sp>
        <p:nvSpPr>
          <p:cNvPr id="12" name="Slide Number Placeholder 2"/>
          <p:cNvSpPr>
            <a:spLocks noGrp="1"/>
          </p:cNvSpPr>
          <p:nvPr>
            <p:ph type="sldNum" sz="quarter" idx="11"/>
          </p:nvPr>
        </p:nvSpPr>
        <p:spPr/>
        <p:txBody>
          <a:bodyPr/>
          <a:lstStyle/>
          <a:p>
            <a:fld id="{0CA85996-F44E-49E2-AEC7-B267E3A04A61}" type="slidenum">
              <a:rPr lang="en-US"/>
              <a:pPr/>
              <a:t>8</a:t>
            </a:fld>
            <a:endParaRPr lang="en-US"/>
          </a:p>
        </p:txBody>
      </p:sp>
      <p:sp>
        <p:nvSpPr>
          <p:cNvPr id="494594" name="Text Box 2"/>
          <p:cNvSpPr txBox="1">
            <a:spLocks noChangeArrowheads="1"/>
          </p:cNvSpPr>
          <p:nvPr/>
        </p:nvSpPr>
        <p:spPr bwMode="auto">
          <a:xfrm>
            <a:off x="990600" y="90488"/>
            <a:ext cx="5715000" cy="366712"/>
          </a:xfrm>
          <a:prstGeom prst="rect">
            <a:avLst/>
          </a:prstGeom>
          <a:noFill/>
          <a:ln w="9525">
            <a:noFill/>
            <a:miter lim="800000"/>
            <a:headEnd/>
            <a:tailEnd/>
          </a:ln>
          <a:effectLst/>
        </p:spPr>
        <p:txBody>
          <a:bodyPr>
            <a:spAutoFit/>
          </a:bodyPr>
          <a:lstStyle/>
          <a:p>
            <a:r>
              <a:rPr lang="en-US" altLang="en-US">
                <a:solidFill>
                  <a:srgbClr val="0000FF"/>
                </a:solidFill>
                <a:latin typeface="Times New Roman" pitchFamily="18" charset="0"/>
              </a:rPr>
              <a:t>Figure 6.18</a:t>
            </a:r>
            <a:r>
              <a:rPr lang="en-US" altLang="en-US">
                <a:solidFill>
                  <a:schemeClr val="accent2"/>
                </a:solidFill>
                <a:latin typeface="Times New Roman" pitchFamily="18" charset="0"/>
              </a:rPr>
              <a:t>    </a:t>
            </a:r>
            <a:r>
              <a:rPr lang="en-US" altLang="en-US" i="1">
                <a:latin typeface="Times New Roman" pitchFamily="18" charset="0"/>
              </a:rPr>
              <a:t>Common fields in a routing table</a:t>
            </a:r>
          </a:p>
        </p:txBody>
      </p:sp>
      <p:sp>
        <p:nvSpPr>
          <p:cNvPr id="494595" name="Rectangle 3"/>
          <p:cNvSpPr>
            <a:spLocks noChangeArrowheads="1"/>
          </p:cNvSpPr>
          <p:nvPr/>
        </p:nvSpPr>
        <p:spPr bwMode="ltGray">
          <a:xfrm>
            <a:off x="366713" y="107950"/>
            <a:ext cx="438150" cy="474663"/>
          </a:xfrm>
          <a:prstGeom prst="rect">
            <a:avLst/>
          </a:prstGeom>
          <a:solidFill>
            <a:schemeClr val="accent2"/>
          </a:solidFill>
          <a:ln w="9525">
            <a:noFill/>
            <a:miter lim="800000"/>
            <a:headEnd/>
            <a:tailEnd/>
          </a:ln>
          <a:effectLst/>
        </p:spPr>
        <p:txBody>
          <a:bodyPr wrap="none" anchor="ctr"/>
          <a:lstStyle/>
          <a:p>
            <a:pPr algn="ctr" eaLnBrk="1" hangingPunct="1"/>
            <a:endParaRPr kumimoji="1" lang="en-US" sz="2400" b="0"/>
          </a:p>
        </p:txBody>
      </p:sp>
      <p:sp>
        <p:nvSpPr>
          <p:cNvPr id="494596"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sp>
        <p:nvSpPr>
          <p:cNvPr id="494597" name="Rectangle 5"/>
          <p:cNvSpPr>
            <a:spLocks noChangeArrowheads="1"/>
          </p:cNvSpPr>
          <p:nvPr/>
        </p:nvSpPr>
        <p:spPr bwMode="ltGray">
          <a:xfrm>
            <a:off x="490538" y="530225"/>
            <a:ext cx="422275" cy="474663"/>
          </a:xfrm>
          <a:prstGeom prst="rect">
            <a:avLst/>
          </a:prstGeom>
          <a:solidFill>
            <a:schemeClr val="folHlink"/>
          </a:solidFill>
          <a:ln w="9525">
            <a:noFill/>
            <a:miter lim="800000"/>
            <a:headEnd/>
            <a:tailEnd/>
          </a:ln>
          <a:effectLst/>
        </p:spPr>
        <p:txBody>
          <a:bodyPr wrap="none" anchor="ctr"/>
          <a:lstStyle/>
          <a:p>
            <a:pPr algn="ctr" eaLnBrk="1" hangingPunct="1"/>
            <a:endParaRPr kumimoji="1" lang="en-US" sz="2400" b="0"/>
          </a:p>
        </p:txBody>
      </p:sp>
      <p:sp>
        <p:nvSpPr>
          <p:cNvPr id="494598"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sp>
        <p:nvSpPr>
          <p:cNvPr id="494599"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endParaRPr kumimoji="1" lang="en-US" sz="2400" b="0"/>
          </a:p>
        </p:txBody>
      </p:sp>
      <p:sp>
        <p:nvSpPr>
          <p:cNvPr id="494600" name="Rectangle 8"/>
          <p:cNvSpPr>
            <a:spLocks noChangeArrowheads="1"/>
          </p:cNvSpPr>
          <p:nvPr/>
        </p:nvSpPr>
        <p:spPr bwMode="gray">
          <a:xfrm>
            <a:off x="711200" y="0"/>
            <a:ext cx="31750" cy="1052513"/>
          </a:xfrm>
          <a:prstGeom prst="rect">
            <a:avLst/>
          </a:prstGeom>
          <a:solidFill>
            <a:schemeClr val="bg2"/>
          </a:solidFill>
          <a:ln w="9525">
            <a:noFill/>
            <a:miter lim="800000"/>
            <a:headEnd/>
            <a:tailEnd/>
          </a:ln>
          <a:effectLst/>
        </p:spPr>
        <p:txBody>
          <a:bodyPr wrap="none" anchor="ctr"/>
          <a:lstStyle/>
          <a:p>
            <a:pPr algn="ctr" eaLnBrk="1" hangingPunct="1"/>
            <a:endParaRPr kumimoji="1" lang="en-US" sz="2400" b="0"/>
          </a:p>
        </p:txBody>
      </p:sp>
      <p:sp>
        <p:nvSpPr>
          <p:cNvPr id="494601"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pic>
        <p:nvPicPr>
          <p:cNvPr id="494602" name="Picture 10"/>
          <p:cNvPicPr>
            <a:picLocks noChangeAspect="1" noChangeArrowheads="1"/>
          </p:cNvPicPr>
          <p:nvPr/>
        </p:nvPicPr>
        <p:blipFill>
          <a:blip r:embed="rId2" cstate="print"/>
          <a:srcRect/>
          <a:stretch>
            <a:fillRect/>
          </a:stretch>
        </p:blipFill>
        <p:spPr bwMode="auto">
          <a:xfrm>
            <a:off x="315913" y="2825750"/>
            <a:ext cx="8675687" cy="11366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1"/>
          <p:cNvSpPr>
            <a:spLocks noGrp="1"/>
          </p:cNvSpPr>
          <p:nvPr>
            <p:ph type="ftr" sz="quarter" idx="10"/>
          </p:nvPr>
        </p:nvSpPr>
        <p:spPr/>
        <p:txBody>
          <a:bodyPr/>
          <a:lstStyle/>
          <a:p>
            <a:r>
              <a:rPr lang="en-US"/>
              <a:t>TCP/IP Protocol Suite</a:t>
            </a:r>
          </a:p>
        </p:txBody>
      </p:sp>
      <p:sp>
        <p:nvSpPr>
          <p:cNvPr id="7" name="Slide Number Placeholder 2"/>
          <p:cNvSpPr>
            <a:spLocks noGrp="1"/>
          </p:cNvSpPr>
          <p:nvPr>
            <p:ph type="sldNum" sz="quarter" idx="11"/>
          </p:nvPr>
        </p:nvSpPr>
        <p:spPr/>
        <p:txBody>
          <a:bodyPr/>
          <a:lstStyle/>
          <a:p>
            <a:fld id="{EE046B8B-D798-4D49-9C23-8880CDEFFBB7}" type="slidenum">
              <a:rPr lang="en-US"/>
              <a:pPr/>
              <a:t>9</a:t>
            </a:fld>
            <a:endParaRPr lang="en-US"/>
          </a:p>
        </p:txBody>
      </p:sp>
      <p:sp>
        <p:nvSpPr>
          <p:cNvPr id="547842" name="Rectangle 2"/>
          <p:cNvSpPr>
            <a:spLocks noChangeArrowheads="1"/>
          </p:cNvSpPr>
          <p:nvPr/>
        </p:nvSpPr>
        <p:spPr bwMode="auto">
          <a:xfrm>
            <a:off x="392113" y="1143000"/>
            <a:ext cx="8153400" cy="4789488"/>
          </a:xfrm>
          <a:prstGeom prst="rect">
            <a:avLst/>
          </a:prstGeom>
          <a:noFill/>
          <a:ln w="9525">
            <a:noFill/>
            <a:miter lim="800000"/>
            <a:headEnd/>
            <a:tailEnd/>
          </a:ln>
          <a:effectLst/>
        </p:spPr>
        <p:txBody>
          <a:bodyPr>
            <a:spAutoFit/>
          </a:bodyPr>
          <a:lstStyle/>
          <a:p>
            <a:pPr algn="just">
              <a:spcBef>
                <a:spcPct val="50000"/>
              </a:spcBef>
            </a:pPr>
            <a:r>
              <a:rPr lang="en-US" sz="2800" i="1">
                <a:latin typeface="Times New Roman" pitchFamily="18" charset="0"/>
              </a:rPr>
              <a:t>One utility that can be used to find the contents of a routing table for a host or router is netstat in UNIX or LINUX. The following shows the listing of the contents of the default server. We have used two options, r and n. The option r indicates that we are interested in the routing table and the option n indicates that we are looking for numeric addresses. Note that this is a routing table for a host, not a router. Although we discussed the routing table for a router throughout the chapter, a host also needs a routing table.</a:t>
            </a:r>
          </a:p>
        </p:txBody>
      </p:sp>
      <p:sp>
        <p:nvSpPr>
          <p:cNvPr id="547843" name="Text Box 3"/>
          <p:cNvSpPr txBox="1">
            <a:spLocks noChangeArrowheads="1"/>
          </p:cNvSpPr>
          <p:nvPr/>
        </p:nvSpPr>
        <p:spPr bwMode="auto">
          <a:xfrm>
            <a:off x="1143000" y="381000"/>
            <a:ext cx="2209800" cy="519113"/>
          </a:xfrm>
          <a:prstGeom prst="rect">
            <a:avLst/>
          </a:prstGeom>
          <a:noFill/>
          <a:ln w="9525">
            <a:noFill/>
            <a:miter lim="800000"/>
            <a:headEnd/>
            <a:tailEnd/>
          </a:ln>
          <a:effectLst/>
        </p:spPr>
        <p:txBody>
          <a:bodyPr>
            <a:spAutoFit/>
          </a:bodyPr>
          <a:lstStyle/>
          <a:p>
            <a:r>
              <a:rPr lang="en-US" altLang="en-US" sz="2400" i="1">
                <a:solidFill>
                  <a:schemeClr val="folHlink"/>
                </a:solidFill>
                <a:latin typeface="Algerian" pitchFamily="82" charset="0"/>
              </a:rPr>
              <a:t>Example</a:t>
            </a:r>
            <a:r>
              <a:rPr lang="en-US" altLang="en-US" sz="2800" i="1">
                <a:solidFill>
                  <a:schemeClr val="folHlink"/>
                </a:solidFill>
                <a:latin typeface="Algerian" pitchFamily="82" charset="0"/>
              </a:rPr>
              <a:t> 13</a:t>
            </a:r>
          </a:p>
        </p:txBody>
      </p:sp>
      <p:sp>
        <p:nvSpPr>
          <p:cNvPr id="547844" name="Rectangle 4"/>
          <p:cNvSpPr>
            <a:spLocks noChangeArrowheads="1"/>
          </p:cNvSpPr>
          <p:nvPr/>
        </p:nvSpPr>
        <p:spPr bwMode="auto">
          <a:xfrm>
            <a:off x="457200" y="152400"/>
            <a:ext cx="609600" cy="1066800"/>
          </a:xfrm>
          <a:prstGeom prst="rect">
            <a:avLst/>
          </a:prstGeom>
          <a:solidFill>
            <a:schemeClr val="hlink"/>
          </a:solidFill>
          <a:ln w="9525">
            <a:solidFill>
              <a:schemeClr val="tx1"/>
            </a:solidFill>
            <a:miter lim="800000"/>
            <a:headEnd/>
            <a:tailEnd/>
          </a:ln>
          <a:effectLst/>
        </p:spPr>
        <p:txBody>
          <a:bodyPr wrap="none" anchor="ctr"/>
          <a:lstStyle/>
          <a:p>
            <a:endParaRPr lang="en-US"/>
          </a:p>
        </p:txBody>
      </p:sp>
      <p:sp>
        <p:nvSpPr>
          <p:cNvPr id="547845" name="Text Box 5"/>
          <p:cNvSpPr txBox="1">
            <a:spLocks noChangeArrowheads="1"/>
          </p:cNvSpPr>
          <p:nvPr/>
        </p:nvSpPr>
        <p:spPr bwMode="auto">
          <a:xfrm>
            <a:off x="3225800" y="5881688"/>
            <a:ext cx="2413000" cy="595312"/>
          </a:xfrm>
          <a:prstGeom prst="rect">
            <a:avLst/>
          </a:prstGeom>
          <a:noFill/>
          <a:ln w="76200">
            <a:solidFill>
              <a:schemeClr val="tx1"/>
            </a:solidFill>
            <a:miter lim="800000"/>
            <a:headEnd/>
            <a:tailEnd/>
          </a:ln>
          <a:effectLst/>
        </p:spPr>
        <p:txBody>
          <a:bodyPr wrap="none">
            <a:spAutoFit/>
          </a:bodyPr>
          <a:lstStyle/>
          <a:p>
            <a:r>
              <a:rPr lang="en-US" sz="2800">
                <a:solidFill>
                  <a:schemeClr val="hlink"/>
                </a:solidFill>
                <a:latin typeface="Times New Roman" pitchFamily="18" charset="0"/>
              </a:rPr>
              <a:t>See Next Slide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579</Words>
  <Application>Microsoft Office PowerPoint</Application>
  <PresentationFormat>On-screen Show (4:3)</PresentationFormat>
  <Paragraphs>51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Longest Mask Matching</vt:lpstr>
      <vt:lpstr>Slide 2</vt:lpstr>
      <vt:lpstr>Slide 3</vt:lpstr>
      <vt:lpstr>Slide 4</vt:lpstr>
      <vt:lpstr>Slide 5</vt:lpstr>
      <vt:lpstr>Slide 6</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Longest Mask Matching</dc:title>
  <dc:creator>sana</dc:creator>
  <cp:lastModifiedBy>sana</cp:lastModifiedBy>
  <cp:revision>1</cp:revision>
  <dcterms:created xsi:type="dcterms:W3CDTF">2019-01-18T14:28:12Z</dcterms:created>
  <dcterms:modified xsi:type="dcterms:W3CDTF">2019-01-18T14:28:35Z</dcterms:modified>
</cp:coreProperties>
</file>