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15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3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3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6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5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0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17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9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9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0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9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C7440-0D56-4680-938C-E8ED16B2BEDF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69576-F936-4DB6-A614-613048B78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6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Mixed </a:t>
            </a:r>
            <a:r>
              <a:rPr lang="en-US" b="1" dirty="0" smtClean="0"/>
              <a:t>Alphabet</a:t>
            </a:r>
            <a:br>
              <a:rPr lang="en-US" b="1" dirty="0" smtClean="0"/>
            </a:br>
            <a:r>
              <a:rPr lang="en-US" b="1" dirty="0"/>
              <a:t>Keyword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 smtClean="0"/>
              <a:t>In </a:t>
            </a:r>
            <a:r>
              <a:rPr lang="en-US" dirty="0"/>
              <a:t>this method we must have a keyword with plaintext, the steps of this method are explained below:-</a:t>
            </a:r>
          </a:p>
          <a:p>
            <a:pPr marL="0" indent="0" algn="l" rtl="0">
              <a:buNone/>
            </a:pPr>
            <a:r>
              <a:rPr lang="en-US" dirty="0"/>
              <a:t>1. Write the alphabet letters from a to z.</a:t>
            </a:r>
          </a:p>
          <a:p>
            <a:pPr marL="0" indent="0" algn="l" rtl="0">
              <a:buNone/>
            </a:pPr>
            <a:r>
              <a:rPr lang="en-US" dirty="0"/>
              <a:t>2. Take the keyword with no repeated letters (no repeated letters must be found).</a:t>
            </a:r>
          </a:p>
          <a:p>
            <a:pPr marL="0" indent="0" algn="l" rtl="0">
              <a:buNone/>
            </a:pPr>
            <a:r>
              <a:rPr lang="en-US" dirty="0"/>
              <a:t>3. Put the new keyword under the corresponding alphabet and the alphabet letters that is not found in the keyword must be added to the end of the keyword.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2186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Shift + Multiplicative (Affine Cipher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b="1" i="1" dirty="0"/>
              <a:t>For ciphering:-</a:t>
            </a:r>
          </a:p>
          <a:p>
            <a:pPr marL="0" indent="0" algn="l" rtl="0">
              <a:buNone/>
            </a:pPr>
            <a:r>
              <a:rPr lang="en-US" dirty="0"/>
              <a:t>C= (P*K1 + k2) mod 26 with K1 is a prime number</a:t>
            </a:r>
          </a:p>
          <a:p>
            <a:pPr marL="0" indent="0" algn="l" rtl="0">
              <a:buNone/>
            </a:pPr>
            <a:r>
              <a:rPr lang="en-US" dirty="0"/>
              <a:t>T= (P*K1) mod 26</a:t>
            </a:r>
          </a:p>
          <a:p>
            <a:pPr marL="0" indent="0" algn="l" rtl="0">
              <a:buNone/>
            </a:pPr>
            <a:r>
              <a:rPr lang="en-US" dirty="0"/>
              <a:t>C= (T+K2) mod 26</a:t>
            </a:r>
          </a:p>
          <a:p>
            <a:pPr marL="0" indent="0" algn="l" rtl="0">
              <a:buNone/>
            </a:pPr>
            <a:r>
              <a:rPr lang="en-US" b="1" i="1" dirty="0"/>
              <a:t>For deciphering:-</a:t>
            </a:r>
          </a:p>
          <a:p>
            <a:pPr marL="0" indent="0" algn="l" rtl="0">
              <a:buNone/>
            </a:pPr>
            <a:r>
              <a:rPr lang="da-DK" dirty="0"/>
              <a:t>P=((C-K2)*K1-1) mod 26</a:t>
            </a:r>
          </a:p>
          <a:p>
            <a:pPr marL="0" indent="0" algn="l" rtl="0">
              <a:buNone/>
            </a:pPr>
            <a:r>
              <a:rPr lang="en-US" dirty="0"/>
              <a:t>T= (C-K2) mod 26</a:t>
            </a:r>
          </a:p>
          <a:p>
            <a:pPr marL="0" indent="0" algn="l" rtl="0">
              <a:buNone/>
            </a:pPr>
            <a:r>
              <a:rPr lang="en-US" dirty="0"/>
              <a:t>P=(T*K1-1) mod 26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605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Shift + Multiplicative (Affine Cipher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b="1" dirty="0" err="1"/>
              <a:t>Example:Use</a:t>
            </a:r>
            <a:r>
              <a:rPr lang="en-US" b="1" dirty="0"/>
              <a:t> an affine cipher to encrypt the message “hello” with the key pair (7, 2).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95600"/>
            <a:ext cx="8763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4890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Shift + Multiplicative (Affine Cipher)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Encryption</a:t>
            </a:r>
          </a:p>
          <a:p>
            <a:pPr marL="0" indent="0" algn="l" rtl="0">
              <a:buNone/>
            </a:pPr>
            <a:r>
              <a:rPr lang="en-US" dirty="0" smtClean="0"/>
              <a:t> Plaintext</a:t>
            </a:r>
            <a:r>
              <a:rPr lang="en-US" dirty="0"/>
              <a:t>= </a:t>
            </a:r>
            <a:r>
              <a:rPr lang="en-US" dirty="0" err="1"/>
              <a:t>omar</a:t>
            </a:r>
            <a:r>
              <a:rPr lang="en-US" dirty="0"/>
              <a:t> and K1 =3 and K2 =</a:t>
            </a:r>
            <a:r>
              <a:rPr lang="en-US" dirty="0" smtClean="0"/>
              <a:t>2</a:t>
            </a:r>
          </a:p>
          <a:p>
            <a:pPr marL="0" indent="0" algn="l" rtl="0">
              <a:buNone/>
            </a:pPr>
            <a:r>
              <a:rPr lang="en-US" dirty="0"/>
              <a:t>C(o) = (14*3+2) mod 26</a:t>
            </a:r>
          </a:p>
          <a:p>
            <a:pPr marL="0" indent="0" algn="l" rtl="0">
              <a:buNone/>
            </a:pPr>
            <a:r>
              <a:rPr lang="da-DK" dirty="0"/>
              <a:t>= 44 mod 26 = 18 → S</a:t>
            </a:r>
          </a:p>
          <a:p>
            <a:pPr marL="0" indent="0" algn="l" rtl="0">
              <a:buNone/>
            </a:pPr>
            <a:r>
              <a:rPr lang="en-US" dirty="0"/>
              <a:t>C(m) = (12*3+2) mod 26</a:t>
            </a:r>
          </a:p>
          <a:p>
            <a:pPr marL="0" indent="0" algn="l" rtl="0">
              <a:buNone/>
            </a:pPr>
            <a:r>
              <a:rPr lang="da-DK" dirty="0"/>
              <a:t>= 38 mod 26 = 12 → m</a:t>
            </a:r>
          </a:p>
          <a:p>
            <a:pPr marL="0" indent="0" algn="l" rtl="0">
              <a:buNone/>
            </a:pPr>
            <a:r>
              <a:rPr lang="pt-BR" dirty="0"/>
              <a:t>C(a) = (0*3+2) mod 26 = 2 → c</a:t>
            </a:r>
          </a:p>
          <a:p>
            <a:pPr marL="0" indent="0" algn="l" rtl="0">
              <a:buNone/>
            </a:pPr>
            <a:r>
              <a:rPr lang="en-US" dirty="0"/>
              <a:t>C(r) = (17*3+2) mod 26</a:t>
            </a:r>
          </a:p>
          <a:p>
            <a:pPr marL="0" indent="0" algn="l" rtl="0">
              <a:buNone/>
            </a:pPr>
            <a:r>
              <a:rPr lang="da-DK" dirty="0"/>
              <a:t>= 53 mod 26 = 1→ </a:t>
            </a:r>
            <a:r>
              <a:rPr lang="da-DK" dirty="0" smtClean="0"/>
              <a:t>b</a:t>
            </a:r>
          </a:p>
          <a:p>
            <a:pPr marL="0" indent="0" algn="l" rtl="0">
              <a:buNone/>
            </a:pPr>
            <a:r>
              <a:rPr lang="da-DK" dirty="0" smtClean="0"/>
              <a:t> </a:t>
            </a:r>
            <a:r>
              <a:rPr lang="da-DK" dirty="0"/>
              <a:t>∴ C= smcb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356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Shift + Multiplicative (Affine Cipher)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dirty="0"/>
              <a:t>Now for deciphering "</a:t>
            </a:r>
            <a:r>
              <a:rPr lang="en-US" dirty="0" err="1"/>
              <a:t>zebbw</a:t>
            </a:r>
            <a:r>
              <a:rPr lang="en-US" dirty="0"/>
              <a:t>" with key pair (7, 2):-</a:t>
            </a:r>
          </a:p>
          <a:p>
            <a:pPr marL="0" indent="0" algn="l">
              <a:buNone/>
            </a:pPr>
            <a:r>
              <a:rPr lang="en-US" dirty="0"/>
              <a:t>k</a:t>
            </a:r>
            <a:r>
              <a:rPr lang="en-US" baseline="30000" dirty="0"/>
              <a:t>-1 </a:t>
            </a:r>
            <a:r>
              <a:rPr lang="en-US" dirty="0"/>
              <a:t>(7)=15 </a:t>
            </a:r>
          </a:p>
          <a:p>
            <a:pPr marL="0" indent="0" algn="l">
              <a:buNone/>
            </a:pPr>
            <a:r>
              <a:rPr lang="en-US" dirty="0"/>
              <a:t>P(z) = ((25-2)* 15) mod 26 =(23*25) mod 26 = 345 mod 26 =7 → h</a:t>
            </a:r>
          </a:p>
          <a:p>
            <a:pPr marL="0" indent="0" algn="l">
              <a:buNone/>
            </a:pPr>
            <a:r>
              <a:rPr lang="en-US" dirty="0"/>
              <a:t>P(e) = ((4-2)* 15) mod 26 =2*15 mod 26 =30 mod 26 = 4 → E</a:t>
            </a:r>
          </a:p>
          <a:p>
            <a:pPr marL="0" indent="0" algn="l">
              <a:buNone/>
            </a:pPr>
            <a:r>
              <a:rPr lang="en-US" dirty="0"/>
              <a:t>P(b) = ((1-2)* 15) mod 26 =-1*15 =-15mod 26 =(26-15)=11 → L</a:t>
            </a:r>
          </a:p>
          <a:p>
            <a:pPr marL="0" indent="0" algn="l">
              <a:buNone/>
            </a:pPr>
            <a:r>
              <a:rPr lang="en-US" dirty="0"/>
              <a:t>P(b) = L</a:t>
            </a:r>
          </a:p>
          <a:p>
            <a:pPr marL="0" indent="0" algn="l">
              <a:buNone/>
            </a:pPr>
            <a:r>
              <a:rPr lang="en-US" dirty="0"/>
              <a:t>P(w) = ((22-2)*15) mod 26 =14 → o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∴ </a:t>
            </a:r>
            <a:r>
              <a:rPr lang="en-US" dirty="0"/>
              <a:t>P= hello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729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Mixed Alphabet</a:t>
            </a:r>
            <a:br>
              <a:rPr lang="en-US" b="1" dirty="0" smtClean="0"/>
            </a:br>
            <a:r>
              <a:rPr lang="en-US" b="1" dirty="0" smtClean="0"/>
              <a:t>Keyword(encryption)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Plaintext = “ALMAMONUNIVERSITY”</a:t>
            </a:r>
          </a:p>
          <a:p>
            <a:pPr marL="0" indent="0" algn="l">
              <a:buNone/>
            </a:pPr>
            <a:r>
              <a:rPr lang="en-US" dirty="0" smtClean="0"/>
              <a:t>KEY =”MATHMATIC”</a:t>
            </a:r>
          </a:p>
          <a:p>
            <a:pPr marL="0" lvl="0" indent="0" algn="l">
              <a:buNone/>
            </a:pPr>
            <a:r>
              <a:rPr lang="en-US" dirty="0" smtClean="0"/>
              <a:t>Remove duplicate</a:t>
            </a:r>
          </a:p>
          <a:p>
            <a:pPr marL="0" indent="0" algn="l">
              <a:buNone/>
            </a:pPr>
            <a:r>
              <a:rPr lang="en-US" dirty="0"/>
              <a:t>Cipher text =BRUBUWVTVOHJZMO</a:t>
            </a:r>
          </a:p>
          <a:p>
            <a:pPr marL="0" lvl="0" indent="0" algn="l">
              <a:buNone/>
            </a:pPr>
            <a:r>
              <a:rPr lang="en-US" dirty="0" smtClean="0"/>
              <a:t>KEY =MATHIC”</a:t>
            </a:r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375422"/>
              </p:ext>
            </p:extLst>
          </p:nvPr>
        </p:nvGraphicFramePr>
        <p:xfrm>
          <a:off x="914400" y="4724400"/>
          <a:ext cx="7391395" cy="1066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906"/>
                <a:gridCol w="287906"/>
                <a:gridCol w="277872"/>
                <a:gridCol w="287906"/>
                <a:gridCol w="268610"/>
                <a:gridCol w="287906"/>
                <a:gridCol w="288678"/>
                <a:gridCol w="288678"/>
                <a:gridCol w="288678"/>
                <a:gridCol w="260119"/>
                <a:gridCol w="299941"/>
                <a:gridCol w="267381"/>
                <a:gridCol w="342219"/>
                <a:gridCol w="262153"/>
                <a:gridCol w="288678"/>
                <a:gridCol w="260119"/>
                <a:gridCol w="288678"/>
                <a:gridCol w="278644"/>
                <a:gridCol w="260119"/>
                <a:gridCol w="269382"/>
                <a:gridCol w="288678"/>
                <a:gridCol w="288678"/>
                <a:gridCol w="325728"/>
                <a:gridCol w="288678"/>
                <a:gridCol w="288678"/>
                <a:gridCol w="269382"/>
              </a:tblGrid>
              <a:tr h="5334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  <a:tr h="5334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Mixed Alphabet</a:t>
            </a:r>
            <a:br>
              <a:rPr lang="en-US" b="1" dirty="0" smtClean="0"/>
            </a:br>
            <a:r>
              <a:rPr lang="en-US" b="1" dirty="0" smtClean="0"/>
              <a:t>decryption)</a:t>
            </a:r>
            <a:r>
              <a:rPr lang="ar-SA" b="1" dirty="0" smtClean="0"/>
              <a:t>)</a:t>
            </a:r>
            <a:r>
              <a:rPr lang="en-US" b="1" dirty="0" smtClean="0"/>
              <a:t>Keyword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525963"/>
          </a:xfrm>
        </p:spPr>
        <p:txBody>
          <a:bodyPr/>
          <a:lstStyle/>
          <a:p>
            <a:pPr marL="0" lvl="0" indent="0" algn="l" rtl="0">
              <a:buNone/>
            </a:pPr>
            <a:r>
              <a:rPr lang="en-US" dirty="0"/>
              <a:t>Cipher text =</a:t>
            </a:r>
            <a:r>
              <a:rPr lang="en-US" dirty="0" smtClean="0"/>
              <a:t>BRUBUWVTVOHJZMO</a:t>
            </a:r>
          </a:p>
          <a:p>
            <a:pPr marL="0" indent="0" algn="l">
              <a:buNone/>
            </a:pPr>
            <a:r>
              <a:rPr lang="en-US" dirty="0"/>
              <a:t>KEY =”MATHMATIC”</a:t>
            </a:r>
          </a:p>
          <a:p>
            <a:pPr marL="0" lvl="0" indent="0" algn="l">
              <a:buNone/>
            </a:pPr>
            <a:r>
              <a:rPr lang="en-US" dirty="0"/>
              <a:t>KEY =MATHIC”</a:t>
            </a:r>
          </a:p>
          <a:p>
            <a:pPr marL="0" lvl="0" indent="0" algn="r">
              <a:buNone/>
            </a:pPr>
            <a:endParaRPr lang="en-US" dirty="0"/>
          </a:p>
          <a:p>
            <a:pPr marL="0" lvl="0" indent="0" algn="l" rtl="0">
              <a:buNone/>
            </a:pPr>
            <a:endParaRPr lang="en-US" dirty="0" smtClean="0"/>
          </a:p>
          <a:p>
            <a:pPr marL="0" lvl="0" indent="0" algn="l" rtl="0">
              <a:buNone/>
            </a:pP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17754"/>
              </p:ext>
            </p:extLst>
          </p:nvPr>
        </p:nvGraphicFramePr>
        <p:xfrm>
          <a:off x="381000" y="3733800"/>
          <a:ext cx="7772399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234"/>
                <a:gridCol w="307383"/>
                <a:gridCol w="281768"/>
                <a:gridCol w="307383"/>
                <a:gridCol w="256153"/>
                <a:gridCol w="307383"/>
                <a:gridCol w="290916"/>
                <a:gridCol w="307383"/>
                <a:gridCol w="307383"/>
                <a:gridCol w="281768"/>
                <a:gridCol w="307383"/>
                <a:gridCol w="299149"/>
                <a:gridCol w="281768"/>
                <a:gridCol w="307383"/>
                <a:gridCol w="307383"/>
                <a:gridCol w="341232"/>
                <a:gridCol w="307383"/>
                <a:gridCol w="307383"/>
                <a:gridCol w="290916"/>
                <a:gridCol w="332084"/>
                <a:gridCol w="307383"/>
                <a:gridCol w="290916"/>
                <a:gridCol w="307383"/>
                <a:gridCol w="290916"/>
                <a:gridCol w="248834"/>
                <a:gridCol w="299149"/>
              </a:tblGrid>
              <a:tr h="4572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447800" y="5410200"/>
            <a:ext cx="556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Plaintext = “ALMAMONUNIVERSITY</a:t>
            </a:r>
            <a:r>
              <a:rPr lang="en-US" dirty="0"/>
              <a:t>”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477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Mixed Alphabet</a:t>
            </a:r>
            <a:br>
              <a:rPr lang="en-US" b="1" dirty="0" smtClean="0"/>
            </a:br>
            <a:r>
              <a:rPr lang="en-US" b="1" dirty="0" smtClean="0"/>
              <a:t>Keyword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b="1" dirty="0" smtClean="0"/>
              <a:t> </a:t>
            </a:r>
            <a:r>
              <a:rPr lang="en-US" b="1" dirty="0"/>
              <a:t>keyword </a:t>
            </a:r>
            <a:r>
              <a:rPr lang="en-US" b="1" dirty="0" smtClean="0"/>
              <a:t>= REGINA</a:t>
            </a:r>
          </a:p>
          <a:p>
            <a:pPr marL="0" indent="0" algn="r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044886"/>
              </p:ext>
            </p:extLst>
          </p:nvPr>
        </p:nvGraphicFramePr>
        <p:xfrm>
          <a:off x="533400" y="2286000"/>
          <a:ext cx="8077198" cy="76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246"/>
                <a:gridCol w="301124"/>
                <a:gridCol w="311246"/>
                <a:gridCol w="311246"/>
                <a:gridCol w="311246"/>
                <a:gridCol w="312089"/>
                <a:gridCol w="312089"/>
                <a:gridCol w="312089"/>
                <a:gridCol w="312089"/>
                <a:gridCol w="281723"/>
                <a:gridCol w="312089"/>
                <a:gridCol w="291845"/>
                <a:gridCol w="341610"/>
                <a:gridCol w="312089"/>
                <a:gridCol w="341610"/>
                <a:gridCol w="312089"/>
                <a:gridCol w="312089"/>
                <a:gridCol w="312089"/>
                <a:gridCol w="281723"/>
                <a:gridCol w="291845"/>
                <a:gridCol w="312089"/>
                <a:gridCol w="312089"/>
                <a:gridCol w="351732"/>
                <a:gridCol w="312089"/>
                <a:gridCol w="312089"/>
                <a:gridCol w="291845"/>
              </a:tblGrid>
              <a:tr h="3810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Z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X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00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Z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914400" y="3200400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/>
              <a:t>plaintext =    ALMAMONCOLLEGE</a:t>
            </a:r>
            <a:endParaRPr lang="en-US" sz="2800" dirty="0"/>
          </a:p>
          <a:p>
            <a:pPr algn="l" rtl="0"/>
            <a:r>
              <a:rPr lang="en-US" sz="2800" b="1" dirty="0"/>
              <a:t>cipher text=  RDMRMIUKIDDYCY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4781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Multiplicative</a:t>
            </a:r>
            <a:endParaRPr lang="ar-SA" dirty="0"/>
          </a:p>
        </p:txBody>
      </p:sp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" y="1524000"/>
            <a:ext cx="7858125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54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Multiplicative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Using </a:t>
            </a:r>
            <a:r>
              <a:rPr lang="en-US" dirty="0"/>
              <a:t>the following forms for ciphering and deciphering respectively:-</a:t>
            </a:r>
          </a:p>
          <a:p>
            <a:pPr marL="0" indent="0" algn="l" rtl="0">
              <a:buNone/>
            </a:pPr>
            <a:r>
              <a:rPr lang="en-US" dirty="0" smtClean="0"/>
              <a:t>C</a:t>
            </a:r>
            <a:r>
              <a:rPr lang="en-US" dirty="0"/>
              <a:t>= (P*K) mod 26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where </a:t>
            </a:r>
            <a:r>
              <a:rPr lang="en-US" dirty="0"/>
              <a:t>GCD (K, 26) =1 and GCD is the Greatest Common Devisor</a:t>
            </a:r>
          </a:p>
          <a:p>
            <a:pPr marL="0" indent="0" algn="l" rtl="0">
              <a:buNone/>
            </a:pPr>
            <a:r>
              <a:rPr lang="en-US" dirty="0" smtClean="0"/>
              <a:t>P</a:t>
            </a:r>
            <a:r>
              <a:rPr lang="en-US" dirty="0"/>
              <a:t>=(C*K-1) mod 26</a:t>
            </a:r>
            <a:endParaRPr lang="ar-SA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76800"/>
            <a:ext cx="734377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6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Multiplicative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ar-SA" u="sng" dirty="0" smtClean="0"/>
              <a:t> </a:t>
            </a:r>
            <a:r>
              <a:rPr lang="en-US" u="sng" dirty="0" smtClean="0"/>
              <a:t>Ex</a:t>
            </a:r>
            <a:r>
              <a:rPr lang="en-US" u="sng" dirty="0"/>
              <a:t>: Encryption</a:t>
            </a:r>
            <a:endParaRPr lang="en-US" dirty="0"/>
          </a:p>
          <a:p>
            <a:pPr marL="0" indent="0" rtl="0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K=9</a:t>
            </a:r>
          </a:p>
          <a:p>
            <a:pPr marL="0" indent="0" algn="l">
              <a:buNone/>
            </a:pPr>
            <a:r>
              <a:rPr lang="en-US" dirty="0"/>
              <a:t>Plain text = </a:t>
            </a:r>
            <a:r>
              <a:rPr lang="en-US" dirty="0" smtClean="0"/>
              <a:t>ALM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E</a:t>
            </a:r>
            <a:r>
              <a:rPr lang="en-US" baseline="-25000" dirty="0"/>
              <a:t>K</a:t>
            </a:r>
            <a:r>
              <a:rPr lang="en-US" dirty="0"/>
              <a:t>(m) =(m*k) mod 26</a:t>
            </a:r>
          </a:p>
          <a:p>
            <a:pPr marL="0" indent="0" algn="l">
              <a:buNone/>
            </a:pPr>
            <a:r>
              <a:rPr lang="en-US" dirty="0"/>
              <a:t>E</a:t>
            </a:r>
            <a:r>
              <a:rPr lang="en-US" baseline="-25000" dirty="0"/>
              <a:t>9</a:t>
            </a:r>
            <a:r>
              <a:rPr lang="en-US" dirty="0"/>
              <a:t>(A) =(0*9) mod 26 = 0 = A</a:t>
            </a:r>
          </a:p>
          <a:p>
            <a:pPr marL="0" indent="0" algn="l">
              <a:buNone/>
            </a:pPr>
            <a:r>
              <a:rPr lang="en-US" dirty="0"/>
              <a:t>E</a:t>
            </a:r>
            <a:r>
              <a:rPr lang="en-US" baseline="-25000" dirty="0"/>
              <a:t>9</a:t>
            </a:r>
            <a:r>
              <a:rPr lang="en-US" dirty="0"/>
              <a:t>(L) =(11*9) mod 26 =99 mod 26 = 21 = V</a:t>
            </a:r>
          </a:p>
          <a:p>
            <a:pPr marL="0" indent="0" algn="l">
              <a:buNone/>
            </a:pPr>
            <a:r>
              <a:rPr lang="en-US" dirty="0"/>
              <a:t>E</a:t>
            </a:r>
            <a:r>
              <a:rPr lang="en-US" baseline="-25000" dirty="0"/>
              <a:t>9</a:t>
            </a:r>
            <a:r>
              <a:rPr lang="en-US" dirty="0"/>
              <a:t>(M) =(12*9) mod 26 =108 MOD 26 = 4 = E</a:t>
            </a:r>
          </a:p>
          <a:p>
            <a:pPr marL="0" indent="0" rtl="0">
              <a:buNone/>
            </a:pPr>
            <a:r>
              <a:rPr lang="en-US" dirty="0"/>
              <a:t> </a:t>
            </a:r>
          </a:p>
          <a:p>
            <a:pPr marL="0" indent="0" algn="l" rtl="0">
              <a:buNone/>
            </a:pPr>
            <a:r>
              <a:rPr lang="en-US" dirty="0"/>
              <a:t>Cipher  text = “</a:t>
            </a:r>
            <a:r>
              <a:rPr lang="en-US" dirty="0" smtClean="0"/>
              <a:t>AVE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236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/>
              <a:t>Ex: Encryption</a:t>
            </a:r>
          </a:p>
          <a:p>
            <a:pPr marL="0" indent="0" algn="l">
              <a:buNone/>
            </a:pPr>
            <a:r>
              <a:rPr lang="en-US" dirty="0"/>
              <a:t> </a:t>
            </a:r>
          </a:p>
          <a:p>
            <a:pPr marL="0" indent="0" algn="l">
              <a:buNone/>
            </a:pPr>
            <a:r>
              <a:rPr lang="en-US" dirty="0"/>
              <a:t>K</a:t>
            </a:r>
            <a:r>
              <a:rPr lang="en-US" baseline="30000" dirty="0"/>
              <a:t>-1 </a:t>
            </a:r>
            <a:r>
              <a:rPr lang="en-US" dirty="0"/>
              <a:t>= 3</a:t>
            </a:r>
          </a:p>
          <a:p>
            <a:pPr marL="0" indent="0" algn="l">
              <a:buNone/>
            </a:pPr>
            <a:r>
              <a:rPr lang="en-US" dirty="0"/>
              <a:t>Cipher  text = AVE</a:t>
            </a:r>
          </a:p>
          <a:p>
            <a:pPr marL="0" indent="0" algn="l">
              <a:buNone/>
            </a:pPr>
            <a:r>
              <a:rPr lang="en-US" dirty="0"/>
              <a:t>D</a:t>
            </a:r>
            <a:r>
              <a:rPr lang="en-US" baseline="-25000" dirty="0"/>
              <a:t>K</a:t>
            </a:r>
            <a:r>
              <a:rPr lang="en-US" dirty="0"/>
              <a:t>(p) =(p*k</a:t>
            </a:r>
            <a:r>
              <a:rPr lang="en-US" baseline="30000" dirty="0"/>
              <a:t>-1</a:t>
            </a:r>
            <a:r>
              <a:rPr lang="en-US" dirty="0"/>
              <a:t>) mod 26</a:t>
            </a:r>
          </a:p>
          <a:p>
            <a:pPr marL="0" indent="0" algn="l">
              <a:buNone/>
            </a:pPr>
            <a:r>
              <a:rPr lang="en-US" dirty="0" smtClean="0"/>
              <a:t>D3(A</a:t>
            </a:r>
            <a:r>
              <a:rPr lang="en-US" dirty="0"/>
              <a:t>) =(0*3) mod 26 = 0 = A</a:t>
            </a:r>
          </a:p>
          <a:p>
            <a:pPr marL="0" indent="0" algn="l">
              <a:buNone/>
            </a:pPr>
            <a:r>
              <a:rPr lang="en-US" dirty="0" smtClean="0"/>
              <a:t>D3(V</a:t>
            </a:r>
            <a:r>
              <a:rPr lang="en-US" dirty="0"/>
              <a:t>) =(21*3) mod 26 =63 mod 26 = 11 = L</a:t>
            </a:r>
          </a:p>
          <a:p>
            <a:pPr marL="0" indent="0" algn="l">
              <a:buNone/>
            </a:pPr>
            <a:r>
              <a:rPr lang="en-US" dirty="0" smtClean="0"/>
              <a:t>D3(E</a:t>
            </a:r>
            <a:r>
              <a:rPr lang="en-US" dirty="0"/>
              <a:t>) =(4*3) mod 26 =12 MOD 26 = 12 = M</a:t>
            </a:r>
          </a:p>
          <a:p>
            <a:pPr marL="0" indent="0" rtl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05204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Shift + Multiplicative (Affine Cipher</a:t>
            </a:r>
            <a:endParaRPr lang="ar-SA" dirty="0"/>
          </a:p>
        </p:txBody>
      </p:sp>
      <p:pic>
        <p:nvPicPr>
          <p:cNvPr id="4" name="Picture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21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Microsoft Office PowerPoint</Application>
  <PresentationFormat>عرض على الشاشة (3:4)‏</PresentationFormat>
  <Paragraphs>236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Mixed Alphabet Keyword</vt:lpstr>
      <vt:lpstr>Mixed Alphabet Keyword(encryption)</vt:lpstr>
      <vt:lpstr>Mixed Alphabet decryption))Keyword</vt:lpstr>
      <vt:lpstr>Mixed Alphabet Keyword</vt:lpstr>
      <vt:lpstr>Multiplicative</vt:lpstr>
      <vt:lpstr>Multiplicative</vt:lpstr>
      <vt:lpstr>Multiplicative</vt:lpstr>
      <vt:lpstr>عرض تقديمي في PowerPoint</vt:lpstr>
      <vt:lpstr>Shift + Multiplicative (Affine Cipher</vt:lpstr>
      <vt:lpstr>Shift + Multiplicative (Affine Cipher</vt:lpstr>
      <vt:lpstr>Shift + Multiplicative (Affine Cipher</vt:lpstr>
      <vt:lpstr>Shift + Multiplicative (Affine Cipher)</vt:lpstr>
      <vt:lpstr>Shift + Multiplicative (Affine Cipher)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Mixed Alphabet Keyword</dc:title>
  <dc:creator>saad</dc:creator>
  <cp:lastModifiedBy>saad</cp:lastModifiedBy>
  <cp:revision>1</cp:revision>
  <dcterms:created xsi:type="dcterms:W3CDTF">2019-01-18T17:14:54Z</dcterms:created>
  <dcterms:modified xsi:type="dcterms:W3CDTF">2019-01-18T17:15:10Z</dcterms:modified>
</cp:coreProperties>
</file>