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96" y="-2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7E30DC-A50E-4B10-9498-F19718DCB27B}"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E30DC-A50E-4B10-9498-F19718DCB27B}"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E30DC-A50E-4B10-9498-F19718DCB27B}"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E30DC-A50E-4B10-9498-F19718DCB27B}"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7E30DC-A50E-4B10-9498-F19718DCB27B}" type="datetimeFigureOut">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7E30DC-A50E-4B10-9498-F19718DCB27B}"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7E30DC-A50E-4B10-9498-F19718DCB27B}" type="datetimeFigureOut">
              <a:rPr lang="en-US" smtClean="0"/>
              <a:t>1/18/2019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7E30DC-A50E-4B10-9498-F19718DCB27B}" type="datetimeFigureOut">
              <a:rPr lang="en-US" smtClean="0"/>
              <a:t>1/18/2019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7E30DC-A50E-4B10-9498-F19718DCB27B}" type="datetimeFigureOut">
              <a:rPr lang="en-US" smtClean="0"/>
              <a:t>1/18/2019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E30DC-A50E-4B10-9498-F19718DCB27B}"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E30DC-A50E-4B10-9498-F19718DCB27B}" type="datetimeFigureOut">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4531BB-32AE-4C40-AA14-C7CFD66A33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E30DC-A50E-4B10-9498-F19718DCB27B}" type="datetimeFigureOut">
              <a:rPr lang="en-US" smtClean="0"/>
              <a:t>1/18/2019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4531BB-32AE-4C40-AA14-C7CFD66A334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1"/>
          <p:cNvSpPr>
            <a:spLocks noGrp="1"/>
          </p:cNvSpPr>
          <p:nvPr>
            <p:ph type="ftr" sz="quarter" idx="10"/>
          </p:nvPr>
        </p:nvSpPr>
        <p:spPr/>
        <p:txBody>
          <a:bodyPr/>
          <a:lstStyle/>
          <a:p>
            <a:r>
              <a:rPr lang="en-US"/>
              <a:t>TCP/IP Protocol Suite</a:t>
            </a:r>
          </a:p>
        </p:txBody>
      </p:sp>
      <p:sp>
        <p:nvSpPr>
          <p:cNvPr id="6" name="Slide Number Placeholder 2"/>
          <p:cNvSpPr>
            <a:spLocks noGrp="1"/>
          </p:cNvSpPr>
          <p:nvPr>
            <p:ph type="sldNum" sz="quarter" idx="11"/>
          </p:nvPr>
        </p:nvSpPr>
        <p:spPr/>
        <p:txBody>
          <a:bodyPr/>
          <a:lstStyle/>
          <a:p>
            <a:fld id="{A7D89F32-AF66-4A59-8164-30521B674C62}" type="slidenum">
              <a:rPr lang="en-US"/>
              <a:pPr/>
              <a:t>1</a:t>
            </a:fld>
            <a:endParaRPr lang="en-US"/>
          </a:p>
        </p:txBody>
      </p:sp>
      <p:sp>
        <p:nvSpPr>
          <p:cNvPr id="540674" name="Rectangle 2"/>
          <p:cNvSpPr>
            <a:spLocks noChangeArrowheads="1"/>
          </p:cNvSpPr>
          <p:nvPr/>
        </p:nvSpPr>
        <p:spPr bwMode="auto">
          <a:xfrm>
            <a:off x="392113" y="1447800"/>
            <a:ext cx="8153400" cy="4108450"/>
          </a:xfrm>
          <a:prstGeom prst="rect">
            <a:avLst/>
          </a:prstGeom>
          <a:noFill/>
          <a:ln w="9525">
            <a:noFill/>
            <a:miter lim="800000"/>
            <a:headEnd/>
            <a:tailEnd/>
          </a:ln>
          <a:effectLst/>
        </p:spPr>
        <p:txBody>
          <a:bodyPr>
            <a:spAutoFit/>
          </a:bodyPr>
          <a:lstStyle/>
          <a:p>
            <a:pPr algn="just">
              <a:spcBef>
                <a:spcPct val="50000"/>
              </a:spcBef>
            </a:pPr>
            <a:r>
              <a:rPr lang="en-US" sz="2400" i="1">
                <a:solidFill>
                  <a:schemeClr val="folHlink"/>
                </a:solidFill>
                <a:latin typeface="Times New Roman" pitchFamily="18" charset="0"/>
              </a:rPr>
              <a:t>1.</a:t>
            </a:r>
            <a:r>
              <a:rPr lang="en-US" sz="2400" i="1">
                <a:latin typeface="Times New Roman" pitchFamily="18" charset="0"/>
              </a:rPr>
              <a:t> The first mask (/26) is applied to the destination address. The result is 201.4.22.0, which does not match the corresponding network address (row 1).</a:t>
            </a:r>
          </a:p>
          <a:p>
            <a:pPr algn="just">
              <a:spcBef>
                <a:spcPct val="50000"/>
              </a:spcBef>
            </a:pPr>
            <a:r>
              <a:rPr lang="en-US" sz="2400" i="1">
                <a:solidFill>
                  <a:schemeClr val="folHlink"/>
                </a:solidFill>
                <a:latin typeface="Times New Roman" pitchFamily="18" charset="0"/>
              </a:rPr>
              <a:t>2.</a:t>
            </a:r>
            <a:r>
              <a:rPr lang="en-US" sz="2400" i="1">
                <a:latin typeface="Times New Roman" pitchFamily="18" charset="0"/>
              </a:rPr>
              <a:t> The second mask (/25) is applied to the destination address. The result is 201.4.22.0, which does not match the corresponding network address (row 2).</a:t>
            </a:r>
          </a:p>
          <a:p>
            <a:pPr algn="just">
              <a:spcBef>
                <a:spcPct val="50000"/>
              </a:spcBef>
            </a:pPr>
            <a:r>
              <a:rPr lang="en-US" sz="2400" i="1">
                <a:solidFill>
                  <a:schemeClr val="folHlink"/>
                </a:solidFill>
                <a:latin typeface="Times New Roman" pitchFamily="18" charset="0"/>
              </a:rPr>
              <a:t>3.</a:t>
            </a:r>
            <a:r>
              <a:rPr lang="en-US" sz="2400" i="1">
                <a:latin typeface="Times New Roman" pitchFamily="18" charset="0"/>
              </a:rPr>
              <a:t> The third mask (/24) is applied to the destination address. The result is 201.4.22.0, which matches the corresponding network address. The destination address of the package and the interface number m3 are passed to ARP.</a:t>
            </a:r>
          </a:p>
        </p:txBody>
      </p:sp>
      <p:sp>
        <p:nvSpPr>
          <p:cNvPr id="540675" name="Text Box 3"/>
          <p:cNvSpPr txBox="1">
            <a:spLocks noChangeArrowheads="1"/>
          </p:cNvSpPr>
          <p:nvPr/>
        </p:nvSpPr>
        <p:spPr bwMode="auto">
          <a:xfrm>
            <a:off x="1143000" y="381000"/>
            <a:ext cx="54864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9 </a:t>
            </a:r>
            <a:r>
              <a:rPr lang="en-US" altLang="en-US" sz="1400" i="1">
                <a:solidFill>
                  <a:schemeClr val="folHlink"/>
                </a:solidFill>
                <a:latin typeface="Algerian" pitchFamily="82" charset="0"/>
              </a:rPr>
              <a:t>(Continued)</a:t>
            </a:r>
          </a:p>
        </p:txBody>
      </p:sp>
      <p:sp>
        <p:nvSpPr>
          <p:cNvPr id="540676"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21D264BD-C396-4047-B7DE-5A1231AB41EA}" type="slidenum">
              <a:rPr lang="en-US"/>
              <a:pPr/>
              <a:t>2</a:t>
            </a:fld>
            <a:endParaRPr lang="en-US"/>
          </a:p>
        </p:txBody>
      </p:sp>
      <p:sp>
        <p:nvSpPr>
          <p:cNvPr id="530434" name="Rectangle 2"/>
          <p:cNvSpPr>
            <a:spLocks noChangeArrowheads="1"/>
          </p:cNvSpPr>
          <p:nvPr/>
        </p:nvSpPr>
        <p:spPr bwMode="auto">
          <a:xfrm>
            <a:off x="392113" y="1447800"/>
            <a:ext cx="8153400" cy="1373188"/>
          </a:xfrm>
          <a:prstGeom prst="rect">
            <a:avLst/>
          </a:prstGeom>
          <a:noFill/>
          <a:ln w="9525">
            <a:noFill/>
            <a:miter lim="800000"/>
            <a:headEnd/>
            <a:tailEnd/>
          </a:ln>
          <a:effectLst/>
        </p:spPr>
        <p:txBody>
          <a:bodyPr>
            <a:spAutoFit/>
          </a:bodyPr>
          <a:lstStyle/>
          <a:p>
            <a:pPr algn="just">
              <a:spcBef>
                <a:spcPct val="50000"/>
              </a:spcBef>
            </a:pPr>
            <a:r>
              <a:rPr lang="en-US" sz="2800" i="1">
                <a:latin typeface="Times New Roman" pitchFamily="18" charset="0"/>
              </a:rPr>
              <a:t>Show the forwarding process if a packet arrives at R1 in Figure 6.13 with the destination address </a:t>
            </a:r>
            <a:r>
              <a:rPr lang="en-US" sz="2800" i="1">
                <a:solidFill>
                  <a:schemeClr val="hlink"/>
                </a:solidFill>
                <a:latin typeface="Times New Roman" pitchFamily="18" charset="0"/>
              </a:rPr>
              <a:t>18.24.32.78.</a:t>
            </a:r>
          </a:p>
        </p:txBody>
      </p:sp>
      <p:sp>
        <p:nvSpPr>
          <p:cNvPr id="530435" name="Text Box 3"/>
          <p:cNvSpPr txBox="1">
            <a:spLocks noChangeArrowheads="1"/>
          </p:cNvSpPr>
          <p:nvPr/>
        </p:nvSpPr>
        <p:spPr bwMode="auto">
          <a:xfrm>
            <a:off x="1143000" y="381000"/>
            <a:ext cx="22098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10</a:t>
            </a:r>
          </a:p>
        </p:txBody>
      </p:sp>
      <p:sp>
        <p:nvSpPr>
          <p:cNvPr id="530436"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30437" name="Rectangle 5"/>
          <p:cNvSpPr>
            <a:spLocks noChangeArrowheads="1"/>
          </p:cNvSpPr>
          <p:nvPr/>
        </p:nvSpPr>
        <p:spPr bwMode="auto">
          <a:xfrm>
            <a:off x="381000" y="2895600"/>
            <a:ext cx="8153400" cy="3508375"/>
          </a:xfrm>
          <a:prstGeom prst="rect">
            <a:avLst/>
          </a:prstGeom>
          <a:noFill/>
          <a:ln w="9525">
            <a:noFill/>
            <a:miter lim="800000"/>
            <a:headEnd/>
            <a:tailEnd/>
          </a:ln>
          <a:effectLst/>
        </p:spPr>
        <p:txBody>
          <a:bodyPr>
            <a:spAutoFit/>
          </a:bodyPr>
          <a:lstStyle/>
          <a:p>
            <a:pPr algn="just">
              <a:spcBef>
                <a:spcPct val="50000"/>
              </a:spcBef>
            </a:pPr>
            <a:r>
              <a:rPr lang="en-US" sz="2800" i="1">
                <a:solidFill>
                  <a:schemeClr val="folHlink"/>
                </a:solidFill>
                <a:latin typeface="Times New Roman" pitchFamily="18" charset="0"/>
              </a:rPr>
              <a:t>Solution</a:t>
            </a:r>
            <a:r>
              <a:rPr lang="en-US" sz="2800" i="1">
                <a:latin typeface="Times New Roman" pitchFamily="18" charset="0"/>
              </a:rPr>
              <a:t/>
            </a:r>
            <a:br>
              <a:rPr lang="en-US" sz="2800" i="1">
                <a:latin typeface="Times New Roman" pitchFamily="18" charset="0"/>
              </a:rPr>
            </a:br>
            <a:r>
              <a:rPr lang="en-US" sz="2800" i="1">
                <a:latin typeface="Times New Roman" pitchFamily="18" charset="0"/>
              </a:rPr>
              <a:t>This time all masks are applied to the destination address, but no matching network address is found. When it reaches the end of the table, the module gives the next-hop address 180.70.65.200 and interface number m2 to ARP. This is probably an outgoing package that needs to be sent, via the default router, to some place else in the Internet.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72F7BFE1-A339-4259-A841-93FE425AB0B4}" type="slidenum">
              <a:rPr lang="en-US"/>
              <a:pPr/>
              <a:t>3</a:t>
            </a:fld>
            <a:endParaRPr lang="en-US"/>
          </a:p>
        </p:txBody>
      </p:sp>
      <p:sp>
        <p:nvSpPr>
          <p:cNvPr id="531458" name="Rectangle 2"/>
          <p:cNvSpPr>
            <a:spLocks noChangeArrowheads="1"/>
          </p:cNvSpPr>
          <p:nvPr/>
        </p:nvSpPr>
        <p:spPr bwMode="auto">
          <a:xfrm>
            <a:off x="392113" y="1447800"/>
            <a:ext cx="8153400" cy="1800225"/>
          </a:xfrm>
          <a:prstGeom prst="rect">
            <a:avLst/>
          </a:prstGeom>
          <a:noFill/>
          <a:ln w="9525">
            <a:noFill/>
            <a:miter lim="800000"/>
            <a:headEnd/>
            <a:tailEnd/>
          </a:ln>
          <a:effectLst/>
        </p:spPr>
        <p:txBody>
          <a:bodyPr>
            <a:spAutoFit/>
          </a:bodyPr>
          <a:lstStyle/>
          <a:p>
            <a:pPr algn="just">
              <a:spcBef>
                <a:spcPct val="50000"/>
              </a:spcBef>
            </a:pPr>
            <a:r>
              <a:rPr lang="en-US" sz="2800" i="1">
                <a:latin typeface="Times New Roman" pitchFamily="18" charset="0"/>
              </a:rPr>
              <a:t>Now let us give a different type of example. Can we find the configuration of a router, if we know only its routing table? The routing table for router R1 is given in Table 6.2. Can we draw its topology?</a:t>
            </a:r>
          </a:p>
        </p:txBody>
      </p:sp>
      <p:sp>
        <p:nvSpPr>
          <p:cNvPr id="531459" name="Text Box 3"/>
          <p:cNvSpPr txBox="1">
            <a:spLocks noChangeArrowheads="1"/>
          </p:cNvSpPr>
          <p:nvPr/>
        </p:nvSpPr>
        <p:spPr bwMode="auto">
          <a:xfrm>
            <a:off x="1143000" y="381000"/>
            <a:ext cx="22098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11</a:t>
            </a:r>
          </a:p>
        </p:txBody>
      </p:sp>
      <p:sp>
        <p:nvSpPr>
          <p:cNvPr id="531460"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31462" name="Text Box 6"/>
          <p:cNvSpPr txBox="1">
            <a:spLocks noChangeArrowheads="1"/>
          </p:cNvSpPr>
          <p:nvPr/>
        </p:nvSpPr>
        <p:spPr bwMode="auto">
          <a:xfrm>
            <a:off x="2971800" y="3900488"/>
            <a:ext cx="2413000" cy="595312"/>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1"/>
          <p:cNvSpPr>
            <a:spLocks noGrp="1"/>
          </p:cNvSpPr>
          <p:nvPr>
            <p:ph type="ftr" sz="quarter" idx="10"/>
          </p:nvPr>
        </p:nvSpPr>
        <p:spPr/>
        <p:txBody>
          <a:bodyPr/>
          <a:lstStyle/>
          <a:p>
            <a:r>
              <a:rPr lang="en-US"/>
              <a:t>TCP/IP Protocol Suite</a:t>
            </a:r>
          </a:p>
        </p:txBody>
      </p:sp>
      <p:sp>
        <p:nvSpPr>
          <p:cNvPr id="5" name="Slide Number Placeholder 2"/>
          <p:cNvSpPr>
            <a:spLocks noGrp="1"/>
          </p:cNvSpPr>
          <p:nvPr>
            <p:ph type="sldNum" sz="quarter" idx="11"/>
          </p:nvPr>
        </p:nvSpPr>
        <p:spPr/>
        <p:txBody>
          <a:bodyPr/>
          <a:lstStyle/>
          <a:p>
            <a:fld id="{12CE13EF-06F3-4711-8BEF-8FD9E18C90A5}" type="slidenum">
              <a:rPr lang="en-US"/>
              <a:pPr/>
              <a:t>4</a:t>
            </a:fld>
            <a:endParaRPr lang="en-US"/>
          </a:p>
        </p:txBody>
      </p:sp>
      <p:sp>
        <p:nvSpPr>
          <p:cNvPr id="506883" name="Text Box 3"/>
          <p:cNvSpPr txBox="1">
            <a:spLocks noChangeArrowheads="1"/>
          </p:cNvSpPr>
          <p:nvPr/>
        </p:nvSpPr>
        <p:spPr bwMode="auto">
          <a:xfrm>
            <a:off x="914400" y="990600"/>
            <a:ext cx="5226050" cy="457200"/>
          </a:xfrm>
          <a:prstGeom prst="rect">
            <a:avLst/>
          </a:prstGeom>
          <a:noFill/>
          <a:ln w="9525">
            <a:noFill/>
            <a:miter lim="800000"/>
            <a:headEnd/>
            <a:tailEnd/>
          </a:ln>
          <a:effectLst/>
        </p:spPr>
        <p:txBody>
          <a:bodyPr wrap="none">
            <a:spAutoFit/>
          </a:bodyPr>
          <a:lstStyle/>
          <a:p>
            <a:pPr eaLnBrk="1" hangingPunct="1"/>
            <a:r>
              <a:rPr lang="en-US" sz="2400" i="1">
                <a:effectLst>
                  <a:outerShdw blurRad="38100" dist="38100" dir="2700000" algn="tl">
                    <a:srgbClr val="C0C0C0"/>
                  </a:outerShdw>
                </a:effectLst>
                <a:latin typeface="Times New Roman" pitchFamily="18" charset="0"/>
              </a:rPr>
              <a:t>Table 6.2  Routing table for Example 11</a:t>
            </a:r>
          </a:p>
        </p:txBody>
      </p:sp>
      <p:pic>
        <p:nvPicPr>
          <p:cNvPr id="506922" name="Picture 42"/>
          <p:cNvPicPr>
            <a:picLocks noChangeAspect="1" noChangeArrowheads="1"/>
          </p:cNvPicPr>
          <p:nvPr/>
        </p:nvPicPr>
        <p:blipFill>
          <a:blip r:embed="rId2" cstate="print"/>
          <a:srcRect/>
          <a:stretch>
            <a:fillRect/>
          </a:stretch>
        </p:blipFill>
        <p:spPr bwMode="auto">
          <a:xfrm>
            <a:off x="609600" y="1509713"/>
            <a:ext cx="7924800" cy="38401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r>
              <a:rPr lang="en-US"/>
              <a:t>TCP/IP Protocol Suite</a:t>
            </a:r>
          </a:p>
        </p:txBody>
      </p:sp>
      <p:sp>
        <p:nvSpPr>
          <p:cNvPr id="8" name="Slide Number Placeholder 2"/>
          <p:cNvSpPr>
            <a:spLocks noGrp="1"/>
          </p:cNvSpPr>
          <p:nvPr>
            <p:ph type="sldNum" sz="quarter" idx="11"/>
          </p:nvPr>
        </p:nvSpPr>
        <p:spPr/>
        <p:txBody>
          <a:bodyPr/>
          <a:lstStyle/>
          <a:p>
            <a:fld id="{CAE560A9-D0AE-401B-8B14-750F63094967}" type="slidenum">
              <a:rPr lang="en-US"/>
              <a:pPr/>
              <a:t>5</a:t>
            </a:fld>
            <a:endParaRPr lang="en-US"/>
          </a:p>
        </p:txBody>
      </p:sp>
      <p:sp>
        <p:nvSpPr>
          <p:cNvPr id="541699" name="Text Box 3"/>
          <p:cNvSpPr txBox="1">
            <a:spLocks noChangeArrowheads="1"/>
          </p:cNvSpPr>
          <p:nvPr/>
        </p:nvSpPr>
        <p:spPr bwMode="auto">
          <a:xfrm>
            <a:off x="1143000" y="381000"/>
            <a:ext cx="48006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11 </a:t>
            </a:r>
          </a:p>
        </p:txBody>
      </p:sp>
      <p:sp>
        <p:nvSpPr>
          <p:cNvPr id="541700" name="Rectangle 4"/>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41701" name="Rectangle 5"/>
          <p:cNvSpPr>
            <a:spLocks noChangeArrowheads="1"/>
          </p:cNvSpPr>
          <p:nvPr/>
        </p:nvSpPr>
        <p:spPr bwMode="auto">
          <a:xfrm>
            <a:off x="381000" y="1219200"/>
            <a:ext cx="8153400" cy="4789488"/>
          </a:xfrm>
          <a:prstGeom prst="rect">
            <a:avLst/>
          </a:prstGeom>
          <a:noFill/>
          <a:ln w="9525">
            <a:noFill/>
            <a:miter lim="800000"/>
            <a:headEnd/>
            <a:tailEnd/>
          </a:ln>
          <a:effectLst/>
        </p:spPr>
        <p:txBody>
          <a:bodyPr>
            <a:spAutoFit/>
          </a:bodyPr>
          <a:lstStyle/>
          <a:p>
            <a:pPr algn="just">
              <a:spcBef>
                <a:spcPct val="50000"/>
              </a:spcBef>
            </a:pPr>
            <a:r>
              <a:rPr lang="en-US" sz="2800" i="1">
                <a:solidFill>
                  <a:schemeClr val="folHlink"/>
                </a:solidFill>
                <a:latin typeface="Times New Roman" pitchFamily="18" charset="0"/>
              </a:rPr>
              <a:t>Solution</a:t>
            </a:r>
            <a:r>
              <a:rPr lang="en-US" sz="2800" i="1">
                <a:latin typeface="Times New Roman" pitchFamily="18" charset="0"/>
              </a:rPr>
              <a:t/>
            </a:r>
            <a:br>
              <a:rPr lang="en-US" sz="2800" i="1">
                <a:latin typeface="Times New Roman" pitchFamily="18" charset="0"/>
              </a:rPr>
            </a:br>
            <a:r>
              <a:rPr lang="en-US" sz="2800" i="1">
                <a:latin typeface="Times New Roman" pitchFamily="18" charset="0"/>
              </a:rPr>
              <a:t>We know some facts but we don’t have all for a definite topology. We know that router R1 has three interfaces: m0, m1, and m2. We know that there are three networks directly connected to router R1. We know that there are two networks indirectly connected to R1. There must be at least three other routers involved (see next-hop column). We know to which networks these routers are connected by looking at their IP addresses. So we can put them at their appropriate place.</a:t>
            </a:r>
          </a:p>
        </p:txBody>
      </p:sp>
      <p:sp>
        <p:nvSpPr>
          <p:cNvPr id="541703" name="Text Box 7"/>
          <p:cNvSpPr txBox="1">
            <a:spLocks noChangeArrowheads="1"/>
          </p:cNvSpPr>
          <p:nvPr/>
        </p:nvSpPr>
        <p:spPr bwMode="auto">
          <a:xfrm>
            <a:off x="3124200" y="6019800"/>
            <a:ext cx="2413000" cy="595313"/>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
        <p:nvSpPr>
          <p:cNvPr id="541704" name="Rectangle 8"/>
          <p:cNvSpPr>
            <a:spLocks noChangeArrowheads="1"/>
          </p:cNvSpPr>
          <p:nvPr/>
        </p:nvSpPr>
        <p:spPr bwMode="auto">
          <a:xfrm>
            <a:off x="3276600" y="509588"/>
            <a:ext cx="1254125" cy="304800"/>
          </a:xfrm>
          <a:prstGeom prst="rect">
            <a:avLst/>
          </a:prstGeom>
          <a:noFill/>
          <a:ln w="9525">
            <a:noFill/>
            <a:miter lim="800000"/>
            <a:headEnd/>
            <a:tailEnd/>
          </a:ln>
          <a:effectLst/>
        </p:spPr>
        <p:txBody>
          <a:bodyPr wrap="none">
            <a:spAutoFit/>
          </a:bodyPr>
          <a:lstStyle/>
          <a:p>
            <a:r>
              <a:rPr lang="en-US" altLang="en-US" sz="1400" i="1">
                <a:solidFill>
                  <a:schemeClr val="folHlink"/>
                </a:solidFill>
                <a:latin typeface="Algerian" pitchFamily="82" charset="0"/>
              </a:rPr>
              <a:t>(Continued)</a:t>
            </a:r>
            <a:endParaRPr lang="en-US" altLang="en-US" i="1">
              <a:solidFill>
                <a:schemeClr val="folHlink"/>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1"/>
          <p:cNvSpPr>
            <a:spLocks noGrp="1"/>
          </p:cNvSpPr>
          <p:nvPr>
            <p:ph type="ftr" sz="quarter" idx="10"/>
          </p:nvPr>
        </p:nvSpPr>
        <p:spPr/>
        <p:txBody>
          <a:bodyPr/>
          <a:lstStyle/>
          <a:p>
            <a:r>
              <a:rPr lang="en-US"/>
              <a:t>TCP/IP Protocol Suite</a:t>
            </a:r>
          </a:p>
        </p:txBody>
      </p:sp>
      <p:sp>
        <p:nvSpPr>
          <p:cNvPr id="7" name="Slide Number Placeholder 2"/>
          <p:cNvSpPr>
            <a:spLocks noGrp="1"/>
          </p:cNvSpPr>
          <p:nvPr>
            <p:ph type="sldNum" sz="quarter" idx="11"/>
          </p:nvPr>
        </p:nvSpPr>
        <p:spPr/>
        <p:txBody>
          <a:bodyPr/>
          <a:lstStyle/>
          <a:p>
            <a:fld id="{9E1942F5-9999-44EB-8FA6-A5B4DA635E92}" type="slidenum">
              <a:rPr lang="en-US"/>
              <a:pPr/>
              <a:t>6</a:t>
            </a:fld>
            <a:endParaRPr lang="en-US"/>
          </a:p>
        </p:txBody>
      </p:sp>
      <p:sp>
        <p:nvSpPr>
          <p:cNvPr id="542722" name="Text Box 2"/>
          <p:cNvSpPr txBox="1">
            <a:spLocks noChangeArrowheads="1"/>
          </p:cNvSpPr>
          <p:nvPr/>
        </p:nvSpPr>
        <p:spPr bwMode="auto">
          <a:xfrm>
            <a:off x="1143000" y="381000"/>
            <a:ext cx="4343400" cy="519113"/>
          </a:xfrm>
          <a:prstGeom prst="rect">
            <a:avLst/>
          </a:prstGeom>
          <a:noFill/>
          <a:ln w="9525">
            <a:noFill/>
            <a:miter lim="800000"/>
            <a:headEnd/>
            <a:tailEnd/>
          </a:ln>
          <a:effectLst/>
        </p:spPr>
        <p:txBody>
          <a:bodyPr>
            <a:spAutoFit/>
          </a:bodyPr>
          <a:lstStyle/>
          <a:p>
            <a:r>
              <a:rPr lang="en-US" altLang="en-US" sz="2400" i="1">
                <a:solidFill>
                  <a:schemeClr val="folHlink"/>
                </a:solidFill>
                <a:latin typeface="Algerian" pitchFamily="82" charset="0"/>
              </a:rPr>
              <a:t>Example</a:t>
            </a:r>
            <a:r>
              <a:rPr lang="en-US" altLang="en-US" sz="2800" i="1">
                <a:solidFill>
                  <a:schemeClr val="folHlink"/>
                </a:solidFill>
                <a:latin typeface="Algerian" pitchFamily="82" charset="0"/>
              </a:rPr>
              <a:t> 11  </a:t>
            </a:r>
            <a:r>
              <a:rPr lang="en-US" altLang="en-US" sz="1400" i="1">
                <a:solidFill>
                  <a:schemeClr val="folHlink"/>
                </a:solidFill>
                <a:latin typeface="Algerian" pitchFamily="82" charset="0"/>
              </a:rPr>
              <a:t>(Continued)</a:t>
            </a:r>
            <a:endParaRPr lang="en-US" altLang="en-US" sz="2800" i="1">
              <a:solidFill>
                <a:schemeClr val="folHlink"/>
              </a:solidFill>
              <a:latin typeface="Algerian" pitchFamily="82" charset="0"/>
            </a:endParaRPr>
          </a:p>
        </p:txBody>
      </p:sp>
      <p:sp>
        <p:nvSpPr>
          <p:cNvPr id="542723" name="Rectangle 3"/>
          <p:cNvSpPr>
            <a:spLocks noChangeArrowheads="1"/>
          </p:cNvSpPr>
          <p:nvPr/>
        </p:nvSpPr>
        <p:spPr bwMode="auto">
          <a:xfrm>
            <a:off x="457200" y="152400"/>
            <a:ext cx="609600" cy="1066800"/>
          </a:xfrm>
          <a:prstGeom prst="rect">
            <a:avLst/>
          </a:prstGeom>
          <a:solidFill>
            <a:schemeClr val="hlink"/>
          </a:solidFill>
          <a:ln w="9525">
            <a:solidFill>
              <a:schemeClr val="tx1"/>
            </a:solidFill>
            <a:miter lim="800000"/>
            <a:headEnd/>
            <a:tailEnd/>
          </a:ln>
          <a:effectLst/>
        </p:spPr>
        <p:txBody>
          <a:bodyPr wrap="none" anchor="ctr"/>
          <a:lstStyle/>
          <a:p>
            <a:endParaRPr lang="en-US"/>
          </a:p>
        </p:txBody>
      </p:sp>
      <p:sp>
        <p:nvSpPr>
          <p:cNvPr id="542724" name="Rectangle 4"/>
          <p:cNvSpPr>
            <a:spLocks noChangeArrowheads="1"/>
          </p:cNvSpPr>
          <p:nvPr/>
        </p:nvSpPr>
        <p:spPr bwMode="auto">
          <a:xfrm>
            <a:off x="381000" y="1295400"/>
            <a:ext cx="8153400" cy="4789488"/>
          </a:xfrm>
          <a:prstGeom prst="rect">
            <a:avLst/>
          </a:prstGeom>
          <a:noFill/>
          <a:ln w="9525">
            <a:noFill/>
            <a:miter lim="800000"/>
            <a:headEnd/>
            <a:tailEnd/>
          </a:ln>
          <a:effectLst/>
        </p:spPr>
        <p:txBody>
          <a:bodyPr>
            <a:spAutoFit/>
          </a:bodyPr>
          <a:lstStyle/>
          <a:p>
            <a:pPr algn="just">
              <a:spcBef>
                <a:spcPct val="50000"/>
              </a:spcBef>
            </a:pPr>
            <a:r>
              <a:rPr lang="en-US" sz="2800" i="1">
                <a:latin typeface="Times New Roman" pitchFamily="18" charset="0"/>
              </a:rPr>
              <a:t>We know that one router, the default router, is connected to the rest of the Internet. But there is some missing information. We do not know if network 130.4.8.0 is directly connected to router R2 or through a point-to-point network (WAN) and another router. We do not know if network 140.6.12.64 is connected to router R3 directly or through a point-to-point network (WAN) and another router. Point-to-point networks normally do not have an entry in the routing table because no hosts are connected to them. Figure 6.14 shows our guessed topology.</a:t>
            </a:r>
          </a:p>
        </p:txBody>
      </p:sp>
      <p:sp>
        <p:nvSpPr>
          <p:cNvPr id="542725" name="Text Box 5"/>
          <p:cNvSpPr txBox="1">
            <a:spLocks noChangeArrowheads="1"/>
          </p:cNvSpPr>
          <p:nvPr/>
        </p:nvSpPr>
        <p:spPr bwMode="auto">
          <a:xfrm>
            <a:off x="5715000" y="5943600"/>
            <a:ext cx="2413000" cy="595313"/>
          </a:xfrm>
          <a:prstGeom prst="rect">
            <a:avLst/>
          </a:prstGeom>
          <a:noFill/>
          <a:ln w="76200">
            <a:solidFill>
              <a:schemeClr val="tx1"/>
            </a:solidFill>
            <a:miter lim="800000"/>
            <a:headEnd/>
            <a:tailEnd/>
          </a:ln>
          <a:effectLst/>
        </p:spPr>
        <p:txBody>
          <a:bodyPr wrap="none">
            <a:spAutoFit/>
          </a:bodyPr>
          <a:lstStyle/>
          <a:p>
            <a:r>
              <a:rPr lang="en-US" sz="2800">
                <a:solidFill>
                  <a:schemeClr val="hlink"/>
                </a:solidFill>
                <a:latin typeface="Times New Roman" pitchFamily="18" charset="0"/>
              </a:rPr>
              <a:t>See Next Slide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0"/>
          </p:nvPr>
        </p:nvSpPr>
        <p:spPr/>
        <p:txBody>
          <a:bodyPr/>
          <a:lstStyle/>
          <a:p>
            <a:r>
              <a:rPr lang="en-US"/>
              <a:t>TCP/IP Protocol Suite</a:t>
            </a:r>
          </a:p>
        </p:txBody>
      </p:sp>
      <p:sp>
        <p:nvSpPr>
          <p:cNvPr id="12" name="Slide Number Placeholder 2"/>
          <p:cNvSpPr>
            <a:spLocks noGrp="1"/>
          </p:cNvSpPr>
          <p:nvPr>
            <p:ph type="sldNum" sz="quarter" idx="11"/>
          </p:nvPr>
        </p:nvSpPr>
        <p:spPr/>
        <p:txBody>
          <a:bodyPr/>
          <a:lstStyle/>
          <a:p>
            <a:fld id="{18B74C08-6B8B-4744-9DFA-6CB21302B32F}" type="slidenum">
              <a:rPr lang="en-US"/>
              <a:pPr/>
              <a:t>7</a:t>
            </a:fld>
            <a:endParaRPr lang="en-US"/>
          </a:p>
        </p:txBody>
      </p:sp>
      <p:sp>
        <p:nvSpPr>
          <p:cNvPr id="490498" name="Text Box 2"/>
          <p:cNvSpPr txBox="1">
            <a:spLocks noChangeArrowheads="1"/>
          </p:cNvSpPr>
          <p:nvPr/>
        </p:nvSpPr>
        <p:spPr bwMode="auto">
          <a:xfrm>
            <a:off x="990600" y="90488"/>
            <a:ext cx="5715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6.14</a:t>
            </a:r>
            <a:r>
              <a:rPr lang="en-US" altLang="en-US">
                <a:solidFill>
                  <a:schemeClr val="accent2"/>
                </a:solidFill>
                <a:latin typeface="Times New Roman" pitchFamily="18" charset="0"/>
              </a:rPr>
              <a:t>    </a:t>
            </a:r>
            <a:r>
              <a:rPr lang="en-US" altLang="en-US" i="1">
                <a:latin typeface="Times New Roman" pitchFamily="18" charset="0"/>
              </a:rPr>
              <a:t>Guessed topology for Example 6</a:t>
            </a:r>
          </a:p>
        </p:txBody>
      </p:sp>
      <p:sp>
        <p:nvSpPr>
          <p:cNvPr id="490499"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9050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90501"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9050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9050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90504"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9050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90507" name="Picture 11"/>
          <p:cNvPicPr>
            <a:picLocks noChangeAspect="1" noChangeArrowheads="1"/>
          </p:cNvPicPr>
          <p:nvPr/>
        </p:nvPicPr>
        <p:blipFill>
          <a:blip r:embed="rId2" cstate="print"/>
          <a:srcRect/>
          <a:stretch>
            <a:fillRect/>
          </a:stretch>
        </p:blipFill>
        <p:spPr bwMode="auto">
          <a:xfrm>
            <a:off x="468313" y="1917700"/>
            <a:ext cx="7761287" cy="3187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TCP/IP Protocol Suite</a:t>
            </a:r>
          </a:p>
        </p:txBody>
      </p:sp>
      <p:sp>
        <p:nvSpPr>
          <p:cNvPr id="5" name="Slide Number Placeholder 4"/>
          <p:cNvSpPr>
            <a:spLocks noGrp="1"/>
          </p:cNvSpPr>
          <p:nvPr>
            <p:ph type="sldNum" sz="quarter" idx="11"/>
          </p:nvPr>
        </p:nvSpPr>
        <p:spPr/>
        <p:txBody>
          <a:bodyPr/>
          <a:lstStyle/>
          <a:p>
            <a:fld id="{5E9A9024-97FC-4DC0-9FF1-1523B314E436}" type="slidenum">
              <a:rPr lang="en-US"/>
              <a:pPr/>
              <a:t>8</a:t>
            </a:fld>
            <a:endParaRPr lang="en-US"/>
          </a:p>
        </p:txBody>
      </p:sp>
      <p:sp>
        <p:nvSpPr>
          <p:cNvPr id="559106" name="Rectangle 2"/>
          <p:cNvSpPr>
            <a:spLocks noGrp="1" noChangeArrowheads="1"/>
          </p:cNvSpPr>
          <p:nvPr>
            <p:ph type="title"/>
          </p:nvPr>
        </p:nvSpPr>
        <p:spPr bwMode="auto">
          <a:xfrm>
            <a:off x="685800" y="609600"/>
            <a:ext cx="7772400" cy="1143000"/>
          </a:xfrm>
          <a:noFill/>
          <a:ln>
            <a:miter lim="800000"/>
            <a:headEnd/>
            <a:tailEnd/>
          </a:ln>
        </p:spPr>
        <p:txBody>
          <a:bodyPr vert="horz" wrap="square" lIns="91440" tIns="45720" rIns="91440" bIns="45720" numCol="1" anchor="t" anchorCtr="0" compatLnSpc="1">
            <a:prstTxWarp prst="textNoShape">
              <a:avLst/>
            </a:prstTxWarp>
          </a:bodyPr>
          <a:lstStyle/>
          <a:p>
            <a:r>
              <a:rPr lang="en-US"/>
              <a:t>Address Aggregation</a:t>
            </a:r>
          </a:p>
        </p:txBody>
      </p:sp>
      <p:sp>
        <p:nvSpPr>
          <p:cNvPr id="559107" name="Rectangle 3"/>
          <p:cNvSpPr>
            <a:spLocks noGrp="1" noChangeArrowheads="1"/>
          </p:cNvSpPr>
          <p:nvPr>
            <p:ph type="body" idx="1"/>
          </p:nvPr>
        </p:nvSpPr>
        <p:spPr bwMode="auto">
          <a:xfrm>
            <a:off x="685800" y="1981200"/>
            <a:ext cx="7772400" cy="4114800"/>
          </a:xfrm>
          <a:noFill/>
          <a:ln>
            <a:miter lim="800000"/>
            <a:headEnd/>
            <a:tailEnd/>
          </a:ln>
        </p:spPr>
        <p:txBody>
          <a:bodyPr vert="horz" wrap="square" lIns="91440" tIns="45720" rIns="91440" bIns="45720" numCol="1" anchor="t" anchorCtr="0" compatLnSpc="1">
            <a:prstTxWarp prst="textNoShape">
              <a:avLst/>
            </a:prstTxWarp>
          </a:bodyPr>
          <a:lstStyle/>
          <a:p>
            <a:r>
              <a:rPr lang="en-US"/>
              <a:t>In classful addressing, there is one router table entry for each site outside the organization</a:t>
            </a:r>
          </a:p>
          <a:p>
            <a:r>
              <a:rPr lang="en-US"/>
              <a:t>In classless addressing, there will probably be more entries</a:t>
            </a:r>
          </a:p>
          <a:p>
            <a:r>
              <a:rPr lang="en-US"/>
              <a:t>To alleviate this problem, routers can use address aggregation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
          <p:cNvSpPr>
            <a:spLocks noGrp="1"/>
          </p:cNvSpPr>
          <p:nvPr>
            <p:ph type="ftr" sz="quarter" idx="10"/>
          </p:nvPr>
        </p:nvSpPr>
        <p:spPr/>
        <p:txBody>
          <a:bodyPr/>
          <a:lstStyle/>
          <a:p>
            <a:r>
              <a:rPr lang="en-US"/>
              <a:t>TCP/IP Protocol Suite</a:t>
            </a:r>
          </a:p>
        </p:txBody>
      </p:sp>
      <p:sp>
        <p:nvSpPr>
          <p:cNvPr id="13" name="Slide Number Placeholder 2"/>
          <p:cNvSpPr>
            <a:spLocks noGrp="1"/>
          </p:cNvSpPr>
          <p:nvPr>
            <p:ph type="sldNum" sz="quarter" idx="11"/>
          </p:nvPr>
        </p:nvSpPr>
        <p:spPr/>
        <p:txBody>
          <a:bodyPr/>
          <a:lstStyle/>
          <a:p>
            <a:fld id="{1B9C720D-9DED-49A2-9BFD-8F281517E906}" type="slidenum">
              <a:rPr lang="en-US"/>
              <a:pPr/>
              <a:t>9</a:t>
            </a:fld>
            <a:endParaRPr lang="en-US"/>
          </a:p>
        </p:txBody>
      </p:sp>
      <p:sp>
        <p:nvSpPr>
          <p:cNvPr id="491522" name="Text Box 2"/>
          <p:cNvSpPr txBox="1">
            <a:spLocks noChangeArrowheads="1"/>
          </p:cNvSpPr>
          <p:nvPr/>
        </p:nvSpPr>
        <p:spPr bwMode="auto">
          <a:xfrm>
            <a:off x="990600" y="90488"/>
            <a:ext cx="5715000" cy="366712"/>
          </a:xfrm>
          <a:prstGeom prst="rect">
            <a:avLst/>
          </a:prstGeom>
          <a:noFill/>
          <a:ln w="9525">
            <a:noFill/>
            <a:miter lim="800000"/>
            <a:headEnd/>
            <a:tailEnd/>
          </a:ln>
          <a:effectLst/>
        </p:spPr>
        <p:txBody>
          <a:bodyPr>
            <a:spAutoFit/>
          </a:bodyPr>
          <a:lstStyle/>
          <a:p>
            <a:r>
              <a:rPr lang="en-US" altLang="en-US">
                <a:solidFill>
                  <a:srgbClr val="0000FF"/>
                </a:solidFill>
                <a:latin typeface="Times New Roman" pitchFamily="18" charset="0"/>
              </a:rPr>
              <a:t>Figure 6.15</a:t>
            </a:r>
            <a:r>
              <a:rPr lang="en-US" altLang="en-US">
                <a:solidFill>
                  <a:schemeClr val="accent2"/>
                </a:solidFill>
                <a:latin typeface="Times New Roman" pitchFamily="18" charset="0"/>
              </a:rPr>
              <a:t>    </a:t>
            </a:r>
            <a:r>
              <a:rPr lang="en-US" altLang="en-US" i="1">
                <a:latin typeface="Times New Roman" pitchFamily="18" charset="0"/>
              </a:rPr>
              <a:t>Address aggregation</a:t>
            </a:r>
          </a:p>
        </p:txBody>
      </p:sp>
      <p:sp>
        <p:nvSpPr>
          <p:cNvPr id="491523" name="Rectangle 3"/>
          <p:cNvSpPr>
            <a:spLocks noChangeArrowheads="1"/>
          </p:cNvSpPr>
          <p:nvPr/>
        </p:nvSpPr>
        <p:spPr bwMode="ltGray">
          <a:xfrm>
            <a:off x="366713" y="1079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b="0"/>
          </a:p>
        </p:txBody>
      </p:sp>
      <p:sp>
        <p:nvSpPr>
          <p:cNvPr id="491524"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91525" name="Rectangle 5"/>
          <p:cNvSpPr>
            <a:spLocks noChangeArrowheads="1"/>
          </p:cNvSpPr>
          <p:nvPr/>
        </p:nvSpPr>
        <p:spPr bwMode="ltGray">
          <a:xfrm>
            <a:off x="490538" y="5302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b="0"/>
          </a:p>
        </p:txBody>
      </p:sp>
      <p:sp>
        <p:nvSpPr>
          <p:cNvPr id="491526"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sp>
        <p:nvSpPr>
          <p:cNvPr id="491527"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b="0"/>
          </a:p>
        </p:txBody>
      </p:sp>
      <p:sp>
        <p:nvSpPr>
          <p:cNvPr id="491528" name="Rectangle 8"/>
          <p:cNvSpPr>
            <a:spLocks noChangeArrowheads="1"/>
          </p:cNvSpPr>
          <p:nvPr/>
        </p:nvSpPr>
        <p:spPr bwMode="gray">
          <a:xfrm>
            <a:off x="711200" y="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b="0"/>
          </a:p>
        </p:txBody>
      </p:sp>
      <p:sp>
        <p:nvSpPr>
          <p:cNvPr id="491529"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b="0"/>
          </a:p>
        </p:txBody>
      </p:sp>
      <p:pic>
        <p:nvPicPr>
          <p:cNvPr id="491530" name="Picture 10"/>
          <p:cNvPicPr>
            <a:picLocks noChangeAspect="1" noChangeArrowheads="1"/>
          </p:cNvPicPr>
          <p:nvPr/>
        </p:nvPicPr>
        <p:blipFill>
          <a:blip r:embed="rId2" cstate="print"/>
          <a:srcRect/>
          <a:stretch>
            <a:fillRect/>
          </a:stretch>
        </p:blipFill>
        <p:spPr bwMode="auto">
          <a:xfrm>
            <a:off x="350838" y="1209675"/>
            <a:ext cx="8564562" cy="4886325"/>
          </a:xfrm>
          <a:prstGeom prst="rect">
            <a:avLst/>
          </a:prstGeom>
          <a:noFill/>
          <a:ln w="9525">
            <a:noFill/>
            <a:miter lim="800000"/>
            <a:headEnd/>
            <a:tailEnd/>
          </a:ln>
          <a:effectLst/>
        </p:spPr>
      </p:pic>
      <p:sp>
        <p:nvSpPr>
          <p:cNvPr id="491531" name="Text Box 11"/>
          <p:cNvSpPr txBox="1">
            <a:spLocks noChangeArrowheads="1"/>
          </p:cNvSpPr>
          <p:nvPr/>
        </p:nvSpPr>
        <p:spPr bwMode="auto">
          <a:xfrm>
            <a:off x="4860925" y="641350"/>
            <a:ext cx="3983038" cy="1465263"/>
          </a:xfrm>
          <a:prstGeom prst="rect">
            <a:avLst/>
          </a:prstGeom>
          <a:noFill/>
          <a:ln w="9525">
            <a:noFill/>
            <a:miter lim="800000"/>
            <a:headEnd/>
            <a:tailEnd/>
          </a:ln>
          <a:effectLst/>
        </p:spPr>
        <p:txBody>
          <a:bodyPr wrap="none">
            <a:spAutoFit/>
          </a:bodyPr>
          <a:lstStyle/>
          <a:p>
            <a:r>
              <a:rPr lang="en-US"/>
              <a:t>Notice that R2’s table is smaller</a:t>
            </a:r>
          </a:p>
          <a:p>
            <a:r>
              <a:rPr lang="en-US"/>
              <a:t>than R1’s.  For R2, anything with</a:t>
            </a:r>
          </a:p>
          <a:p>
            <a:r>
              <a:rPr lang="en-US"/>
              <a:t>an address from 140.24.7.0 to</a:t>
            </a:r>
          </a:p>
          <a:p>
            <a:r>
              <a:rPr lang="en-US"/>
              <a:t>140.24.7.255 simply goes to port</a:t>
            </a:r>
          </a:p>
          <a:p>
            <a:r>
              <a:rPr lang="en-US"/>
              <a:t>m0.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422</Words>
  <Application>Microsoft Office PowerPoint</Application>
  <PresentationFormat>On-screen Show (4:3)</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Address Aggregation</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sana</dc:creator>
  <cp:lastModifiedBy>sana</cp:lastModifiedBy>
  <cp:revision>1</cp:revision>
  <dcterms:created xsi:type="dcterms:W3CDTF">2019-01-18T14:27:24Z</dcterms:created>
  <dcterms:modified xsi:type="dcterms:W3CDTF">2019-01-18T14:27:50Z</dcterms:modified>
</cp:coreProperties>
</file>