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8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8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0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9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0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0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14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1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6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67BEB-239F-4580-A4BB-4B82A5188A4D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D6D93-B4CA-40F1-BF33-A7F6D1F3F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2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tx2"/>
                </a:solidFill>
              </a:rPr>
              <a:t/>
            </a:r>
            <a:br>
              <a:rPr lang="ar-SA" dirty="0" smtClean="0">
                <a:solidFill>
                  <a:schemeClr val="tx2"/>
                </a:solidFill>
              </a:rPr>
            </a:br>
            <a:r>
              <a:rPr lang="ar-SA" dirty="0">
                <a:solidFill>
                  <a:schemeClr val="tx2"/>
                </a:solidFill>
              </a:rPr>
              <a:t/>
            </a:r>
            <a:br>
              <a:rPr lang="ar-SA" dirty="0">
                <a:solidFill>
                  <a:schemeClr val="tx2"/>
                </a:solidFill>
              </a:rPr>
            </a:br>
            <a:r>
              <a:rPr lang="ar-SA" dirty="0" smtClean="0">
                <a:solidFill>
                  <a:schemeClr val="tx2"/>
                </a:solidFill>
              </a:rPr>
              <a:t/>
            </a:r>
            <a:br>
              <a:rPr lang="ar-SA" dirty="0" smtClean="0">
                <a:solidFill>
                  <a:schemeClr val="tx2"/>
                </a:solidFill>
              </a:rPr>
            </a:br>
            <a:r>
              <a:rPr lang="ar-SA" dirty="0">
                <a:solidFill>
                  <a:schemeClr val="tx2"/>
                </a:solidFill>
              </a:rPr>
              <a:t/>
            </a:r>
            <a:br>
              <a:rPr lang="ar-SA" dirty="0">
                <a:solidFill>
                  <a:schemeClr val="tx2"/>
                </a:solidFill>
              </a:rPr>
            </a:br>
            <a:r>
              <a:rPr lang="en-AU" dirty="0" smtClean="0">
                <a:solidFill>
                  <a:schemeClr val="tx2"/>
                </a:solidFill>
              </a:rPr>
              <a:t>The </a:t>
            </a:r>
            <a:r>
              <a:rPr lang="en-AU" dirty="0">
                <a:solidFill>
                  <a:schemeClr val="tx2"/>
                </a:solidFill>
              </a:rPr>
              <a:t>Caesar </a:t>
            </a:r>
            <a:r>
              <a:rPr lang="en-AU" dirty="0" smtClean="0">
                <a:solidFill>
                  <a:schemeClr val="tx2"/>
                </a:solidFill>
              </a:rPr>
              <a:t>cipher</a:t>
            </a:r>
            <a:r>
              <a:rPr lang="ar-SA" dirty="0" smtClean="0">
                <a:solidFill>
                  <a:schemeClr val="tx2"/>
                </a:solidFill>
              </a:rPr>
              <a:t/>
            </a:r>
            <a:br>
              <a:rPr lang="ar-SA" dirty="0" smtClean="0">
                <a:solidFill>
                  <a:schemeClr val="tx2"/>
                </a:solidFill>
              </a:rPr>
            </a:br>
            <a:r>
              <a:rPr lang="ar-SA" dirty="0">
                <a:solidFill>
                  <a:schemeClr val="tx2"/>
                </a:solidFill>
              </a:rPr>
              <a:t/>
            </a:r>
            <a:br>
              <a:rPr lang="ar-SA" dirty="0">
                <a:solidFill>
                  <a:schemeClr val="tx2"/>
                </a:solidFill>
              </a:rPr>
            </a:br>
            <a:r>
              <a:rPr lang="ar-SA" dirty="0" smtClean="0">
                <a:solidFill>
                  <a:schemeClr val="tx2"/>
                </a:solidFill>
              </a:rPr>
              <a:t/>
            </a:r>
            <a:br>
              <a:rPr lang="ar-SA" dirty="0" smtClean="0">
                <a:solidFill>
                  <a:schemeClr val="tx2"/>
                </a:solidFill>
              </a:rPr>
            </a:br>
            <a:r>
              <a:rPr lang="en-AU" dirty="0">
                <a:solidFill>
                  <a:schemeClr val="tx2"/>
                </a:solidFill>
              </a:rPr>
              <a:t/>
            </a:r>
            <a:br>
              <a:rPr lang="en-AU" dirty="0">
                <a:solidFill>
                  <a:schemeClr val="tx2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Plain</a:t>
            </a:r>
            <a:r>
              <a:rPr lang="en-US" dirty="0" smtClean="0"/>
              <a:t>:  </a:t>
            </a:r>
            <a:r>
              <a:rPr lang="en-US" dirty="0"/>
              <a:t>A B C D E F G H  I  J   K L M N O P Q  R S T U V W X Y </a:t>
            </a:r>
            <a:r>
              <a:rPr lang="en-US" dirty="0" smtClean="0"/>
              <a:t>Z</a:t>
            </a:r>
          </a:p>
          <a:p>
            <a:pPr marL="0" indent="0" algn="l">
              <a:buNone/>
            </a:pPr>
            <a:r>
              <a:rPr lang="en-US" dirty="0" smtClean="0"/>
              <a:t>Cipher key: </a:t>
            </a:r>
            <a:r>
              <a:rPr lang="en-US" dirty="0"/>
              <a:t>D E F G  H I  J  K L M N O  P Q R S  T U V W X Y Z A B C </a:t>
            </a:r>
          </a:p>
          <a:p>
            <a:pPr marL="0" indent="0" algn="l">
              <a:buNone/>
            </a:pPr>
            <a:r>
              <a:rPr lang="en-US" dirty="0"/>
              <a:t>Key = 4</a:t>
            </a:r>
          </a:p>
          <a:p>
            <a:pPr marL="0" indent="0" algn="l" rtl="0">
              <a:buNone/>
            </a:pPr>
            <a:r>
              <a:rPr lang="en-US" dirty="0"/>
              <a:t>Plain: </a:t>
            </a:r>
            <a:r>
              <a:rPr lang="en-US" dirty="0" smtClean="0"/>
              <a:t>   meet    me  after      the       toga </a:t>
            </a:r>
          </a:p>
          <a:p>
            <a:pPr marL="0" indent="0" algn="l" rtl="0">
              <a:buNone/>
            </a:pPr>
            <a:r>
              <a:rPr lang="en-US" dirty="0" smtClean="0"/>
              <a:t>Cipher: PHHW  PH  DIWHU WHK</a:t>
            </a:r>
            <a:r>
              <a:rPr lang="en-US" dirty="0"/>
              <a:t>	</a:t>
            </a:r>
            <a:r>
              <a:rPr lang="en-US" dirty="0" smtClean="0"/>
              <a:t>   WRJD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70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Standard-Reverse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305800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60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/>
              <a:t>Standard-Reverse</a:t>
            </a:r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en-US" sz="3200" b="1" dirty="0" smtClean="0"/>
              <a:t>Encryption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153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Standard-Reverse</a:t>
            </a:r>
            <a:br>
              <a:rPr lang="en-US" b="1" dirty="0" smtClean="0"/>
            </a:br>
            <a:r>
              <a:rPr lang="en-US" b="1" dirty="0" smtClean="0"/>
              <a:t>Decryption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399"/>
            <a:ext cx="8458199" cy="45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984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62000" y="152400"/>
            <a:ext cx="758666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l" rtl="0"/>
            <a:r>
              <a:rPr lang="en-AU" sz="4400" dirty="0" smtClean="0">
                <a:solidFill>
                  <a:schemeClr val="tx2"/>
                </a:solidFill>
              </a:rPr>
              <a:t>The Caesar cipher</a:t>
            </a:r>
            <a:endParaRPr lang="en-AU" sz="4400" dirty="0">
              <a:solidFill>
                <a:schemeClr val="tx2"/>
              </a:solidFill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33400" y="1524000"/>
            <a:ext cx="8077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AU" sz="3200"/>
              <a:t>for a key K=3,</a:t>
            </a:r>
            <a:br>
              <a:rPr lang="en-AU" sz="3200"/>
            </a:br>
            <a:r>
              <a:rPr lang="en-AU" sz="3200"/>
              <a:t>plaintext letter:	 </a:t>
            </a:r>
            <a:r>
              <a:rPr lang="en-AU" sz="3200">
                <a:latin typeface="Courier New" pitchFamily="49" charset="0"/>
              </a:rPr>
              <a:t>ABCDEF...UVWXYZ</a:t>
            </a:r>
            <a:r>
              <a:rPr lang="en-AU" sz="3200"/>
              <a:t/>
            </a:r>
            <a:br>
              <a:rPr lang="en-AU" sz="3200"/>
            </a:br>
            <a:r>
              <a:rPr lang="en-AU" sz="3200"/>
              <a:t>ciphtertext letter: </a:t>
            </a:r>
            <a:r>
              <a:rPr lang="en-AU" sz="3200">
                <a:latin typeface="Courier New" pitchFamily="49" charset="0"/>
              </a:rPr>
              <a:t>DEF...UVWXYZABC</a:t>
            </a:r>
            <a:endParaRPr lang="en-AU" sz="3200"/>
          </a:p>
          <a:p>
            <a:pPr marL="342900" indent="-342900" algn="l" rtl="0">
              <a:spcBef>
                <a:spcPct val="20000"/>
              </a:spcBef>
              <a:buFontTx/>
              <a:buChar char="•"/>
            </a:pPr>
            <a:r>
              <a:rPr lang="en-AU" sz="3200"/>
              <a:t>Hence</a:t>
            </a:r>
            <a:br>
              <a:rPr lang="en-AU" sz="3200"/>
            </a:br>
            <a:r>
              <a:rPr lang="en-AU" sz="3200"/>
              <a:t>	</a:t>
            </a:r>
            <a:r>
              <a:rPr lang="en-AU" sz="3200">
                <a:latin typeface="Courier New" pitchFamily="49" charset="0"/>
              </a:rPr>
              <a:t>TREATY IMPOSSIBLE</a:t>
            </a:r>
            <a:r>
              <a:rPr lang="en-AU" sz="3200"/>
              <a:t/>
            </a:r>
            <a:br>
              <a:rPr lang="en-AU" sz="3200"/>
            </a:br>
            <a:r>
              <a:rPr lang="en-AU" sz="3200"/>
              <a:t>is translated into</a:t>
            </a:r>
            <a:br>
              <a:rPr lang="en-AU" sz="3200"/>
            </a:br>
            <a:r>
              <a:rPr lang="en-AU" sz="3200"/>
              <a:t>	</a:t>
            </a:r>
            <a:r>
              <a:rPr lang="en-AU" sz="3200">
                <a:latin typeface="Courier New" pitchFamily="49" charset="0"/>
              </a:rPr>
              <a:t>WUHDWB LPSRVVLEOH</a:t>
            </a:r>
          </a:p>
        </p:txBody>
      </p:sp>
    </p:spTree>
    <p:extLst>
      <p:ext uri="{BB962C8B-B14F-4D97-AF65-F5344CB8AC3E}">
        <p14:creationId xmlns:p14="http://schemas.microsoft.com/office/powerpoint/2010/main" val="904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Substitution Cipher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800"/>
              <a:t>For each letter, substitute some other letter(randomly)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 key determines what the substitution is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E.g., 4, 8, 1, 26,...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1</a:t>
            </a:r>
            <a:r>
              <a:rPr lang="en-US" sz="2200" baseline="30000"/>
              <a:t>st</a:t>
            </a:r>
            <a:r>
              <a:rPr lang="en-US" sz="2200"/>
              <a:t> letter in the alphabet will be represented by the 4</a:t>
            </a:r>
            <a:r>
              <a:rPr lang="en-US" sz="2200" baseline="30000"/>
              <a:t>th</a:t>
            </a:r>
            <a:r>
              <a:rPr lang="en-US" sz="2200"/>
              <a:t> letter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A </a:t>
            </a:r>
            <a:r>
              <a:rPr lang="en-US" sz="2200">
                <a:sym typeface="Symbol" pitchFamily="18" charset="2"/>
              </a:rPr>
              <a:t> </a:t>
            </a:r>
            <a:r>
              <a:rPr lang="en-US" sz="2200"/>
              <a:t>D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2</a:t>
            </a:r>
            <a:r>
              <a:rPr lang="en-US" sz="2200" baseline="30000"/>
              <a:t>nd</a:t>
            </a:r>
            <a:r>
              <a:rPr lang="en-US" sz="2200"/>
              <a:t> letter will be represented by the 8</a:t>
            </a:r>
            <a:r>
              <a:rPr lang="en-US" sz="2200" baseline="30000"/>
              <a:t>th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B </a:t>
            </a:r>
            <a:r>
              <a:rPr lang="en-US" sz="2200">
                <a:sym typeface="Symbol" pitchFamily="18" charset="2"/>
              </a:rPr>
              <a:t> </a:t>
            </a:r>
            <a:r>
              <a:rPr lang="en-US" sz="2200"/>
              <a:t>H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3</a:t>
            </a:r>
            <a:r>
              <a:rPr lang="en-US" sz="2200" baseline="30000"/>
              <a:t>rd </a:t>
            </a:r>
            <a:r>
              <a:rPr lang="en-US" sz="2200"/>
              <a:t>letter will be represented by the 1</a:t>
            </a:r>
            <a:r>
              <a:rPr lang="en-US" sz="2200" baseline="30000"/>
              <a:t>st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C </a:t>
            </a:r>
            <a:r>
              <a:rPr lang="en-US" sz="2200">
                <a:sym typeface="Symbol" pitchFamily="18" charset="2"/>
              </a:rPr>
              <a:t> </a:t>
            </a:r>
            <a:r>
              <a:rPr lang="en-US" sz="2200"/>
              <a:t>A</a:t>
            </a:r>
          </a:p>
          <a:p>
            <a:pPr lvl="2" algn="l" rtl="0">
              <a:lnSpc>
                <a:spcPct val="90000"/>
              </a:lnSpc>
            </a:pPr>
            <a:r>
              <a:rPr lang="en-US" sz="2200"/>
              <a:t>4</a:t>
            </a:r>
            <a:r>
              <a:rPr lang="en-US" sz="2200" baseline="30000"/>
              <a:t>th</a:t>
            </a:r>
            <a:r>
              <a:rPr lang="en-US" sz="2200"/>
              <a:t> letter will be represented by the 26</a:t>
            </a:r>
            <a:r>
              <a:rPr lang="en-US" sz="2200" baseline="30000"/>
              <a:t>th</a:t>
            </a:r>
            <a:endParaRPr lang="en-US" sz="2200"/>
          </a:p>
          <a:p>
            <a:pPr lvl="2" algn="l" rtl="0">
              <a:lnSpc>
                <a:spcPct val="90000"/>
              </a:lnSpc>
            </a:pPr>
            <a:r>
              <a:rPr lang="en-US" sz="2200"/>
              <a:t>D </a:t>
            </a:r>
            <a:r>
              <a:rPr lang="en-US" sz="2200">
                <a:sym typeface="Symbol" pitchFamily="18" charset="2"/>
              </a:rPr>
              <a:t> </a:t>
            </a:r>
            <a:r>
              <a:rPr lang="en-US" sz="2200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40120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057400" y="381000"/>
            <a:ext cx="533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3200">
                <a:latin typeface="Times New Roman" pitchFamily="18" charset="0"/>
              </a:rPr>
              <a:t>Shift cipher 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1600200"/>
            <a:ext cx="84582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Two basic properties for a cryptosystem:</a:t>
            </a:r>
          </a:p>
          <a:p>
            <a:pPr algn="l" rtl="0"/>
            <a:r>
              <a:rPr lang="en-US" sz="2400">
                <a:latin typeface="Times New Roman" pitchFamily="18" charset="0"/>
              </a:rPr>
              <a:t>       </a:t>
            </a:r>
            <a:r>
              <a:rPr lang="en-US" sz="2000">
                <a:latin typeface="Times New Roman" pitchFamily="18" charset="0"/>
              </a:rPr>
              <a:t>1. Each encryption function </a:t>
            </a:r>
            <a:r>
              <a:rPr lang="en-US" sz="2000" i="1">
                <a:latin typeface="Times New Roman" pitchFamily="18" charset="0"/>
              </a:rPr>
              <a:t>e</a:t>
            </a:r>
            <a:r>
              <a:rPr lang="en-US" sz="2000" i="1" baseline="-25000">
                <a:latin typeface="Times New Roman" pitchFamily="18" charset="0"/>
              </a:rPr>
              <a:t>K</a:t>
            </a:r>
            <a:r>
              <a:rPr lang="en-US" sz="2000">
                <a:latin typeface="Times New Roman" pitchFamily="18" charset="0"/>
              </a:rPr>
              <a:t> and each decryption </a:t>
            </a:r>
            <a:r>
              <a:rPr lang="en-US" sz="2000" i="1">
                <a:latin typeface="Times New Roman" pitchFamily="18" charset="0"/>
              </a:rPr>
              <a:t>d</a:t>
            </a:r>
            <a:r>
              <a:rPr lang="en-US" sz="2000" i="1" baseline="-25000">
                <a:latin typeface="Times New Roman" pitchFamily="18" charset="0"/>
              </a:rPr>
              <a:t>K</a:t>
            </a:r>
            <a:r>
              <a:rPr lang="en-US" sz="2000" i="1">
                <a:latin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</a:rPr>
              <a:t>should be </a:t>
            </a:r>
          </a:p>
          <a:p>
            <a:pPr algn="l" rtl="0"/>
            <a:r>
              <a:rPr lang="en-US" sz="2000">
                <a:latin typeface="Times New Roman" pitchFamily="18" charset="0"/>
              </a:rPr>
              <a:t>             efficiently  computable.</a:t>
            </a:r>
          </a:p>
          <a:p>
            <a:pPr algn="l" rtl="0"/>
            <a:r>
              <a:rPr lang="en-US" sz="2000">
                <a:latin typeface="Times New Roman" pitchFamily="18" charset="0"/>
              </a:rPr>
              <a:t>         2. An opponent upon seeing a ciphertext string </a:t>
            </a:r>
            <a:r>
              <a:rPr lang="en-US" sz="2000" i="1">
                <a:latin typeface="Times New Roman" pitchFamily="18" charset="0"/>
              </a:rPr>
              <a:t> y</a:t>
            </a:r>
            <a:r>
              <a:rPr lang="en-US" sz="2000">
                <a:latin typeface="Times New Roman" pitchFamily="18" charset="0"/>
              </a:rPr>
              <a:t>, should be unable to </a:t>
            </a:r>
          </a:p>
          <a:p>
            <a:pPr algn="l" rtl="0"/>
            <a:r>
              <a:rPr lang="en-US" sz="2000">
                <a:latin typeface="Times New Roman" pitchFamily="18" charset="0"/>
              </a:rPr>
              <a:t>             determine the key </a:t>
            </a:r>
            <a:r>
              <a:rPr lang="en-US" sz="2000" i="1">
                <a:latin typeface="Times New Roman" pitchFamily="18" charset="0"/>
              </a:rPr>
              <a:t>K</a:t>
            </a:r>
            <a:r>
              <a:rPr lang="en-US" sz="2000">
                <a:latin typeface="Times New Roman" pitchFamily="18" charset="0"/>
              </a:rPr>
              <a:t> that was used, or the plaintext string  </a:t>
            </a:r>
            <a:r>
              <a:rPr lang="en-US" sz="2000" i="1">
                <a:latin typeface="Times New Roman" pitchFamily="18" charset="0"/>
              </a:rPr>
              <a:t>x</a:t>
            </a:r>
            <a:r>
              <a:rPr lang="en-US" sz="2000">
                <a:latin typeface="Times New Roman" pitchFamily="18" charset="0"/>
              </a:rPr>
              <a:t>.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28600" y="3352800"/>
            <a:ext cx="4125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Question: </a:t>
            </a:r>
            <a:r>
              <a:rPr lang="en-US" sz="2400" i="1">
                <a:latin typeface="Times New Roman" pitchFamily="18" charset="0"/>
              </a:rPr>
              <a:t>is shift cipher secure?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09600" y="3622675"/>
            <a:ext cx="74453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Of course NOT, since there are only </a:t>
            </a:r>
            <a:r>
              <a:rPr lang="en-US" sz="2400">
                <a:solidFill>
                  <a:srgbClr val="FF6600"/>
                </a:solidFill>
                <a:latin typeface="Times New Roman" pitchFamily="18" charset="0"/>
              </a:rPr>
              <a:t>26</a:t>
            </a:r>
            <a:r>
              <a:rPr lang="en-US" sz="240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possible keys,</a:t>
            </a:r>
          </a:p>
          <a:p>
            <a:pPr algn="l" rtl="0"/>
            <a:r>
              <a:rPr lang="en-US" sz="2400">
                <a:latin typeface="Times New Roman" pitchFamily="18" charset="0"/>
              </a:rPr>
              <a:t>it is easy to be broken by </a:t>
            </a:r>
            <a:r>
              <a:rPr lang="en-US" sz="2400" i="1">
                <a:latin typeface="Times New Roman" pitchFamily="18" charset="0"/>
              </a:rPr>
              <a:t>exhaustive key search.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09600" y="4495800"/>
            <a:ext cx="6184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Example:   JBCRCLQRWCRVNBJENBWRWN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606425" y="5562600"/>
            <a:ext cx="8537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On average, a plaintext will be computed after trying 26/2=13 times.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838200" y="4953000"/>
            <a:ext cx="5214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</a:rPr>
              <a:t>Plaintext: astitchintimesavesnine    (</a:t>
            </a:r>
            <a:r>
              <a:rPr lang="en-US" sz="2400" i="1">
                <a:latin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</a:rPr>
              <a:t>=9)</a:t>
            </a:r>
          </a:p>
        </p:txBody>
      </p:sp>
    </p:spTree>
    <p:extLst>
      <p:ext uri="{BB962C8B-B14F-4D97-AF65-F5344CB8AC3E}">
        <p14:creationId xmlns:p14="http://schemas.microsoft.com/office/powerpoint/2010/main" val="163012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  <p:bldP spid="46085" grpId="0" autoUpdateAnimBg="0"/>
      <p:bldP spid="46086" grpId="0" autoUpdateAnimBg="0"/>
      <p:bldP spid="46087" grpId="0" autoUpdateAnimBg="0"/>
      <p:bldP spid="460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Shift Alphabets Cipher (direct)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sz="3600" dirty="0"/>
              <a:t>C(a)=(</a:t>
            </a:r>
            <a:r>
              <a:rPr lang="en-US" sz="3600" dirty="0" err="1"/>
              <a:t>a+k</a:t>
            </a:r>
            <a:r>
              <a:rPr lang="en-US" sz="3600" dirty="0"/>
              <a:t>)mod n=26        encipher</a:t>
            </a:r>
          </a:p>
          <a:p>
            <a:pPr marL="0" indent="0" algn="l" rtl="0">
              <a:buNone/>
            </a:pPr>
            <a:r>
              <a:rPr lang="en-US" sz="3600" dirty="0"/>
              <a:t>P=(c‐k)mod n=26             decipher</a:t>
            </a:r>
          </a:p>
          <a:p>
            <a:pPr marL="0" indent="0" algn="l" rtl="0">
              <a:buNone/>
            </a:pPr>
            <a:r>
              <a:rPr lang="en-US" sz="3600" dirty="0"/>
              <a:t> i.e.  c=(</a:t>
            </a:r>
            <a:r>
              <a:rPr lang="en-US" sz="3600" dirty="0" err="1"/>
              <a:t>p+k</a:t>
            </a:r>
            <a:r>
              <a:rPr lang="en-US" sz="3600" dirty="0"/>
              <a:t>)mod 26, </a:t>
            </a:r>
            <a:endParaRPr lang="en-US" sz="3600" dirty="0" smtClean="0"/>
          </a:p>
          <a:p>
            <a:pPr marL="0" indent="0" algn="l" rtl="0">
              <a:buNone/>
            </a:pPr>
            <a:endParaRPr lang="en-US" sz="3600" dirty="0"/>
          </a:p>
          <a:p>
            <a:pPr marL="0" indent="0" algn="l" rtl="0">
              <a:buNone/>
            </a:pPr>
            <a:r>
              <a:rPr lang="en-US" sz="3600" dirty="0"/>
              <a:t>     where a =0,…………..z=25 </a:t>
            </a:r>
          </a:p>
          <a:p>
            <a:pPr marL="0" indent="0" algn="l" rtl="0">
              <a:buNone/>
            </a:pPr>
            <a:r>
              <a:rPr lang="en-US" dirty="0"/>
              <a:t> 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88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Shift Alphabets Cipher (direct)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b="1" dirty="0" smtClean="0"/>
              <a:t>Ex : Encrypt  </a:t>
            </a:r>
            <a:r>
              <a:rPr lang="en-US" b="1" dirty="0"/>
              <a:t>the </a:t>
            </a:r>
            <a:r>
              <a:rPr lang="en-US" dirty="0"/>
              <a:t>Plain text = </a:t>
            </a:r>
            <a:r>
              <a:rPr lang="en-US" dirty="0" smtClean="0"/>
              <a:t>THIS with key =3</a:t>
            </a:r>
          </a:p>
          <a:p>
            <a:pPr marL="0" indent="0" algn="l">
              <a:buNone/>
            </a:pPr>
            <a:r>
              <a:rPr lang="en-US" sz="3500" dirty="0"/>
              <a:t>T= 19         H= 7       I=8     S=18</a:t>
            </a:r>
          </a:p>
          <a:p>
            <a:pPr marL="0" indent="0" algn="l">
              <a:buNone/>
            </a:pPr>
            <a:r>
              <a:rPr lang="en-US" sz="3500" dirty="0" err="1"/>
              <a:t>E</a:t>
            </a:r>
            <a:r>
              <a:rPr lang="en-US" sz="3500" baseline="-25000" dirty="0" err="1"/>
              <a:t>k</a:t>
            </a:r>
            <a:r>
              <a:rPr lang="en-US" sz="3500" dirty="0"/>
              <a:t>(T) = (T+KEY ) mod 26 = (19 + 3) mod 25 = 22 mod 26 =22 </a:t>
            </a:r>
            <a:r>
              <a:rPr lang="en-US" sz="3500" dirty="0">
                <a:sym typeface="Wingdings"/>
              </a:rPr>
              <a:t></a:t>
            </a:r>
            <a:r>
              <a:rPr lang="en-US" sz="3500" dirty="0"/>
              <a:t> W</a:t>
            </a:r>
          </a:p>
          <a:p>
            <a:pPr marL="0" indent="0" algn="l">
              <a:buNone/>
            </a:pPr>
            <a:r>
              <a:rPr lang="en-US" sz="3500" dirty="0" err="1"/>
              <a:t>E</a:t>
            </a:r>
            <a:r>
              <a:rPr lang="en-US" sz="3500" baseline="-25000" dirty="0" err="1"/>
              <a:t>k</a:t>
            </a:r>
            <a:r>
              <a:rPr lang="en-US" sz="3500" dirty="0"/>
              <a:t>(H) =(H+KEY ) mod 26 = (7 + 3) mod 25 =10 mod 26 =10 </a:t>
            </a:r>
            <a:r>
              <a:rPr lang="en-US" sz="3500" dirty="0">
                <a:sym typeface="Wingdings"/>
              </a:rPr>
              <a:t></a:t>
            </a:r>
            <a:r>
              <a:rPr lang="en-US" sz="3500" dirty="0"/>
              <a:t>    K</a:t>
            </a:r>
          </a:p>
          <a:p>
            <a:pPr marL="0" indent="0" algn="l">
              <a:buNone/>
            </a:pPr>
            <a:r>
              <a:rPr lang="en-US" sz="3500" dirty="0" err="1"/>
              <a:t>E</a:t>
            </a:r>
            <a:r>
              <a:rPr lang="en-US" sz="3500" baseline="-25000" dirty="0" err="1"/>
              <a:t>k</a:t>
            </a:r>
            <a:r>
              <a:rPr lang="en-US" sz="3500" dirty="0"/>
              <a:t>(I) = (I+KEY ) mod 26 = (8 + 3) mod 25 = 11 mod 26 =11 </a:t>
            </a:r>
            <a:r>
              <a:rPr lang="en-US" sz="3500" dirty="0">
                <a:sym typeface="Wingdings"/>
              </a:rPr>
              <a:t></a:t>
            </a:r>
            <a:r>
              <a:rPr lang="en-US" sz="3500" dirty="0"/>
              <a:t>     L</a:t>
            </a:r>
          </a:p>
          <a:p>
            <a:pPr marL="0" indent="0" algn="l">
              <a:buNone/>
            </a:pPr>
            <a:r>
              <a:rPr lang="en-US" sz="3500" dirty="0" err="1"/>
              <a:t>E</a:t>
            </a:r>
            <a:r>
              <a:rPr lang="en-US" sz="3500" baseline="-25000" dirty="0" err="1"/>
              <a:t>k</a:t>
            </a:r>
            <a:r>
              <a:rPr lang="en-US" sz="3500" dirty="0"/>
              <a:t>(S) =(S+KEY ) mod 26 = (18 + 3) mod 25 = 21 mod 26 =22 </a:t>
            </a:r>
            <a:r>
              <a:rPr lang="en-US" sz="3500" dirty="0">
                <a:sym typeface="Wingdings"/>
              </a:rPr>
              <a:t></a:t>
            </a:r>
            <a:r>
              <a:rPr lang="en-US" sz="3500" dirty="0"/>
              <a:t>   V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31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Shift Alphabets Cipher (direct)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b="1" dirty="0" smtClean="0"/>
              <a:t>Ex </a:t>
            </a:r>
            <a:r>
              <a:rPr lang="en-US" b="1" dirty="0"/>
              <a:t>: D</a:t>
            </a:r>
            <a:r>
              <a:rPr lang="en-US" dirty="0"/>
              <a:t>ecrypt  cipher  text = </a:t>
            </a:r>
            <a:r>
              <a:rPr lang="en-US" dirty="0" smtClean="0"/>
              <a:t>WKLV with key =3</a:t>
            </a:r>
          </a:p>
          <a:p>
            <a:pPr marL="0" indent="0" algn="l">
              <a:buNone/>
            </a:pPr>
            <a:r>
              <a:rPr lang="en-US" dirty="0" smtClean="0"/>
              <a:t> </a:t>
            </a:r>
            <a:r>
              <a:rPr lang="en-US" dirty="0"/>
              <a:t>D</a:t>
            </a:r>
            <a:r>
              <a:rPr lang="en-US" baseline="-25000" dirty="0"/>
              <a:t>K</a:t>
            </a:r>
            <a:r>
              <a:rPr lang="en-US" dirty="0"/>
              <a:t>(W) =(W-KEY) mod  26 = (22-3) mod 26 = 19 mod 26  = 19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T   </a:t>
            </a:r>
          </a:p>
          <a:p>
            <a:pPr marL="0" indent="0" algn="l">
              <a:buNone/>
            </a:pPr>
            <a:r>
              <a:rPr lang="en-US" dirty="0"/>
              <a:t>D</a:t>
            </a:r>
            <a:r>
              <a:rPr lang="en-US" baseline="-25000" dirty="0"/>
              <a:t>K</a:t>
            </a:r>
            <a:r>
              <a:rPr lang="en-US" dirty="0"/>
              <a:t>(K) =(K-KEY) mod  26 = (10-3) mod 26 = 7 mod 26  = 7    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H</a:t>
            </a:r>
          </a:p>
          <a:p>
            <a:pPr marL="0" indent="0" algn="l">
              <a:buNone/>
            </a:pPr>
            <a:r>
              <a:rPr lang="en-US" dirty="0"/>
              <a:t>D</a:t>
            </a:r>
            <a:r>
              <a:rPr lang="en-US" baseline="-25000" dirty="0"/>
              <a:t>K</a:t>
            </a:r>
            <a:r>
              <a:rPr lang="en-US" dirty="0"/>
              <a:t>(L) =(L-KEY) mod  26 = (11 - 3) mod 26 = 11 mod 26  </a:t>
            </a:r>
            <a:r>
              <a:rPr lang="en-US" dirty="0" smtClean="0"/>
              <a:t>=19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I   </a:t>
            </a:r>
          </a:p>
          <a:p>
            <a:pPr marL="0" indent="0" algn="l">
              <a:buNone/>
            </a:pPr>
            <a:r>
              <a:rPr lang="en-US" dirty="0"/>
              <a:t>D</a:t>
            </a:r>
            <a:r>
              <a:rPr lang="en-US" baseline="-25000" dirty="0"/>
              <a:t>K</a:t>
            </a:r>
            <a:r>
              <a:rPr lang="en-US" dirty="0"/>
              <a:t>(V) =(V-KEY) mod  26 = (21-3) mod 26 = 21 mod 26  = 21 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S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Plain text = THIS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06027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Shift Alphabets Cipher (direct)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17828" r="24998" b="8532"/>
          <a:stretch/>
        </p:blipFill>
        <p:spPr bwMode="auto">
          <a:xfrm>
            <a:off x="228600" y="1066800"/>
            <a:ext cx="8568128" cy="538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432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Standard-Reverse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/>
              <a:t>In this method, the shifting is toward the left side, so use the following form:-</a:t>
            </a:r>
          </a:p>
          <a:p>
            <a:pPr marL="0" indent="0" algn="l" rtl="0">
              <a:buNone/>
            </a:pPr>
            <a:r>
              <a:rPr lang="da-DK" sz="4000" dirty="0"/>
              <a:t>For Ciphering C=(K-P) mod </a:t>
            </a:r>
            <a:r>
              <a:rPr lang="da-DK" sz="4000" dirty="0" smtClean="0"/>
              <a:t>26</a:t>
            </a:r>
          </a:p>
          <a:p>
            <a:pPr marL="0" indent="0" algn="l" rtl="0">
              <a:buNone/>
            </a:pPr>
            <a:endParaRPr lang="da-DK" sz="4000" dirty="0"/>
          </a:p>
          <a:p>
            <a:pPr marL="0" indent="0" algn="l" rtl="0">
              <a:buNone/>
            </a:pPr>
            <a:r>
              <a:rPr lang="da-DK" sz="4000" dirty="0"/>
              <a:t>For Deciphering P=(K-C) mod 2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78050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Microsoft Office PowerPoint</Application>
  <PresentationFormat>عرض على الشاشة (3:4)‏</PresentationFormat>
  <Paragraphs>65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نسق Office</vt:lpstr>
      <vt:lpstr>    The Caesar cipher    </vt:lpstr>
      <vt:lpstr>عرض تقديمي في PowerPoint</vt:lpstr>
      <vt:lpstr>Substitution Cipher</vt:lpstr>
      <vt:lpstr>عرض تقديمي في PowerPoint</vt:lpstr>
      <vt:lpstr>Shift Alphabets Cipher (direct)</vt:lpstr>
      <vt:lpstr>Shift Alphabets Cipher (direct)</vt:lpstr>
      <vt:lpstr>Shift Alphabets Cipher (direct)</vt:lpstr>
      <vt:lpstr>Shift Alphabets Cipher (direct)</vt:lpstr>
      <vt:lpstr>Standard-Reverse</vt:lpstr>
      <vt:lpstr>Standard-Reverse</vt:lpstr>
      <vt:lpstr>Standard-Reverse Encryption</vt:lpstr>
      <vt:lpstr>Standard-Reverse Decryption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The Caesar cipher    </dc:title>
  <dc:creator>saad</dc:creator>
  <cp:lastModifiedBy>saad</cp:lastModifiedBy>
  <cp:revision>1</cp:revision>
  <dcterms:created xsi:type="dcterms:W3CDTF">2019-01-18T17:14:12Z</dcterms:created>
  <dcterms:modified xsi:type="dcterms:W3CDTF">2019-01-18T17:14:29Z</dcterms:modified>
</cp:coreProperties>
</file>