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C66C-FCF0-490E-A5AB-88D8E872459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4C72F-8487-493C-B075-2FB68B47A1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37B950-F071-4A38-8D72-A5B64C8DF55B}" type="slidenum">
              <a:rPr lang="en-US"/>
              <a:pPr/>
              <a:t>1</a:t>
            </a:fld>
            <a:endParaRPr lang="en-US"/>
          </a:p>
        </p:txBody>
      </p:sp>
      <p:sp>
        <p:nvSpPr>
          <p:cNvPr id="48742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6.11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Configuration for Example 4</a:t>
            </a:r>
          </a:p>
        </p:txBody>
      </p:sp>
      <p:sp>
        <p:nvSpPr>
          <p:cNvPr id="48742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2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2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3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3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3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74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450" y="1098550"/>
            <a:ext cx="800735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49D0FD-E24D-4035-ACAB-934B72E14D5F}" type="slidenum">
              <a:rPr lang="en-US"/>
              <a:pPr/>
              <a:t>10</a:t>
            </a:fld>
            <a:endParaRPr lang="en-US"/>
          </a:p>
        </p:txBody>
      </p:sp>
      <p:sp>
        <p:nvSpPr>
          <p:cNvPr id="529410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latin typeface="Times New Roman" pitchFamily="18" charset="0"/>
              </a:rPr>
              <a:t>Show the forwarding process if a packet arrives at R1 in Figure 6.13 with the destination address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201.4.22.35</a:t>
            </a:r>
            <a:r>
              <a:rPr lang="en-US" sz="2800" i="1">
                <a:latin typeface="Times New Roman" pitchFamily="18" charset="0"/>
              </a:rPr>
              <a:t>.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9</a:t>
            </a:r>
          </a:p>
        </p:txBody>
      </p:sp>
      <p:sp>
        <p:nvSpPr>
          <p:cNvPr id="529412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3" name="Rectangle 5"/>
          <p:cNvSpPr>
            <a:spLocks noChangeArrowheads="1"/>
          </p:cNvSpPr>
          <p:nvPr/>
        </p:nvSpPr>
        <p:spPr bwMode="auto">
          <a:xfrm>
            <a:off x="381000" y="39624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  <a:t>Solution</a:t>
            </a:r>
            <a:r>
              <a:rPr lang="en-US" sz="2800" i="1">
                <a:latin typeface="Times New Roman" pitchFamily="18" charset="0"/>
              </a:rPr>
              <a:t/>
            </a:r>
            <a:br>
              <a:rPr lang="en-US" sz="2800" i="1">
                <a:latin typeface="Times New Roman" pitchFamily="18" charset="0"/>
              </a:rPr>
            </a:br>
            <a:r>
              <a:rPr lang="en-US" sz="2800" i="1">
                <a:latin typeface="Times New Roman" pitchFamily="18" charset="0"/>
              </a:rPr>
              <a:t>The router performs the following steps:</a:t>
            </a:r>
          </a:p>
        </p:txBody>
      </p:sp>
      <p:sp>
        <p:nvSpPr>
          <p:cNvPr id="529414" name="Text Box 6"/>
          <p:cNvSpPr txBox="1">
            <a:spLocks noChangeArrowheads="1"/>
          </p:cNvSpPr>
          <p:nvPr/>
        </p:nvSpPr>
        <p:spPr bwMode="auto">
          <a:xfrm>
            <a:off x="2971800" y="5424488"/>
            <a:ext cx="2413000" cy="5953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>See Next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F5DD4-D687-4105-8611-84F1CBBF6789}" type="slidenum">
              <a:rPr lang="en-US"/>
              <a:pPr/>
              <a:t>2</a:t>
            </a:fld>
            <a:endParaRPr lang="en-US"/>
          </a:p>
        </p:txBody>
      </p:sp>
      <p:sp>
        <p:nvSpPr>
          <p:cNvPr id="525314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latin typeface="Times New Roman" pitchFamily="18" charset="0"/>
              </a:rPr>
              <a:t>The router in Figure 6.11 receives a packet with destination address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145.14.32.78</a:t>
            </a:r>
            <a:r>
              <a:rPr lang="en-US" sz="2800" i="1">
                <a:latin typeface="Times New Roman" pitchFamily="18" charset="0"/>
              </a:rPr>
              <a:t>. Show how the packet is forwarded.</a:t>
            </a:r>
          </a:p>
        </p:txBody>
      </p:sp>
      <p:sp>
        <p:nvSpPr>
          <p:cNvPr id="525315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5</a:t>
            </a:r>
          </a:p>
        </p:txBody>
      </p:sp>
      <p:sp>
        <p:nvSpPr>
          <p:cNvPr id="525316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317" name="Rectangle 5"/>
          <p:cNvSpPr>
            <a:spLocks noChangeArrowheads="1"/>
          </p:cNvSpPr>
          <p:nvPr/>
        </p:nvSpPr>
        <p:spPr bwMode="auto">
          <a:xfrm>
            <a:off x="381000" y="3276600"/>
            <a:ext cx="8153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  <a:t>Solution</a:t>
            </a:r>
            <a:r>
              <a:rPr lang="en-US" sz="2800" i="1">
                <a:latin typeface="Times New Roman" pitchFamily="18" charset="0"/>
              </a:rPr>
              <a:t/>
            </a:r>
            <a:br>
              <a:rPr lang="en-US" sz="2800" i="1">
                <a:latin typeface="Times New Roman" pitchFamily="18" charset="0"/>
              </a:rPr>
            </a:br>
            <a:r>
              <a:rPr lang="en-US" sz="2800" i="1">
                <a:latin typeface="Times New Roman" pitchFamily="18" charset="0"/>
              </a:rPr>
              <a:t>The mask is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/18</a:t>
            </a:r>
            <a:r>
              <a:rPr lang="en-US" sz="2800" i="1">
                <a:latin typeface="Times New Roman" pitchFamily="18" charset="0"/>
              </a:rPr>
              <a:t>. After applying the mask, the subnet address is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145.14.0.0</a:t>
            </a:r>
            <a:r>
              <a:rPr lang="en-US" sz="2800" i="1">
                <a:latin typeface="Times New Roman" pitchFamily="18" charset="0"/>
              </a:rPr>
              <a:t>. The packet is delivered to ARP with the next-hop address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145.14.32.78</a:t>
            </a:r>
            <a:r>
              <a:rPr lang="en-US" sz="2800" i="1">
                <a:latin typeface="Times New Roman" pitchFamily="18" charset="0"/>
              </a:rPr>
              <a:t> and the outgoing interface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m0</a:t>
            </a:r>
            <a:r>
              <a:rPr lang="en-US" sz="2800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AB21FB-65FF-4B59-B17E-782C4DECD94F}" type="slidenum">
              <a:rPr lang="en-US"/>
              <a:pPr/>
              <a:t>3</a:t>
            </a:fld>
            <a:endParaRPr lang="en-US"/>
          </a:p>
        </p:txBody>
      </p:sp>
      <p:sp>
        <p:nvSpPr>
          <p:cNvPr id="526338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latin typeface="Times New Roman" pitchFamily="18" charset="0"/>
              </a:rPr>
              <a:t>A host in network 145.14.0.0 in Figure 6.11 has a packet to send to the host with address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7.22.67.91</a:t>
            </a:r>
            <a:r>
              <a:rPr lang="en-US" sz="2800" i="1">
                <a:latin typeface="Times New Roman" pitchFamily="18" charset="0"/>
              </a:rPr>
              <a:t>. Show how the packet is routed.</a:t>
            </a:r>
          </a:p>
        </p:txBody>
      </p:sp>
      <p:sp>
        <p:nvSpPr>
          <p:cNvPr id="526339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6</a:t>
            </a:r>
          </a:p>
        </p:txBody>
      </p:sp>
      <p:sp>
        <p:nvSpPr>
          <p:cNvPr id="526340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6341" name="Rectangle 5"/>
          <p:cNvSpPr>
            <a:spLocks noChangeArrowheads="1"/>
          </p:cNvSpPr>
          <p:nvPr/>
        </p:nvSpPr>
        <p:spPr bwMode="auto">
          <a:xfrm>
            <a:off x="381000" y="3048000"/>
            <a:ext cx="8153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  <a:t>Solution</a:t>
            </a:r>
            <a:r>
              <a:rPr lang="en-US" sz="2800" i="1">
                <a:latin typeface="Times New Roman" pitchFamily="18" charset="0"/>
              </a:rPr>
              <a:t/>
            </a:r>
            <a:br>
              <a:rPr lang="en-US" sz="2800" i="1">
                <a:latin typeface="Times New Roman" pitchFamily="18" charset="0"/>
              </a:rPr>
            </a:br>
            <a:r>
              <a:rPr lang="en-US" sz="2800" i="1">
                <a:latin typeface="Times New Roman" pitchFamily="18" charset="0"/>
              </a:rPr>
              <a:t>The router receives the packet and applies the mask (/18). The network address is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7.22.64.0</a:t>
            </a:r>
            <a:r>
              <a:rPr lang="en-US" sz="2800" i="1">
                <a:latin typeface="Times New Roman" pitchFamily="18" charset="0"/>
              </a:rPr>
              <a:t>. The table is searched and the address is not found. The router uses the address of the default router (not shown in figure) and sends the packet to that router.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1B191F-D2F7-4859-B551-3FF1E314FA48}" type="slidenum">
              <a:rPr lang="en-US"/>
              <a:pPr/>
              <a:t>4</a:t>
            </a:fld>
            <a:endParaRPr lang="en-US"/>
          </a:p>
        </p:txBody>
      </p:sp>
      <p:sp>
        <p:nvSpPr>
          <p:cNvPr id="504834" name="Rectangle 2"/>
          <p:cNvSpPr>
            <a:spLocks noChangeArrowheads="1"/>
          </p:cNvSpPr>
          <p:nvPr/>
        </p:nvSpPr>
        <p:spPr bwMode="auto">
          <a:xfrm>
            <a:off x="838200" y="2195513"/>
            <a:ext cx="7543800" cy="2625725"/>
          </a:xfrm>
          <a:prstGeom prst="rect">
            <a:avLst/>
          </a:prstGeom>
          <a:solidFill>
            <a:schemeClr val="bg1"/>
          </a:solidFill>
          <a:ln w="5715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ts val="1200"/>
              </a:spcBef>
              <a:spcAft>
                <a:spcPts val="1000"/>
              </a:spcAft>
            </a:pPr>
            <a:r>
              <a:rPr lang="en-US" sz="3600" i="1">
                <a:latin typeface="Times New Roman" pitchFamily="18" charset="0"/>
              </a:rPr>
              <a:t>In classful addressing we can have a routing table with three columns.</a:t>
            </a:r>
          </a:p>
          <a:p>
            <a:pPr algn="ctr" eaLnBrk="1" hangingPunct="1">
              <a:spcBef>
                <a:spcPts val="1200"/>
              </a:spcBef>
              <a:spcAft>
                <a:spcPts val="1000"/>
              </a:spcAft>
            </a:pPr>
            <a:r>
              <a:rPr lang="en-US" sz="3600" i="1">
                <a:latin typeface="Times New Roman" pitchFamily="18" charset="0"/>
              </a:rPr>
              <a:t>In classless addressing, we need at least four columns.</a:t>
            </a:r>
          </a:p>
        </p:txBody>
      </p:sp>
      <p:sp>
        <p:nvSpPr>
          <p:cNvPr id="504835" name="PubRRectCallout"/>
          <p:cNvSpPr>
            <a:spLocks noEditPoints="1" noChangeArrowheads="1"/>
          </p:cNvSpPr>
          <p:nvPr/>
        </p:nvSpPr>
        <p:spPr bwMode="auto">
          <a:xfrm>
            <a:off x="838200" y="990600"/>
            <a:ext cx="2743200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5048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7826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4837" name="Text Box 5"/>
          <p:cNvSpPr txBox="1">
            <a:spLocks noChangeArrowheads="1"/>
          </p:cNvSpPr>
          <p:nvPr/>
        </p:nvSpPr>
        <p:spPr bwMode="auto">
          <a:xfrm>
            <a:off x="2133600" y="1143000"/>
            <a:ext cx="120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600" b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Note: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AD34AA-FE08-4D1C-94AE-EF99635060B5}" type="slidenum">
              <a:rPr lang="en-US"/>
              <a:pPr/>
              <a:t>5</a:t>
            </a:fld>
            <a:endParaRPr lang="en-US"/>
          </a:p>
        </p:txBody>
      </p:sp>
      <p:sp>
        <p:nvSpPr>
          <p:cNvPr id="488450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7696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6.12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Simplified forwarding module in classless address</a:t>
            </a:r>
          </a:p>
        </p:txBody>
      </p:sp>
      <p:sp>
        <p:nvSpPr>
          <p:cNvPr id="488451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2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3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4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5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6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8457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84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433638"/>
            <a:ext cx="8848725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E40D7-B300-486E-80B0-D97A70DF17AD}" type="slidenum">
              <a:rPr lang="en-US"/>
              <a:pPr/>
              <a:t>6</a:t>
            </a:fld>
            <a:endParaRPr lang="en-US"/>
          </a:p>
        </p:txBody>
      </p:sp>
      <p:sp>
        <p:nvSpPr>
          <p:cNvPr id="527362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latin typeface="Times New Roman" pitchFamily="18" charset="0"/>
              </a:rPr>
              <a:t>Make a routing table for router R1 using the configuration in Figure 6.13.</a:t>
            </a:r>
          </a:p>
        </p:txBody>
      </p:sp>
      <p:sp>
        <p:nvSpPr>
          <p:cNvPr id="527363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7</a:t>
            </a:r>
          </a:p>
        </p:txBody>
      </p:sp>
      <p:sp>
        <p:nvSpPr>
          <p:cNvPr id="527364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65" name="Rectangle 5"/>
          <p:cNvSpPr>
            <a:spLocks noChangeArrowheads="1"/>
          </p:cNvSpPr>
          <p:nvPr/>
        </p:nvSpPr>
        <p:spPr bwMode="auto">
          <a:xfrm>
            <a:off x="381000" y="35052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  <a:t>Solution</a:t>
            </a:r>
            <a:r>
              <a:rPr lang="en-US" sz="2800" i="1">
                <a:latin typeface="Times New Roman" pitchFamily="18" charset="0"/>
              </a:rPr>
              <a:t/>
            </a:r>
            <a:br>
              <a:rPr lang="en-US" sz="2800" i="1">
                <a:latin typeface="Times New Roman" pitchFamily="18" charset="0"/>
              </a:rPr>
            </a:br>
            <a:r>
              <a:rPr lang="en-US" sz="2800" i="1">
                <a:latin typeface="Times New Roman" pitchFamily="18" charset="0"/>
              </a:rPr>
              <a:t>Table 6.1 shows the corresponding table.</a:t>
            </a:r>
          </a:p>
        </p:txBody>
      </p:sp>
      <p:sp>
        <p:nvSpPr>
          <p:cNvPr id="527366" name="Text Box 6"/>
          <p:cNvSpPr txBox="1">
            <a:spLocks noChangeArrowheads="1"/>
          </p:cNvSpPr>
          <p:nvPr/>
        </p:nvSpPr>
        <p:spPr bwMode="auto">
          <a:xfrm>
            <a:off x="2971800" y="2743200"/>
            <a:ext cx="2413000" cy="59531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>See Next Slide</a:t>
            </a:r>
          </a:p>
        </p:txBody>
      </p:sp>
      <p:sp>
        <p:nvSpPr>
          <p:cNvPr id="527367" name="Text Box 7"/>
          <p:cNvSpPr txBox="1">
            <a:spLocks noChangeArrowheads="1"/>
          </p:cNvSpPr>
          <p:nvPr/>
        </p:nvSpPr>
        <p:spPr bwMode="auto">
          <a:xfrm>
            <a:off x="2060575" y="4967288"/>
            <a:ext cx="4645025" cy="5953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>See the table after the figure.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B57F53-D318-4EF0-8F9B-19D4D5D29C2C}" type="slidenum">
              <a:rPr lang="en-US"/>
              <a:pPr/>
              <a:t>7</a:t>
            </a:fld>
            <a:endParaRPr lang="en-US"/>
          </a:p>
        </p:txBody>
      </p:sp>
      <p:sp>
        <p:nvSpPr>
          <p:cNvPr id="539650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6.13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Configuration for Example 7</a:t>
            </a:r>
          </a:p>
        </p:txBody>
      </p:sp>
      <p:sp>
        <p:nvSpPr>
          <p:cNvPr id="539651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2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3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4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5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6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539657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5396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38" y="1679575"/>
            <a:ext cx="82089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9659" name="Text Box 11"/>
          <p:cNvSpPr txBox="1">
            <a:spLocks noChangeArrowheads="1"/>
          </p:cNvSpPr>
          <p:nvPr/>
        </p:nvSpPr>
        <p:spPr bwMode="auto">
          <a:xfrm>
            <a:off x="4800600" y="2667000"/>
            <a:ext cx="547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938144-9FE2-41EF-8E65-79074051FFDE}" type="slidenum">
              <a:rPr lang="en-US"/>
              <a:pPr/>
              <a:t>8</a:t>
            </a:fld>
            <a:endParaRPr lang="en-US"/>
          </a:p>
        </p:txBody>
      </p:sp>
      <p:pic>
        <p:nvPicPr>
          <p:cNvPr id="537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13" y="1863725"/>
            <a:ext cx="8816975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7603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6819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Table 6.1  Routing table for router R1 in Figure 6.13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C1B6E2-5457-427E-A0E3-BFADCA6FBB0C}" type="slidenum">
              <a:rPr lang="en-US"/>
              <a:pPr/>
              <a:t>9</a:t>
            </a:fld>
            <a:endParaRPr lang="en-US"/>
          </a:p>
        </p:txBody>
      </p:sp>
      <p:sp>
        <p:nvSpPr>
          <p:cNvPr id="528386" name="Rectangle 2"/>
          <p:cNvSpPr>
            <a:spLocks noChangeArrowheads="1"/>
          </p:cNvSpPr>
          <p:nvPr/>
        </p:nvSpPr>
        <p:spPr bwMode="auto">
          <a:xfrm>
            <a:off x="392113" y="14478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latin typeface="Times New Roman" pitchFamily="18" charset="0"/>
              </a:rPr>
              <a:t>Show the forwarding process if a packet arrives at R1 in Figure 6.13 with the destination address </a:t>
            </a:r>
            <a:r>
              <a:rPr lang="en-US" sz="2800" i="1">
                <a:solidFill>
                  <a:schemeClr val="hlink"/>
                </a:solidFill>
                <a:latin typeface="Times New Roman" pitchFamily="18" charset="0"/>
              </a:rPr>
              <a:t>180.70.65.140</a:t>
            </a:r>
            <a:r>
              <a:rPr lang="en-US" sz="2800" i="1">
                <a:latin typeface="Times New Roman" pitchFamily="18" charset="0"/>
              </a:rPr>
              <a:t>.</a:t>
            </a:r>
          </a:p>
        </p:txBody>
      </p:sp>
      <p:sp>
        <p:nvSpPr>
          <p:cNvPr id="528387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 sz="2400" i="1">
                <a:solidFill>
                  <a:schemeClr val="folHlink"/>
                </a:solidFill>
                <a:latin typeface="Algerian" pitchFamily="82" charset="0"/>
              </a:rPr>
              <a:t>Example</a:t>
            </a:r>
            <a:r>
              <a:rPr lang="en-US" altLang="en-US" sz="2800" i="1">
                <a:solidFill>
                  <a:schemeClr val="folHlink"/>
                </a:solidFill>
                <a:latin typeface="Algerian" pitchFamily="82" charset="0"/>
              </a:rPr>
              <a:t> 8</a:t>
            </a:r>
          </a:p>
        </p:txBody>
      </p:sp>
      <p:sp>
        <p:nvSpPr>
          <p:cNvPr id="528388" name="Rectangle 4"/>
          <p:cNvSpPr>
            <a:spLocks noChangeArrowheads="1"/>
          </p:cNvSpPr>
          <p:nvPr/>
        </p:nvSpPr>
        <p:spPr bwMode="auto">
          <a:xfrm>
            <a:off x="457200" y="152400"/>
            <a:ext cx="609600" cy="1066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8389" name="Rectangle 5"/>
          <p:cNvSpPr>
            <a:spLocks noChangeArrowheads="1"/>
          </p:cNvSpPr>
          <p:nvPr/>
        </p:nvSpPr>
        <p:spPr bwMode="auto">
          <a:xfrm>
            <a:off x="381000" y="2971800"/>
            <a:ext cx="8153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  <a:t>Solution</a:t>
            </a:r>
            <a:br>
              <a:rPr lang="en-US" sz="2800" i="1">
                <a:solidFill>
                  <a:schemeClr val="folHlink"/>
                </a:solidFill>
                <a:latin typeface="Times New Roman" pitchFamily="18" charset="0"/>
              </a:rPr>
            </a:br>
            <a:endParaRPr lang="en-US" sz="2800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</dc:creator>
  <cp:lastModifiedBy>sana</cp:lastModifiedBy>
  <cp:revision>1</cp:revision>
  <dcterms:created xsi:type="dcterms:W3CDTF">2019-01-18T14:26:31Z</dcterms:created>
  <dcterms:modified xsi:type="dcterms:W3CDTF">2019-01-18T14:27:06Z</dcterms:modified>
</cp:coreProperties>
</file>