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6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8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7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9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9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21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7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5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3ECD0-D6DE-45B0-A0C7-BCD13B8D0C5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200E7-66E9-4B1E-8A84-DC1D10F5C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2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Double Transpositions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400" dirty="0"/>
              <a:t>This method repeats simple transposition two times, each time with different key.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42017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62000" y="152400"/>
            <a:ext cx="758666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/>
            <a:r>
              <a:rPr lang="en-AU" sz="4400" dirty="0">
                <a:solidFill>
                  <a:schemeClr val="tx2"/>
                </a:solidFill>
              </a:rPr>
              <a:t>The Caesar </a:t>
            </a:r>
            <a:r>
              <a:rPr lang="en-AU" sz="4400" dirty="0" smtClean="0">
                <a:solidFill>
                  <a:schemeClr val="tx2"/>
                </a:solidFill>
              </a:rPr>
              <a:t>cipher</a:t>
            </a:r>
            <a:endParaRPr lang="en-AU" sz="4400" dirty="0">
              <a:solidFill>
                <a:schemeClr val="tx2"/>
              </a:solidFill>
            </a:endParaRPr>
          </a:p>
        </p:txBody>
      </p:sp>
      <p:graphicFrame>
        <p:nvGraphicFramePr>
          <p:cNvPr id="40965" name="Object 5"/>
          <p:cNvGraphicFramePr>
            <a:graphicFrameLocks/>
          </p:cNvGraphicFramePr>
          <p:nvPr/>
        </p:nvGraphicFramePr>
        <p:xfrm>
          <a:off x="1519238" y="2268538"/>
          <a:ext cx="5545137" cy="369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dArt 2.0" r:id="rId3" imgW="6095880" imgH="4063680" progId="MSWordArt.2">
                  <p:embed/>
                </p:oleObj>
              </mc:Choice>
              <mc:Fallback>
                <p:oleObj name="WordArt 2.0" r:id="rId3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2268538"/>
                        <a:ext cx="5545137" cy="369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Object 6"/>
          <p:cNvGraphicFramePr>
            <a:graphicFrameLocks/>
          </p:cNvGraphicFramePr>
          <p:nvPr/>
        </p:nvGraphicFramePr>
        <p:xfrm>
          <a:off x="2490788" y="2916238"/>
          <a:ext cx="3600450" cy="239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WordArt 2.0" r:id="rId5" imgW="6095880" imgH="4063680" progId="MSWordArt.2">
                  <p:embed/>
                </p:oleObj>
              </mc:Choice>
              <mc:Fallback>
                <p:oleObj name="WordArt 2.0" r:id="rId5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788" y="2916238"/>
                        <a:ext cx="3600450" cy="239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4144963" y="3968750"/>
            <a:ext cx="292100" cy="2921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2963863" y="2787650"/>
            <a:ext cx="2654300" cy="2654300"/>
          </a:xfrm>
          <a:prstGeom prst="ellips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2239963" y="2063750"/>
            <a:ext cx="4102100" cy="4102100"/>
          </a:xfrm>
          <a:prstGeom prst="ellips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441325" y="1554163"/>
            <a:ext cx="1092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en-AU" sz="4000">
                <a:solidFill>
                  <a:schemeClr val="accent2"/>
                </a:solidFill>
                <a:latin typeface="Times New Roman" pitchFamily="18" charset="0"/>
              </a:rPr>
              <a:t>K=3</a:t>
            </a:r>
          </a:p>
        </p:txBody>
      </p:sp>
      <p:sp>
        <p:nvSpPr>
          <p:cNvPr id="40971" name="Arc 11"/>
          <p:cNvSpPr>
            <a:spLocks/>
          </p:cNvSpPr>
          <p:nvPr/>
        </p:nvSpPr>
        <p:spPr bwMode="auto">
          <a:xfrm rot="2580000">
            <a:off x="3963988" y="3201988"/>
            <a:ext cx="533400" cy="685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36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95"/>
                  <a:pt x="9631" y="35"/>
                  <a:pt x="21536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95"/>
                  <a:pt x="9631" y="35"/>
                  <a:pt x="2153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000099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850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Double Transpositions</a:t>
            </a:r>
            <a:br>
              <a:rPr lang="en-US" b="1" dirty="0" smtClean="0"/>
            </a:br>
            <a:r>
              <a:rPr lang="en-US" b="1" dirty="0" smtClean="0"/>
              <a:t>encryption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Ex : If </a:t>
            </a:r>
            <a:r>
              <a:rPr lang="en-US" dirty="0"/>
              <a:t>we use a fixed period with two different keys.</a:t>
            </a:r>
          </a:p>
          <a:p>
            <a:pPr marL="0" indent="0" algn="l" rtl="0">
              <a:buNone/>
            </a:pPr>
            <a:r>
              <a:rPr lang="en-US" dirty="0"/>
              <a:t>P= </a:t>
            </a:r>
            <a:r>
              <a:rPr lang="en-US" dirty="0" err="1"/>
              <a:t>athiedeibrahem</a:t>
            </a:r>
            <a:r>
              <a:rPr lang="en-US" dirty="0"/>
              <a:t> with d=4, k1= 3142, k2= </a:t>
            </a:r>
            <a:r>
              <a:rPr lang="en-US" dirty="0" smtClean="0"/>
              <a:t>4123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51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Double Transpositions</a:t>
            </a:r>
            <a:br>
              <a:rPr lang="en-US" b="1" dirty="0" smtClean="0"/>
            </a:br>
            <a:r>
              <a:rPr lang="en-US" b="1" dirty="0" smtClean="0"/>
              <a:t>encryption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2296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Double Transpositions</a:t>
            </a:r>
            <a:br>
              <a:rPr lang="en-US" b="1" dirty="0" smtClean="0"/>
            </a:br>
            <a:r>
              <a:rPr lang="en-US" b="1" dirty="0" smtClean="0"/>
              <a:t>encryption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t="14549" r="29723" b="31945"/>
          <a:stretch/>
        </p:blipFill>
        <p:spPr bwMode="auto">
          <a:xfrm>
            <a:off x="659567" y="1447800"/>
            <a:ext cx="848443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91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Substitution Ciphers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4000" dirty="0"/>
              <a:t>1. Simple</a:t>
            </a:r>
          </a:p>
          <a:p>
            <a:pPr marL="0" indent="0" algn="l" rtl="0">
              <a:buNone/>
            </a:pPr>
            <a:r>
              <a:rPr lang="en-US" sz="4000" dirty="0"/>
              <a:t>2. Homophonic</a:t>
            </a:r>
          </a:p>
          <a:p>
            <a:pPr marL="0" indent="0" algn="l" rtl="0">
              <a:buNone/>
            </a:pPr>
            <a:r>
              <a:rPr lang="en-US" sz="4000" dirty="0"/>
              <a:t>3. Polyalphabetic</a:t>
            </a:r>
          </a:p>
          <a:p>
            <a:pPr marL="0" indent="0" algn="l" rtl="0">
              <a:buNone/>
            </a:pPr>
            <a:r>
              <a:rPr lang="en-US" sz="4000" dirty="0"/>
              <a:t>4. Polygram (</a:t>
            </a:r>
            <a:r>
              <a:rPr lang="en-US" sz="4000" dirty="0" err="1"/>
              <a:t>Polygraphic</a:t>
            </a:r>
            <a:r>
              <a:rPr lang="en-US" sz="4000" dirty="0"/>
              <a:t>)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91004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Substitution Ciphers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7" t="14931" r="20505" b="4386"/>
          <a:stretch/>
        </p:blipFill>
        <p:spPr bwMode="auto">
          <a:xfrm>
            <a:off x="0" y="14478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629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Caesar cipher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/>
              <a:t>The earliest known use of a substitution cipher, and simplest, was by Julius Caesar: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r" rtl="0">
              <a:buNone/>
            </a:pPr>
            <a:r>
              <a:rPr lang="en-US" dirty="0"/>
              <a:t>The Caesar cipher involves replacing each letter </a:t>
            </a:r>
            <a:endParaRPr lang="en-US" dirty="0" smtClean="0"/>
          </a:p>
          <a:p>
            <a:pPr marL="0" indent="0" algn="r" rtl="0">
              <a:buNone/>
            </a:pPr>
            <a:endParaRPr lang="en-US" dirty="0"/>
          </a:p>
          <a:p>
            <a:pPr marL="0" indent="0" algn="r" rtl="0">
              <a:buNone/>
            </a:pPr>
            <a:r>
              <a:rPr lang="en-US" dirty="0" smtClean="0"/>
              <a:t>of </a:t>
            </a:r>
            <a:r>
              <a:rPr lang="en-US" dirty="0"/>
              <a:t>the alphabet with the letter's standing three </a:t>
            </a:r>
            <a:endParaRPr lang="en-US" dirty="0" smtClean="0"/>
          </a:p>
          <a:p>
            <a:pPr marL="0" indent="0" algn="r" rtl="0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places </a:t>
            </a:r>
            <a:r>
              <a:rPr lang="en-US" dirty="0"/>
              <a:t>further down the alphabet.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6075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762000" y="152400"/>
            <a:ext cx="758666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/>
            <a:r>
              <a:rPr lang="en-AU" sz="4400" dirty="0">
                <a:solidFill>
                  <a:schemeClr val="tx2"/>
                </a:solidFill>
              </a:rPr>
              <a:t>The Caesar </a:t>
            </a:r>
            <a:r>
              <a:rPr lang="en-AU" sz="4400" dirty="0" smtClean="0">
                <a:solidFill>
                  <a:schemeClr val="tx2"/>
                </a:solidFill>
              </a:rPr>
              <a:t>cipher</a:t>
            </a:r>
            <a:endParaRPr lang="en-AU" sz="4400" dirty="0">
              <a:solidFill>
                <a:schemeClr val="tx2"/>
              </a:solidFill>
            </a:endParaRPr>
          </a:p>
        </p:txBody>
      </p:sp>
      <p:graphicFrame>
        <p:nvGraphicFramePr>
          <p:cNvPr id="38917" name="Object 5"/>
          <p:cNvGraphicFramePr>
            <a:graphicFrameLocks/>
          </p:cNvGraphicFramePr>
          <p:nvPr/>
        </p:nvGraphicFramePr>
        <p:xfrm>
          <a:off x="1519238" y="2268538"/>
          <a:ext cx="5545137" cy="369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dArt 2.0" r:id="rId3" imgW="6095880" imgH="4063680" progId="MSWordArt.2">
                  <p:embed/>
                </p:oleObj>
              </mc:Choice>
              <mc:Fallback>
                <p:oleObj name="WordArt 2.0" r:id="rId3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2268538"/>
                        <a:ext cx="5545137" cy="369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6"/>
          <p:cNvGraphicFramePr>
            <a:graphicFrameLocks/>
          </p:cNvGraphicFramePr>
          <p:nvPr/>
        </p:nvGraphicFramePr>
        <p:xfrm>
          <a:off x="2490788" y="2916238"/>
          <a:ext cx="3600450" cy="239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dArt 2.0" r:id="rId5" imgW="6095880" imgH="4063680" progId="MSWordArt.2">
                  <p:embed/>
                </p:oleObj>
              </mc:Choice>
              <mc:Fallback>
                <p:oleObj name="WordArt 2.0" r:id="rId5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788" y="2916238"/>
                        <a:ext cx="3600450" cy="239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4144963" y="3968750"/>
            <a:ext cx="292100" cy="2921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2963863" y="2787650"/>
            <a:ext cx="2654300" cy="2654300"/>
          </a:xfrm>
          <a:prstGeom prst="ellips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2239963" y="2063750"/>
            <a:ext cx="4102100" cy="4102100"/>
          </a:xfrm>
          <a:prstGeom prst="ellips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288925" y="1508125"/>
            <a:ext cx="2101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en-AU" sz="2400">
                <a:solidFill>
                  <a:schemeClr val="accent1"/>
                </a:solidFill>
                <a:latin typeface="Times New Roman" pitchFamily="18" charset="0"/>
              </a:rPr>
              <a:t>Outer: plaintext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88925" y="1965325"/>
            <a:ext cx="220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en-AU" sz="2400">
                <a:solidFill>
                  <a:srgbClr val="FF3300"/>
                </a:solidFill>
                <a:latin typeface="Times New Roman" pitchFamily="18" charset="0"/>
              </a:rPr>
              <a:t>Inner: ciphertext</a:t>
            </a:r>
          </a:p>
        </p:txBody>
      </p:sp>
    </p:spTree>
    <p:extLst>
      <p:ext uri="{BB962C8B-B14F-4D97-AF65-F5344CB8AC3E}">
        <p14:creationId xmlns:p14="http://schemas.microsoft.com/office/powerpoint/2010/main" val="12473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762000" y="152400"/>
            <a:ext cx="7586663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/>
            <a:r>
              <a:rPr lang="en-AU" sz="4400" dirty="0">
                <a:solidFill>
                  <a:schemeClr val="tx2"/>
                </a:solidFill>
              </a:rPr>
              <a:t>The Caesar </a:t>
            </a:r>
            <a:r>
              <a:rPr lang="en-AU" sz="4400" dirty="0" smtClean="0">
                <a:solidFill>
                  <a:schemeClr val="tx2"/>
                </a:solidFill>
              </a:rPr>
              <a:t>cipher</a:t>
            </a:r>
            <a:endParaRPr lang="en-AU" sz="4400" dirty="0">
              <a:solidFill>
                <a:schemeClr val="tx2"/>
              </a:solidFill>
            </a:endParaRPr>
          </a:p>
        </p:txBody>
      </p:sp>
      <p:graphicFrame>
        <p:nvGraphicFramePr>
          <p:cNvPr id="39941" name="Object 5"/>
          <p:cNvGraphicFramePr>
            <a:graphicFrameLocks/>
          </p:cNvGraphicFramePr>
          <p:nvPr/>
        </p:nvGraphicFramePr>
        <p:xfrm>
          <a:off x="1519238" y="2268538"/>
          <a:ext cx="5545137" cy="369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dArt 2.0" r:id="rId3" imgW="6095880" imgH="4063680" progId="MSWordArt.2">
                  <p:embed/>
                </p:oleObj>
              </mc:Choice>
              <mc:Fallback>
                <p:oleObj name="WordArt 2.0" r:id="rId3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2268538"/>
                        <a:ext cx="5545137" cy="369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2" name="Object 6"/>
          <p:cNvGraphicFramePr>
            <a:graphicFrameLocks/>
          </p:cNvGraphicFramePr>
          <p:nvPr/>
        </p:nvGraphicFramePr>
        <p:xfrm>
          <a:off x="2490788" y="2916238"/>
          <a:ext cx="3600450" cy="239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dArt 2.0" r:id="rId5" imgW="6095880" imgH="4063680" progId="MSWordArt.2">
                  <p:embed/>
                </p:oleObj>
              </mc:Choice>
              <mc:Fallback>
                <p:oleObj name="WordArt 2.0" r:id="rId5" imgW="6095880" imgH="4063680" progId="MSWordArt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788" y="2916238"/>
                        <a:ext cx="3600450" cy="239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4144963" y="3968750"/>
            <a:ext cx="292100" cy="292100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2963863" y="2787650"/>
            <a:ext cx="2654300" cy="2654300"/>
          </a:xfrm>
          <a:prstGeom prst="ellips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2239963" y="2063750"/>
            <a:ext cx="4102100" cy="4102100"/>
          </a:xfrm>
          <a:prstGeom prst="ellips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441325" y="1554163"/>
            <a:ext cx="1092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en-AU" sz="4000">
                <a:solidFill>
                  <a:schemeClr val="accent2"/>
                </a:solidFill>
                <a:latin typeface="Times New Roman" pitchFamily="18" charset="0"/>
              </a:rPr>
              <a:t>K=3</a:t>
            </a:r>
          </a:p>
        </p:txBody>
      </p:sp>
      <p:sp>
        <p:nvSpPr>
          <p:cNvPr id="39947" name="Arc 11"/>
          <p:cNvSpPr>
            <a:spLocks/>
          </p:cNvSpPr>
          <p:nvPr/>
        </p:nvSpPr>
        <p:spPr bwMode="auto">
          <a:xfrm rot="2580000">
            <a:off x="3963988" y="3201988"/>
            <a:ext cx="533400" cy="685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36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95"/>
                  <a:pt x="9631" y="35"/>
                  <a:pt x="21536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95"/>
                  <a:pt x="9631" y="35"/>
                  <a:pt x="2153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rgbClr val="000099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09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عرض على الشاشة (3:4)‏</PresentationFormat>
  <Paragraphs>28</Paragraphs>
  <Slides>10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نسق Office</vt:lpstr>
      <vt:lpstr>WordArt 2.0</vt:lpstr>
      <vt:lpstr>Double Transpositions</vt:lpstr>
      <vt:lpstr>Double Transpositions encryption</vt:lpstr>
      <vt:lpstr>Double Transpositions encryption</vt:lpstr>
      <vt:lpstr>Double Transpositions encryption</vt:lpstr>
      <vt:lpstr>Substitution Ciphers</vt:lpstr>
      <vt:lpstr>Substitution Ciphers</vt:lpstr>
      <vt:lpstr>Caesar cipher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Double Transpositions</dc:title>
  <dc:creator>saad</dc:creator>
  <cp:lastModifiedBy>saad</cp:lastModifiedBy>
  <cp:revision>1</cp:revision>
  <dcterms:created xsi:type="dcterms:W3CDTF">2019-01-18T17:13:35Z</dcterms:created>
  <dcterms:modified xsi:type="dcterms:W3CDTF">2019-01-18T17:13:52Z</dcterms:modified>
</cp:coreProperties>
</file>