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8" r:id="rId3"/>
    <p:sldId id="259" r:id="rId4"/>
    <p:sldId id="260" r:id="rId5"/>
    <p:sldId id="261" r:id="rId6"/>
    <p:sldId id="262" r:id="rId7"/>
    <p:sldId id="263" r:id="rId8"/>
    <p:sldId id="264" r:id="rId9"/>
    <p:sldId id="265" r:id="rId10"/>
    <p:sldId id="266"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3" d="100"/>
          <a:sy n="63" d="100"/>
        </p:scale>
        <p:origin x="-96" y="-22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8D836E9-1772-4EC1-A92F-9A686EC0482F}" type="datetimeFigureOut">
              <a:rPr lang="en-US" smtClean="0"/>
              <a:t>1/18/2019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F6E4FA4-C918-4256-B773-2E4DBAC61248}"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8D836E9-1772-4EC1-A92F-9A686EC0482F}" type="datetimeFigureOut">
              <a:rPr lang="en-US" smtClean="0"/>
              <a:t>1/18/2019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F6E4FA4-C918-4256-B773-2E4DBAC61248}"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8D836E9-1772-4EC1-A92F-9A686EC0482F}" type="datetimeFigureOut">
              <a:rPr lang="en-US" smtClean="0"/>
              <a:t>1/18/2019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F6E4FA4-C918-4256-B773-2E4DBAC61248}"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8D836E9-1772-4EC1-A92F-9A686EC0482F}" type="datetimeFigureOut">
              <a:rPr lang="en-US" smtClean="0"/>
              <a:t>1/18/2019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F6E4FA4-C918-4256-B773-2E4DBAC61248}"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8D836E9-1772-4EC1-A92F-9A686EC0482F}" type="datetimeFigureOut">
              <a:rPr lang="en-US" smtClean="0"/>
              <a:t>1/18/2019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F6E4FA4-C918-4256-B773-2E4DBAC61248}"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8D836E9-1772-4EC1-A92F-9A686EC0482F}" type="datetimeFigureOut">
              <a:rPr lang="en-US" smtClean="0"/>
              <a:t>1/18/2019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F6E4FA4-C918-4256-B773-2E4DBAC61248}"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8D836E9-1772-4EC1-A92F-9A686EC0482F}" type="datetimeFigureOut">
              <a:rPr lang="en-US" smtClean="0"/>
              <a:t>1/18/2019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F6E4FA4-C918-4256-B773-2E4DBAC61248}"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8D836E9-1772-4EC1-A92F-9A686EC0482F}" type="datetimeFigureOut">
              <a:rPr lang="en-US" smtClean="0"/>
              <a:t>1/18/2019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F6E4FA4-C918-4256-B773-2E4DBAC61248}"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8D836E9-1772-4EC1-A92F-9A686EC0482F}" type="datetimeFigureOut">
              <a:rPr lang="en-US" smtClean="0"/>
              <a:t>1/18/2019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F6E4FA4-C918-4256-B773-2E4DBAC61248}"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8D836E9-1772-4EC1-A92F-9A686EC0482F}" type="datetimeFigureOut">
              <a:rPr lang="en-US" smtClean="0"/>
              <a:t>1/18/2019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F6E4FA4-C918-4256-B773-2E4DBAC61248}"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8D836E9-1772-4EC1-A92F-9A686EC0482F}" type="datetimeFigureOut">
              <a:rPr lang="en-US" smtClean="0"/>
              <a:t>1/18/2019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F6E4FA4-C918-4256-B773-2E4DBAC61248}"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8D836E9-1772-4EC1-A92F-9A686EC0482F}" type="datetimeFigureOut">
              <a:rPr lang="en-US" smtClean="0"/>
              <a:t>1/18/2019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F6E4FA4-C918-4256-B773-2E4DBAC61248}"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Footer Placeholder 1"/>
          <p:cNvSpPr>
            <a:spLocks noGrp="1"/>
          </p:cNvSpPr>
          <p:nvPr>
            <p:ph type="ftr" sz="quarter" idx="10"/>
          </p:nvPr>
        </p:nvSpPr>
        <p:spPr/>
        <p:txBody>
          <a:bodyPr/>
          <a:lstStyle/>
          <a:p>
            <a:r>
              <a:rPr lang="en-US"/>
              <a:t>TCP/IP Protocol Suite</a:t>
            </a:r>
          </a:p>
        </p:txBody>
      </p:sp>
      <p:sp>
        <p:nvSpPr>
          <p:cNvPr id="13" name="Slide Number Placeholder 2"/>
          <p:cNvSpPr>
            <a:spLocks noGrp="1"/>
          </p:cNvSpPr>
          <p:nvPr>
            <p:ph type="sldNum" sz="quarter" idx="11"/>
          </p:nvPr>
        </p:nvSpPr>
        <p:spPr/>
        <p:txBody>
          <a:bodyPr/>
          <a:lstStyle/>
          <a:p>
            <a:fld id="{2D02B72F-43B0-4133-9C0E-1D2AC7D3EFB7}" type="slidenum">
              <a:rPr lang="en-US"/>
              <a:pPr/>
              <a:t>1</a:t>
            </a:fld>
            <a:endParaRPr lang="en-US"/>
          </a:p>
        </p:txBody>
      </p:sp>
      <p:sp>
        <p:nvSpPr>
          <p:cNvPr id="482306" name="Text Box 2"/>
          <p:cNvSpPr txBox="1">
            <a:spLocks noChangeArrowheads="1"/>
          </p:cNvSpPr>
          <p:nvPr/>
        </p:nvSpPr>
        <p:spPr bwMode="auto">
          <a:xfrm>
            <a:off x="990600" y="90488"/>
            <a:ext cx="5715000" cy="366712"/>
          </a:xfrm>
          <a:prstGeom prst="rect">
            <a:avLst/>
          </a:prstGeom>
          <a:noFill/>
          <a:ln w="9525">
            <a:noFill/>
            <a:miter lim="800000"/>
            <a:headEnd/>
            <a:tailEnd/>
          </a:ln>
          <a:effectLst/>
        </p:spPr>
        <p:txBody>
          <a:bodyPr>
            <a:spAutoFit/>
          </a:bodyPr>
          <a:lstStyle/>
          <a:p>
            <a:r>
              <a:rPr lang="en-US" altLang="en-US">
                <a:solidFill>
                  <a:srgbClr val="0000FF"/>
                </a:solidFill>
                <a:latin typeface="Times New Roman" pitchFamily="18" charset="0"/>
              </a:rPr>
              <a:t>Figure 6.6</a:t>
            </a:r>
            <a:r>
              <a:rPr lang="en-US" altLang="en-US">
                <a:solidFill>
                  <a:schemeClr val="accent2"/>
                </a:solidFill>
                <a:latin typeface="Times New Roman" pitchFamily="18" charset="0"/>
              </a:rPr>
              <a:t>    </a:t>
            </a:r>
            <a:r>
              <a:rPr lang="en-US" altLang="en-US" i="1">
                <a:latin typeface="Times New Roman" pitchFamily="18" charset="0"/>
              </a:rPr>
              <a:t>Default routing</a:t>
            </a:r>
          </a:p>
        </p:txBody>
      </p:sp>
      <p:sp>
        <p:nvSpPr>
          <p:cNvPr id="482307" name="Rectangle 3"/>
          <p:cNvSpPr>
            <a:spLocks noChangeArrowheads="1"/>
          </p:cNvSpPr>
          <p:nvPr/>
        </p:nvSpPr>
        <p:spPr bwMode="ltGray">
          <a:xfrm>
            <a:off x="366713" y="107950"/>
            <a:ext cx="438150" cy="474663"/>
          </a:xfrm>
          <a:prstGeom prst="rect">
            <a:avLst/>
          </a:prstGeom>
          <a:solidFill>
            <a:schemeClr val="accent2"/>
          </a:solidFill>
          <a:ln w="9525">
            <a:noFill/>
            <a:miter lim="800000"/>
            <a:headEnd/>
            <a:tailEnd/>
          </a:ln>
          <a:effectLst/>
        </p:spPr>
        <p:txBody>
          <a:bodyPr wrap="none" anchor="ctr"/>
          <a:lstStyle/>
          <a:p>
            <a:pPr algn="ctr" eaLnBrk="1" hangingPunct="1"/>
            <a:endParaRPr kumimoji="1" lang="en-US" sz="2400" b="0"/>
          </a:p>
        </p:txBody>
      </p:sp>
      <p:sp>
        <p:nvSpPr>
          <p:cNvPr id="482308" name="Rectangle 4"/>
          <p:cNvSpPr>
            <a:spLocks noChangeArrowheads="1"/>
          </p:cNvSpPr>
          <p:nvPr/>
        </p:nvSpPr>
        <p:spPr bwMode="ltGray">
          <a:xfrm>
            <a:off x="749300" y="107950"/>
            <a:ext cx="328613" cy="474663"/>
          </a:xfrm>
          <a:prstGeom prst="rect">
            <a:avLst/>
          </a:prstGeom>
          <a:gradFill rotWithShape="0">
            <a:gsLst>
              <a:gs pos="0">
                <a:schemeClr val="accent2"/>
              </a:gs>
              <a:gs pos="100000">
                <a:schemeClr val="bg1"/>
              </a:gs>
            </a:gsLst>
            <a:lin ang="0" scaled="1"/>
          </a:gradFill>
          <a:ln w="9525">
            <a:noFill/>
            <a:miter lim="800000"/>
            <a:headEnd/>
            <a:tailEnd/>
          </a:ln>
          <a:effectLst/>
        </p:spPr>
        <p:txBody>
          <a:bodyPr wrap="none" anchor="ctr"/>
          <a:lstStyle/>
          <a:p>
            <a:pPr algn="ctr" eaLnBrk="1" hangingPunct="1"/>
            <a:endParaRPr kumimoji="1" lang="en-US" sz="2400" b="0"/>
          </a:p>
        </p:txBody>
      </p:sp>
      <p:sp>
        <p:nvSpPr>
          <p:cNvPr id="482309" name="Rectangle 5"/>
          <p:cNvSpPr>
            <a:spLocks noChangeArrowheads="1"/>
          </p:cNvSpPr>
          <p:nvPr/>
        </p:nvSpPr>
        <p:spPr bwMode="ltGray">
          <a:xfrm>
            <a:off x="490538" y="530225"/>
            <a:ext cx="422275" cy="474663"/>
          </a:xfrm>
          <a:prstGeom prst="rect">
            <a:avLst/>
          </a:prstGeom>
          <a:solidFill>
            <a:schemeClr val="folHlink"/>
          </a:solidFill>
          <a:ln w="9525">
            <a:noFill/>
            <a:miter lim="800000"/>
            <a:headEnd/>
            <a:tailEnd/>
          </a:ln>
          <a:effectLst/>
        </p:spPr>
        <p:txBody>
          <a:bodyPr wrap="none" anchor="ctr"/>
          <a:lstStyle/>
          <a:p>
            <a:pPr algn="ctr" eaLnBrk="1" hangingPunct="1"/>
            <a:endParaRPr kumimoji="1" lang="en-US" sz="2400" b="0"/>
          </a:p>
        </p:txBody>
      </p:sp>
      <p:sp>
        <p:nvSpPr>
          <p:cNvPr id="482310" name="Rectangle 6"/>
          <p:cNvSpPr>
            <a:spLocks noChangeArrowheads="1"/>
          </p:cNvSpPr>
          <p:nvPr/>
        </p:nvSpPr>
        <p:spPr bwMode="ltGray">
          <a:xfrm>
            <a:off x="860425" y="530225"/>
            <a:ext cx="368300" cy="474663"/>
          </a:xfrm>
          <a:prstGeom prst="rect">
            <a:avLst/>
          </a:prstGeom>
          <a:gradFill rotWithShape="0">
            <a:gsLst>
              <a:gs pos="0">
                <a:schemeClr val="folHlink"/>
              </a:gs>
              <a:gs pos="100000">
                <a:schemeClr val="bg1"/>
              </a:gs>
            </a:gsLst>
            <a:lin ang="0" scaled="1"/>
          </a:gradFill>
          <a:ln w="9525">
            <a:noFill/>
            <a:miter lim="800000"/>
            <a:headEnd/>
            <a:tailEnd/>
          </a:ln>
          <a:effectLst/>
        </p:spPr>
        <p:txBody>
          <a:bodyPr wrap="none" anchor="ctr"/>
          <a:lstStyle/>
          <a:p>
            <a:pPr algn="ctr" eaLnBrk="1" hangingPunct="1"/>
            <a:endParaRPr kumimoji="1" lang="en-US" sz="2400" b="0"/>
          </a:p>
        </p:txBody>
      </p:sp>
      <p:sp>
        <p:nvSpPr>
          <p:cNvPr id="482311" name="Rectangle 7"/>
          <p:cNvSpPr>
            <a:spLocks noChangeArrowheads="1"/>
          </p:cNvSpPr>
          <p:nvPr/>
        </p:nvSpPr>
        <p:spPr bwMode="ltGray">
          <a:xfrm>
            <a:off x="76200" y="457200"/>
            <a:ext cx="560388" cy="422275"/>
          </a:xfrm>
          <a:prstGeom prst="rect">
            <a:avLst/>
          </a:prstGeom>
          <a:gradFill rotWithShape="0">
            <a:gsLst>
              <a:gs pos="0">
                <a:schemeClr val="bg1"/>
              </a:gs>
              <a:gs pos="100000">
                <a:schemeClr val="hlink"/>
              </a:gs>
            </a:gsLst>
            <a:lin ang="18900000" scaled="1"/>
          </a:gradFill>
          <a:ln w="9525">
            <a:noFill/>
            <a:miter lim="800000"/>
            <a:headEnd/>
            <a:tailEnd/>
          </a:ln>
          <a:effectLst/>
        </p:spPr>
        <p:txBody>
          <a:bodyPr wrap="none" anchor="ctr"/>
          <a:lstStyle/>
          <a:p>
            <a:pPr algn="ctr" eaLnBrk="1" hangingPunct="1"/>
            <a:endParaRPr kumimoji="1" lang="en-US" sz="2400" b="0"/>
          </a:p>
        </p:txBody>
      </p:sp>
      <p:sp>
        <p:nvSpPr>
          <p:cNvPr id="482312" name="Rectangle 8"/>
          <p:cNvSpPr>
            <a:spLocks noChangeArrowheads="1"/>
          </p:cNvSpPr>
          <p:nvPr/>
        </p:nvSpPr>
        <p:spPr bwMode="gray">
          <a:xfrm>
            <a:off x="711200" y="0"/>
            <a:ext cx="31750" cy="1052513"/>
          </a:xfrm>
          <a:prstGeom prst="rect">
            <a:avLst/>
          </a:prstGeom>
          <a:solidFill>
            <a:schemeClr val="bg2"/>
          </a:solidFill>
          <a:ln w="9525">
            <a:noFill/>
            <a:miter lim="800000"/>
            <a:headEnd/>
            <a:tailEnd/>
          </a:ln>
          <a:effectLst/>
        </p:spPr>
        <p:txBody>
          <a:bodyPr wrap="none" anchor="ctr"/>
          <a:lstStyle/>
          <a:p>
            <a:pPr algn="ctr" eaLnBrk="1" hangingPunct="1"/>
            <a:endParaRPr kumimoji="1" lang="en-US" sz="2400" b="0"/>
          </a:p>
        </p:txBody>
      </p:sp>
      <p:sp>
        <p:nvSpPr>
          <p:cNvPr id="482313" name="Rectangle 9"/>
          <p:cNvSpPr>
            <a:spLocks noChangeArrowheads="1"/>
          </p:cNvSpPr>
          <p:nvPr/>
        </p:nvSpPr>
        <p:spPr bwMode="gray">
          <a:xfrm>
            <a:off x="442913" y="533400"/>
            <a:ext cx="8226425" cy="31750"/>
          </a:xfrm>
          <a:prstGeom prst="rect">
            <a:avLst/>
          </a:prstGeom>
          <a:gradFill rotWithShape="0">
            <a:gsLst>
              <a:gs pos="0">
                <a:schemeClr val="bg2"/>
              </a:gs>
              <a:gs pos="100000">
                <a:schemeClr val="bg1"/>
              </a:gs>
            </a:gsLst>
            <a:lin ang="0" scaled="1"/>
          </a:gradFill>
          <a:ln w="9525">
            <a:noFill/>
            <a:miter lim="800000"/>
            <a:headEnd/>
            <a:tailEnd/>
          </a:ln>
          <a:effectLst/>
        </p:spPr>
        <p:txBody>
          <a:bodyPr wrap="none" anchor="ctr"/>
          <a:lstStyle/>
          <a:p>
            <a:pPr algn="ctr" eaLnBrk="1" hangingPunct="1"/>
            <a:endParaRPr kumimoji="1" lang="en-US" sz="2400" b="0"/>
          </a:p>
        </p:txBody>
      </p:sp>
      <p:pic>
        <p:nvPicPr>
          <p:cNvPr id="482314" name="Picture 10"/>
          <p:cNvPicPr>
            <a:picLocks noChangeAspect="1" noChangeArrowheads="1"/>
          </p:cNvPicPr>
          <p:nvPr/>
        </p:nvPicPr>
        <p:blipFill>
          <a:blip r:embed="rId2" cstate="print"/>
          <a:srcRect/>
          <a:stretch>
            <a:fillRect/>
          </a:stretch>
        </p:blipFill>
        <p:spPr bwMode="auto">
          <a:xfrm>
            <a:off x="1223963" y="1436688"/>
            <a:ext cx="7158037" cy="4370387"/>
          </a:xfrm>
          <a:prstGeom prst="rect">
            <a:avLst/>
          </a:prstGeom>
          <a:noFill/>
          <a:ln w="9525">
            <a:noFill/>
            <a:miter lim="800000"/>
            <a:headEnd/>
            <a:tailEnd/>
          </a:ln>
          <a:effectLst/>
        </p:spPr>
      </p:pic>
      <p:sp>
        <p:nvSpPr>
          <p:cNvPr id="482315" name="Text Box 11"/>
          <p:cNvSpPr txBox="1">
            <a:spLocks noChangeArrowheads="1"/>
          </p:cNvSpPr>
          <p:nvPr/>
        </p:nvSpPr>
        <p:spPr bwMode="auto">
          <a:xfrm>
            <a:off x="3276600" y="762000"/>
            <a:ext cx="5629275" cy="641350"/>
          </a:xfrm>
          <a:prstGeom prst="rect">
            <a:avLst/>
          </a:prstGeom>
          <a:noFill/>
          <a:ln w="9525">
            <a:noFill/>
            <a:miter lim="800000"/>
            <a:headEnd/>
            <a:tailEnd/>
          </a:ln>
          <a:effectLst/>
        </p:spPr>
        <p:txBody>
          <a:bodyPr wrap="none">
            <a:spAutoFit/>
          </a:bodyPr>
          <a:lstStyle/>
          <a:p>
            <a:r>
              <a:rPr lang="en-US"/>
              <a:t>If a destination is not on N2, then it must be on</a:t>
            </a:r>
          </a:p>
          <a:p>
            <a:r>
              <a:rPr lang="en-US"/>
              <a:t>the rest of the Internet, the default.</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1"/>
          <p:cNvSpPr>
            <a:spLocks noGrp="1"/>
          </p:cNvSpPr>
          <p:nvPr>
            <p:ph type="ftr" sz="quarter" idx="10"/>
          </p:nvPr>
        </p:nvSpPr>
        <p:spPr/>
        <p:txBody>
          <a:bodyPr/>
          <a:lstStyle/>
          <a:p>
            <a:r>
              <a:rPr lang="en-US"/>
              <a:t>TCP/IP Protocol Suite</a:t>
            </a:r>
          </a:p>
        </p:txBody>
      </p:sp>
      <p:sp>
        <p:nvSpPr>
          <p:cNvPr id="6" name="Slide Number Placeholder 2"/>
          <p:cNvSpPr>
            <a:spLocks noGrp="1"/>
          </p:cNvSpPr>
          <p:nvPr>
            <p:ph type="sldNum" sz="quarter" idx="11"/>
          </p:nvPr>
        </p:nvSpPr>
        <p:spPr/>
        <p:txBody>
          <a:bodyPr/>
          <a:lstStyle/>
          <a:p>
            <a:fld id="{C47C20DD-A496-4CB5-96FE-54B47609BCA9}" type="slidenum">
              <a:rPr lang="en-US"/>
              <a:pPr/>
              <a:t>10</a:t>
            </a:fld>
            <a:endParaRPr lang="en-US"/>
          </a:p>
        </p:txBody>
      </p:sp>
      <p:sp>
        <p:nvSpPr>
          <p:cNvPr id="552963" name="Text Box 3"/>
          <p:cNvSpPr txBox="1">
            <a:spLocks noChangeArrowheads="1"/>
          </p:cNvSpPr>
          <p:nvPr/>
        </p:nvSpPr>
        <p:spPr bwMode="auto">
          <a:xfrm>
            <a:off x="1143000" y="381000"/>
            <a:ext cx="6400800" cy="519113"/>
          </a:xfrm>
          <a:prstGeom prst="rect">
            <a:avLst/>
          </a:prstGeom>
          <a:noFill/>
          <a:ln w="9525">
            <a:noFill/>
            <a:miter lim="800000"/>
            <a:headEnd/>
            <a:tailEnd/>
          </a:ln>
          <a:effectLst/>
        </p:spPr>
        <p:txBody>
          <a:bodyPr>
            <a:spAutoFit/>
          </a:bodyPr>
          <a:lstStyle/>
          <a:p>
            <a:r>
              <a:rPr lang="en-US" altLang="en-US" sz="2400" i="1">
                <a:solidFill>
                  <a:schemeClr val="folHlink"/>
                </a:solidFill>
                <a:latin typeface="Algerian" pitchFamily="82" charset="0"/>
              </a:rPr>
              <a:t>Example</a:t>
            </a:r>
            <a:r>
              <a:rPr lang="en-US" altLang="en-US" sz="2800" i="1">
                <a:solidFill>
                  <a:schemeClr val="folHlink"/>
                </a:solidFill>
                <a:latin typeface="Algerian" pitchFamily="82" charset="0"/>
              </a:rPr>
              <a:t> 4 </a:t>
            </a:r>
            <a:r>
              <a:rPr lang="en-US" altLang="en-US" sz="1400" i="1">
                <a:solidFill>
                  <a:schemeClr val="folHlink"/>
                </a:solidFill>
                <a:latin typeface="Algerian" pitchFamily="82" charset="0"/>
              </a:rPr>
              <a:t>(Continued)</a:t>
            </a:r>
          </a:p>
        </p:txBody>
      </p:sp>
      <p:sp>
        <p:nvSpPr>
          <p:cNvPr id="552964" name="Rectangle 4"/>
          <p:cNvSpPr>
            <a:spLocks noChangeArrowheads="1"/>
          </p:cNvSpPr>
          <p:nvPr/>
        </p:nvSpPr>
        <p:spPr bwMode="auto">
          <a:xfrm>
            <a:off x="457200" y="152400"/>
            <a:ext cx="609600" cy="1066800"/>
          </a:xfrm>
          <a:prstGeom prst="rect">
            <a:avLst/>
          </a:prstGeom>
          <a:solidFill>
            <a:schemeClr val="hlink"/>
          </a:solidFill>
          <a:ln w="9525">
            <a:solidFill>
              <a:schemeClr val="tx1"/>
            </a:solidFill>
            <a:miter lim="800000"/>
            <a:headEnd/>
            <a:tailEnd/>
          </a:ln>
          <a:effectLst/>
        </p:spPr>
        <p:txBody>
          <a:bodyPr wrap="none" anchor="ctr"/>
          <a:lstStyle/>
          <a:p>
            <a:endParaRPr lang="en-US"/>
          </a:p>
        </p:txBody>
      </p:sp>
      <p:sp>
        <p:nvSpPr>
          <p:cNvPr id="552965" name="Rectangle 5"/>
          <p:cNvSpPr>
            <a:spLocks noChangeArrowheads="1"/>
          </p:cNvSpPr>
          <p:nvPr/>
        </p:nvSpPr>
        <p:spPr bwMode="auto">
          <a:xfrm>
            <a:off x="381000" y="1458913"/>
            <a:ext cx="8153400" cy="4789487"/>
          </a:xfrm>
          <a:prstGeom prst="rect">
            <a:avLst/>
          </a:prstGeom>
          <a:noFill/>
          <a:ln w="9525">
            <a:noFill/>
            <a:miter lim="800000"/>
            <a:headEnd/>
            <a:tailEnd/>
          </a:ln>
          <a:effectLst/>
        </p:spPr>
        <p:txBody>
          <a:bodyPr>
            <a:spAutoFit/>
          </a:bodyPr>
          <a:lstStyle/>
          <a:p>
            <a:pPr algn="just">
              <a:spcBef>
                <a:spcPct val="50000"/>
              </a:spcBef>
            </a:pPr>
            <a:r>
              <a:rPr lang="en-US" sz="2800" i="1">
                <a:latin typeface="Times New Roman" pitchFamily="18" charset="0"/>
              </a:rPr>
              <a:t>Note several points. First, the site address is </a:t>
            </a:r>
            <a:r>
              <a:rPr lang="en-US" sz="2800" i="1">
                <a:solidFill>
                  <a:schemeClr val="hlink"/>
                </a:solidFill>
                <a:latin typeface="Times New Roman" pitchFamily="18" charset="0"/>
              </a:rPr>
              <a:t>145.14.0.0/16</a:t>
            </a:r>
            <a:r>
              <a:rPr lang="en-US" sz="2800" i="1">
                <a:latin typeface="Times New Roman" pitchFamily="18" charset="0"/>
              </a:rPr>
              <a:t> (a class B address). Every packet with destination address in the range 145.14.0.0 to 145.14.255.255 is delivered to the interface m4 and distributed to the final destination subnet by the router. Second, we have used the address </a:t>
            </a:r>
            <a:r>
              <a:rPr lang="en-US" sz="2800" i="1">
                <a:solidFill>
                  <a:schemeClr val="hlink"/>
                </a:solidFill>
                <a:latin typeface="Times New Roman" pitchFamily="18" charset="0"/>
              </a:rPr>
              <a:t>x.y.z.t/n</a:t>
            </a:r>
            <a:r>
              <a:rPr lang="en-US" sz="2800" i="1">
                <a:latin typeface="Times New Roman" pitchFamily="18" charset="0"/>
              </a:rPr>
              <a:t> for the interface m4 because we do not know to which network this router is connected. Third, the table has a default entry for packets that are to be sent out of the site. The router is configured to apply the mask /18 to any destination address.</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Footer Placeholder 1"/>
          <p:cNvSpPr>
            <a:spLocks noGrp="1"/>
          </p:cNvSpPr>
          <p:nvPr>
            <p:ph type="ftr" sz="quarter" idx="10"/>
          </p:nvPr>
        </p:nvSpPr>
        <p:spPr/>
        <p:txBody>
          <a:bodyPr/>
          <a:lstStyle/>
          <a:p>
            <a:r>
              <a:rPr lang="en-US"/>
              <a:t>TCP/IP Protocol Suite</a:t>
            </a:r>
          </a:p>
        </p:txBody>
      </p:sp>
      <p:sp>
        <p:nvSpPr>
          <p:cNvPr id="12" name="Slide Number Placeholder 2"/>
          <p:cNvSpPr>
            <a:spLocks noGrp="1"/>
          </p:cNvSpPr>
          <p:nvPr>
            <p:ph type="sldNum" sz="quarter" idx="11"/>
          </p:nvPr>
        </p:nvSpPr>
        <p:spPr/>
        <p:txBody>
          <a:bodyPr/>
          <a:lstStyle/>
          <a:p>
            <a:fld id="{622FCD89-B892-4AC4-B036-6D9644EA8A47}" type="slidenum">
              <a:rPr lang="en-US"/>
              <a:pPr/>
              <a:t>2</a:t>
            </a:fld>
            <a:endParaRPr lang="en-US"/>
          </a:p>
        </p:txBody>
      </p:sp>
      <p:sp>
        <p:nvSpPr>
          <p:cNvPr id="483330" name="Text Box 2"/>
          <p:cNvSpPr txBox="1">
            <a:spLocks noChangeArrowheads="1"/>
          </p:cNvSpPr>
          <p:nvPr/>
        </p:nvSpPr>
        <p:spPr bwMode="auto">
          <a:xfrm>
            <a:off x="990600" y="90488"/>
            <a:ext cx="8001000" cy="366712"/>
          </a:xfrm>
          <a:prstGeom prst="rect">
            <a:avLst/>
          </a:prstGeom>
          <a:noFill/>
          <a:ln w="9525">
            <a:noFill/>
            <a:miter lim="800000"/>
            <a:headEnd/>
            <a:tailEnd/>
          </a:ln>
          <a:effectLst/>
        </p:spPr>
        <p:txBody>
          <a:bodyPr>
            <a:spAutoFit/>
          </a:bodyPr>
          <a:lstStyle/>
          <a:p>
            <a:r>
              <a:rPr lang="en-US" altLang="en-US">
                <a:solidFill>
                  <a:srgbClr val="0000FF"/>
                </a:solidFill>
                <a:latin typeface="Times New Roman" pitchFamily="18" charset="0"/>
              </a:rPr>
              <a:t>Figure 6.7</a:t>
            </a:r>
            <a:r>
              <a:rPr lang="en-US" altLang="en-US">
                <a:solidFill>
                  <a:schemeClr val="accent2"/>
                </a:solidFill>
                <a:latin typeface="Times New Roman" pitchFamily="18" charset="0"/>
              </a:rPr>
              <a:t>    </a:t>
            </a:r>
            <a:r>
              <a:rPr lang="en-US" altLang="en-US" i="1">
                <a:latin typeface="Times New Roman" pitchFamily="18" charset="0"/>
              </a:rPr>
              <a:t>Simplified forwarding module in classful address without subnetting</a:t>
            </a:r>
          </a:p>
        </p:txBody>
      </p:sp>
      <p:sp>
        <p:nvSpPr>
          <p:cNvPr id="483331" name="Rectangle 3"/>
          <p:cNvSpPr>
            <a:spLocks noChangeArrowheads="1"/>
          </p:cNvSpPr>
          <p:nvPr/>
        </p:nvSpPr>
        <p:spPr bwMode="ltGray">
          <a:xfrm>
            <a:off x="366713" y="107950"/>
            <a:ext cx="438150" cy="474663"/>
          </a:xfrm>
          <a:prstGeom prst="rect">
            <a:avLst/>
          </a:prstGeom>
          <a:solidFill>
            <a:schemeClr val="accent2"/>
          </a:solidFill>
          <a:ln w="9525">
            <a:noFill/>
            <a:miter lim="800000"/>
            <a:headEnd/>
            <a:tailEnd/>
          </a:ln>
          <a:effectLst/>
        </p:spPr>
        <p:txBody>
          <a:bodyPr wrap="none" anchor="ctr"/>
          <a:lstStyle/>
          <a:p>
            <a:pPr algn="ctr" eaLnBrk="1" hangingPunct="1"/>
            <a:endParaRPr kumimoji="1" lang="en-US" sz="2400" b="0"/>
          </a:p>
        </p:txBody>
      </p:sp>
      <p:sp>
        <p:nvSpPr>
          <p:cNvPr id="483332" name="Rectangle 4"/>
          <p:cNvSpPr>
            <a:spLocks noChangeArrowheads="1"/>
          </p:cNvSpPr>
          <p:nvPr/>
        </p:nvSpPr>
        <p:spPr bwMode="ltGray">
          <a:xfrm>
            <a:off x="749300" y="107950"/>
            <a:ext cx="328613" cy="474663"/>
          </a:xfrm>
          <a:prstGeom prst="rect">
            <a:avLst/>
          </a:prstGeom>
          <a:gradFill rotWithShape="0">
            <a:gsLst>
              <a:gs pos="0">
                <a:schemeClr val="accent2"/>
              </a:gs>
              <a:gs pos="100000">
                <a:schemeClr val="bg1"/>
              </a:gs>
            </a:gsLst>
            <a:lin ang="0" scaled="1"/>
          </a:gradFill>
          <a:ln w="9525">
            <a:noFill/>
            <a:miter lim="800000"/>
            <a:headEnd/>
            <a:tailEnd/>
          </a:ln>
          <a:effectLst/>
        </p:spPr>
        <p:txBody>
          <a:bodyPr wrap="none" anchor="ctr"/>
          <a:lstStyle/>
          <a:p>
            <a:pPr algn="ctr" eaLnBrk="1" hangingPunct="1"/>
            <a:endParaRPr kumimoji="1" lang="en-US" sz="2400" b="0"/>
          </a:p>
        </p:txBody>
      </p:sp>
      <p:sp>
        <p:nvSpPr>
          <p:cNvPr id="483333" name="Rectangle 5"/>
          <p:cNvSpPr>
            <a:spLocks noChangeArrowheads="1"/>
          </p:cNvSpPr>
          <p:nvPr/>
        </p:nvSpPr>
        <p:spPr bwMode="ltGray">
          <a:xfrm>
            <a:off x="490538" y="530225"/>
            <a:ext cx="422275" cy="474663"/>
          </a:xfrm>
          <a:prstGeom prst="rect">
            <a:avLst/>
          </a:prstGeom>
          <a:solidFill>
            <a:schemeClr val="folHlink"/>
          </a:solidFill>
          <a:ln w="9525">
            <a:noFill/>
            <a:miter lim="800000"/>
            <a:headEnd/>
            <a:tailEnd/>
          </a:ln>
          <a:effectLst/>
        </p:spPr>
        <p:txBody>
          <a:bodyPr wrap="none" anchor="ctr"/>
          <a:lstStyle/>
          <a:p>
            <a:pPr algn="ctr" eaLnBrk="1" hangingPunct="1"/>
            <a:endParaRPr kumimoji="1" lang="en-US" sz="2400" b="0"/>
          </a:p>
        </p:txBody>
      </p:sp>
      <p:sp>
        <p:nvSpPr>
          <p:cNvPr id="483334" name="Rectangle 6"/>
          <p:cNvSpPr>
            <a:spLocks noChangeArrowheads="1"/>
          </p:cNvSpPr>
          <p:nvPr/>
        </p:nvSpPr>
        <p:spPr bwMode="ltGray">
          <a:xfrm>
            <a:off x="860425" y="530225"/>
            <a:ext cx="368300" cy="474663"/>
          </a:xfrm>
          <a:prstGeom prst="rect">
            <a:avLst/>
          </a:prstGeom>
          <a:gradFill rotWithShape="0">
            <a:gsLst>
              <a:gs pos="0">
                <a:schemeClr val="folHlink"/>
              </a:gs>
              <a:gs pos="100000">
                <a:schemeClr val="bg1"/>
              </a:gs>
            </a:gsLst>
            <a:lin ang="0" scaled="1"/>
          </a:gradFill>
          <a:ln w="9525">
            <a:noFill/>
            <a:miter lim="800000"/>
            <a:headEnd/>
            <a:tailEnd/>
          </a:ln>
          <a:effectLst/>
        </p:spPr>
        <p:txBody>
          <a:bodyPr wrap="none" anchor="ctr"/>
          <a:lstStyle/>
          <a:p>
            <a:pPr algn="ctr" eaLnBrk="1" hangingPunct="1"/>
            <a:endParaRPr kumimoji="1" lang="en-US" sz="2400" b="0"/>
          </a:p>
        </p:txBody>
      </p:sp>
      <p:sp>
        <p:nvSpPr>
          <p:cNvPr id="483335" name="Rectangle 7"/>
          <p:cNvSpPr>
            <a:spLocks noChangeArrowheads="1"/>
          </p:cNvSpPr>
          <p:nvPr/>
        </p:nvSpPr>
        <p:spPr bwMode="ltGray">
          <a:xfrm>
            <a:off x="76200" y="457200"/>
            <a:ext cx="560388" cy="422275"/>
          </a:xfrm>
          <a:prstGeom prst="rect">
            <a:avLst/>
          </a:prstGeom>
          <a:gradFill rotWithShape="0">
            <a:gsLst>
              <a:gs pos="0">
                <a:schemeClr val="bg1"/>
              </a:gs>
              <a:gs pos="100000">
                <a:schemeClr val="hlink"/>
              </a:gs>
            </a:gsLst>
            <a:lin ang="18900000" scaled="1"/>
          </a:gradFill>
          <a:ln w="9525">
            <a:noFill/>
            <a:miter lim="800000"/>
            <a:headEnd/>
            <a:tailEnd/>
          </a:ln>
          <a:effectLst/>
        </p:spPr>
        <p:txBody>
          <a:bodyPr wrap="none" anchor="ctr"/>
          <a:lstStyle/>
          <a:p>
            <a:pPr algn="ctr" eaLnBrk="1" hangingPunct="1"/>
            <a:endParaRPr kumimoji="1" lang="en-US" sz="2400" b="0"/>
          </a:p>
        </p:txBody>
      </p:sp>
      <p:sp>
        <p:nvSpPr>
          <p:cNvPr id="483336" name="Rectangle 8"/>
          <p:cNvSpPr>
            <a:spLocks noChangeArrowheads="1"/>
          </p:cNvSpPr>
          <p:nvPr/>
        </p:nvSpPr>
        <p:spPr bwMode="gray">
          <a:xfrm>
            <a:off x="711200" y="0"/>
            <a:ext cx="31750" cy="1052513"/>
          </a:xfrm>
          <a:prstGeom prst="rect">
            <a:avLst/>
          </a:prstGeom>
          <a:solidFill>
            <a:schemeClr val="bg2"/>
          </a:solidFill>
          <a:ln w="9525">
            <a:noFill/>
            <a:miter lim="800000"/>
            <a:headEnd/>
            <a:tailEnd/>
          </a:ln>
          <a:effectLst/>
        </p:spPr>
        <p:txBody>
          <a:bodyPr wrap="none" anchor="ctr"/>
          <a:lstStyle/>
          <a:p>
            <a:pPr algn="ctr" eaLnBrk="1" hangingPunct="1"/>
            <a:endParaRPr kumimoji="1" lang="en-US" sz="2400" b="0"/>
          </a:p>
        </p:txBody>
      </p:sp>
      <p:sp>
        <p:nvSpPr>
          <p:cNvPr id="483337" name="Rectangle 9"/>
          <p:cNvSpPr>
            <a:spLocks noChangeArrowheads="1"/>
          </p:cNvSpPr>
          <p:nvPr/>
        </p:nvSpPr>
        <p:spPr bwMode="gray">
          <a:xfrm>
            <a:off x="442913" y="533400"/>
            <a:ext cx="8226425" cy="31750"/>
          </a:xfrm>
          <a:prstGeom prst="rect">
            <a:avLst/>
          </a:prstGeom>
          <a:gradFill rotWithShape="0">
            <a:gsLst>
              <a:gs pos="0">
                <a:schemeClr val="bg2"/>
              </a:gs>
              <a:gs pos="100000">
                <a:schemeClr val="bg1"/>
              </a:gs>
            </a:gsLst>
            <a:lin ang="0" scaled="1"/>
          </a:gradFill>
          <a:ln w="9525">
            <a:noFill/>
            <a:miter lim="800000"/>
            <a:headEnd/>
            <a:tailEnd/>
          </a:ln>
          <a:effectLst/>
        </p:spPr>
        <p:txBody>
          <a:bodyPr wrap="none" anchor="ctr"/>
          <a:lstStyle/>
          <a:p>
            <a:pPr algn="ctr" eaLnBrk="1" hangingPunct="1"/>
            <a:endParaRPr kumimoji="1" lang="en-US" sz="2400" b="0"/>
          </a:p>
        </p:txBody>
      </p:sp>
      <p:pic>
        <p:nvPicPr>
          <p:cNvPr id="483338" name="Picture 10"/>
          <p:cNvPicPr>
            <a:picLocks noChangeAspect="1" noChangeArrowheads="1"/>
          </p:cNvPicPr>
          <p:nvPr/>
        </p:nvPicPr>
        <p:blipFill>
          <a:blip r:embed="rId2" cstate="print"/>
          <a:srcRect/>
          <a:stretch>
            <a:fillRect/>
          </a:stretch>
        </p:blipFill>
        <p:spPr bwMode="auto">
          <a:xfrm>
            <a:off x="417513" y="1652588"/>
            <a:ext cx="7888287" cy="3681412"/>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Footer Placeholder 1"/>
          <p:cNvSpPr>
            <a:spLocks noGrp="1"/>
          </p:cNvSpPr>
          <p:nvPr>
            <p:ph type="ftr" sz="quarter" idx="10"/>
          </p:nvPr>
        </p:nvSpPr>
        <p:spPr/>
        <p:txBody>
          <a:bodyPr/>
          <a:lstStyle/>
          <a:p>
            <a:r>
              <a:rPr lang="en-US"/>
              <a:t>TCP/IP Protocol Suite</a:t>
            </a:r>
          </a:p>
        </p:txBody>
      </p:sp>
      <p:sp>
        <p:nvSpPr>
          <p:cNvPr id="13" name="Slide Number Placeholder 2"/>
          <p:cNvSpPr>
            <a:spLocks noGrp="1"/>
          </p:cNvSpPr>
          <p:nvPr>
            <p:ph type="sldNum" sz="quarter" idx="11"/>
          </p:nvPr>
        </p:nvSpPr>
        <p:spPr/>
        <p:txBody>
          <a:bodyPr/>
          <a:lstStyle/>
          <a:p>
            <a:fld id="{C520C2BE-49AE-4665-B823-5856F1C30D0A}" type="slidenum">
              <a:rPr lang="en-US"/>
              <a:pPr/>
              <a:t>3</a:t>
            </a:fld>
            <a:endParaRPr lang="en-US"/>
          </a:p>
        </p:txBody>
      </p:sp>
      <p:sp>
        <p:nvSpPr>
          <p:cNvPr id="484354" name="Text Box 2"/>
          <p:cNvSpPr txBox="1">
            <a:spLocks noChangeArrowheads="1"/>
          </p:cNvSpPr>
          <p:nvPr/>
        </p:nvSpPr>
        <p:spPr bwMode="auto">
          <a:xfrm>
            <a:off x="990600" y="90488"/>
            <a:ext cx="5715000" cy="366712"/>
          </a:xfrm>
          <a:prstGeom prst="rect">
            <a:avLst/>
          </a:prstGeom>
          <a:noFill/>
          <a:ln w="9525">
            <a:noFill/>
            <a:miter lim="800000"/>
            <a:headEnd/>
            <a:tailEnd/>
          </a:ln>
          <a:effectLst/>
        </p:spPr>
        <p:txBody>
          <a:bodyPr>
            <a:spAutoFit/>
          </a:bodyPr>
          <a:lstStyle/>
          <a:p>
            <a:r>
              <a:rPr lang="en-US" altLang="en-US">
                <a:solidFill>
                  <a:srgbClr val="0000FF"/>
                </a:solidFill>
                <a:latin typeface="Times New Roman" pitchFamily="18" charset="0"/>
              </a:rPr>
              <a:t>Figure 6.8</a:t>
            </a:r>
            <a:r>
              <a:rPr lang="en-US" altLang="en-US">
                <a:solidFill>
                  <a:schemeClr val="accent2"/>
                </a:solidFill>
                <a:latin typeface="Times New Roman" pitchFamily="18" charset="0"/>
              </a:rPr>
              <a:t>    </a:t>
            </a:r>
            <a:r>
              <a:rPr lang="en-US" altLang="en-US" i="1">
                <a:latin typeface="Times New Roman" pitchFamily="18" charset="0"/>
              </a:rPr>
              <a:t>Configuration for routing, Example 1</a:t>
            </a:r>
          </a:p>
        </p:txBody>
      </p:sp>
      <p:sp>
        <p:nvSpPr>
          <p:cNvPr id="484355" name="Rectangle 3"/>
          <p:cNvSpPr>
            <a:spLocks noChangeArrowheads="1"/>
          </p:cNvSpPr>
          <p:nvPr/>
        </p:nvSpPr>
        <p:spPr bwMode="ltGray">
          <a:xfrm>
            <a:off x="366713" y="107950"/>
            <a:ext cx="438150" cy="474663"/>
          </a:xfrm>
          <a:prstGeom prst="rect">
            <a:avLst/>
          </a:prstGeom>
          <a:solidFill>
            <a:schemeClr val="accent2"/>
          </a:solidFill>
          <a:ln w="9525">
            <a:noFill/>
            <a:miter lim="800000"/>
            <a:headEnd/>
            <a:tailEnd/>
          </a:ln>
          <a:effectLst/>
        </p:spPr>
        <p:txBody>
          <a:bodyPr wrap="none" anchor="ctr"/>
          <a:lstStyle/>
          <a:p>
            <a:pPr algn="ctr" eaLnBrk="1" hangingPunct="1"/>
            <a:endParaRPr kumimoji="1" lang="en-US" sz="2400" b="0"/>
          </a:p>
        </p:txBody>
      </p:sp>
      <p:sp>
        <p:nvSpPr>
          <p:cNvPr id="484356" name="Rectangle 4"/>
          <p:cNvSpPr>
            <a:spLocks noChangeArrowheads="1"/>
          </p:cNvSpPr>
          <p:nvPr/>
        </p:nvSpPr>
        <p:spPr bwMode="ltGray">
          <a:xfrm>
            <a:off x="749300" y="107950"/>
            <a:ext cx="328613" cy="474663"/>
          </a:xfrm>
          <a:prstGeom prst="rect">
            <a:avLst/>
          </a:prstGeom>
          <a:gradFill rotWithShape="0">
            <a:gsLst>
              <a:gs pos="0">
                <a:schemeClr val="accent2"/>
              </a:gs>
              <a:gs pos="100000">
                <a:schemeClr val="bg1"/>
              </a:gs>
            </a:gsLst>
            <a:lin ang="0" scaled="1"/>
          </a:gradFill>
          <a:ln w="9525">
            <a:noFill/>
            <a:miter lim="800000"/>
            <a:headEnd/>
            <a:tailEnd/>
          </a:ln>
          <a:effectLst/>
        </p:spPr>
        <p:txBody>
          <a:bodyPr wrap="none" anchor="ctr"/>
          <a:lstStyle/>
          <a:p>
            <a:pPr algn="ctr" eaLnBrk="1" hangingPunct="1"/>
            <a:endParaRPr kumimoji="1" lang="en-US" sz="2400" b="0"/>
          </a:p>
        </p:txBody>
      </p:sp>
      <p:sp>
        <p:nvSpPr>
          <p:cNvPr id="484357" name="Rectangle 5"/>
          <p:cNvSpPr>
            <a:spLocks noChangeArrowheads="1"/>
          </p:cNvSpPr>
          <p:nvPr/>
        </p:nvSpPr>
        <p:spPr bwMode="ltGray">
          <a:xfrm>
            <a:off x="490538" y="530225"/>
            <a:ext cx="422275" cy="474663"/>
          </a:xfrm>
          <a:prstGeom prst="rect">
            <a:avLst/>
          </a:prstGeom>
          <a:solidFill>
            <a:schemeClr val="folHlink"/>
          </a:solidFill>
          <a:ln w="9525">
            <a:noFill/>
            <a:miter lim="800000"/>
            <a:headEnd/>
            <a:tailEnd/>
          </a:ln>
          <a:effectLst/>
        </p:spPr>
        <p:txBody>
          <a:bodyPr wrap="none" anchor="ctr"/>
          <a:lstStyle/>
          <a:p>
            <a:pPr algn="ctr" eaLnBrk="1" hangingPunct="1"/>
            <a:endParaRPr kumimoji="1" lang="en-US" sz="2400" b="0"/>
          </a:p>
        </p:txBody>
      </p:sp>
      <p:sp>
        <p:nvSpPr>
          <p:cNvPr id="484358" name="Rectangle 6"/>
          <p:cNvSpPr>
            <a:spLocks noChangeArrowheads="1"/>
          </p:cNvSpPr>
          <p:nvPr/>
        </p:nvSpPr>
        <p:spPr bwMode="ltGray">
          <a:xfrm>
            <a:off x="860425" y="530225"/>
            <a:ext cx="368300" cy="474663"/>
          </a:xfrm>
          <a:prstGeom prst="rect">
            <a:avLst/>
          </a:prstGeom>
          <a:gradFill rotWithShape="0">
            <a:gsLst>
              <a:gs pos="0">
                <a:schemeClr val="folHlink"/>
              </a:gs>
              <a:gs pos="100000">
                <a:schemeClr val="bg1"/>
              </a:gs>
            </a:gsLst>
            <a:lin ang="0" scaled="1"/>
          </a:gradFill>
          <a:ln w="9525">
            <a:noFill/>
            <a:miter lim="800000"/>
            <a:headEnd/>
            <a:tailEnd/>
          </a:ln>
          <a:effectLst/>
        </p:spPr>
        <p:txBody>
          <a:bodyPr wrap="none" anchor="ctr"/>
          <a:lstStyle/>
          <a:p>
            <a:pPr algn="ctr" eaLnBrk="1" hangingPunct="1"/>
            <a:endParaRPr kumimoji="1" lang="en-US" sz="2400" b="0"/>
          </a:p>
        </p:txBody>
      </p:sp>
      <p:sp>
        <p:nvSpPr>
          <p:cNvPr id="484359" name="Rectangle 7"/>
          <p:cNvSpPr>
            <a:spLocks noChangeArrowheads="1"/>
          </p:cNvSpPr>
          <p:nvPr/>
        </p:nvSpPr>
        <p:spPr bwMode="ltGray">
          <a:xfrm>
            <a:off x="76200" y="457200"/>
            <a:ext cx="560388" cy="422275"/>
          </a:xfrm>
          <a:prstGeom prst="rect">
            <a:avLst/>
          </a:prstGeom>
          <a:gradFill rotWithShape="0">
            <a:gsLst>
              <a:gs pos="0">
                <a:schemeClr val="bg1"/>
              </a:gs>
              <a:gs pos="100000">
                <a:schemeClr val="hlink"/>
              </a:gs>
            </a:gsLst>
            <a:lin ang="18900000" scaled="1"/>
          </a:gradFill>
          <a:ln w="9525">
            <a:noFill/>
            <a:miter lim="800000"/>
            <a:headEnd/>
            <a:tailEnd/>
          </a:ln>
          <a:effectLst/>
        </p:spPr>
        <p:txBody>
          <a:bodyPr wrap="none" anchor="ctr"/>
          <a:lstStyle/>
          <a:p>
            <a:pPr algn="ctr" eaLnBrk="1" hangingPunct="1"/>
            <a:endParaRPr kumimoji="1" lang="en-US" sz="2400" b="0"/>
          </a:p>
        </p:txBody>
      </p:sp>
      <p:sp>
        <p:nvSpPr>
          <p:cNvPr id="484360" name="Rectangle 8"/>
          <p:cNvSpPr>
            <a:spLocks noChangeArrowheads="1"/>
          </p:cNvSpPr>
          <p:nvPr/>
        </p:nvSpPr>
        <p:spPr bwMode="gray">
          <a:xfrm>
            <a:off x="711200" y="0"/>
            <a:ext cx="31750" cy="1052513"/>
          </a:xfrm>
          <a:prstGeom prst="rect">
            <a:avLst/>
          </a:prstGeom>
          <a:solidFill>
            <a:schemeClr val="bg2"/>
          </a:solidFill>
          <a:ln w="9525">
            <a:noFill/>
            <a:miter lim="800000"/>
            <a:headEnd/>
            <a:tailEnd/>
          </a:ln>
          <a:effectLst/>
        </p:spPr>
        <p:txBody>
          <a:bodyPr wrap="none" anchor="ctr"/>
          <a:lstStyle/>
          <a:p>
            <a:pPr algn="ctr" eaLnBrk="1" hangingPunct="1"/>
            <a:endParaRPr kumimoji="1" lang="en-US" sz="2400" b="0"/>
          </a:p>
        </p:txBody>
      </p:sp>
      <p:sp>
        <p:nvSpPr>
          <p:cNvPr id="484361" name="Rectangle 9"/>
          <p:cNvSpPr>
            <a:spLocks noChangeArrowheads="1"/>
          </p:cNvSpPr>
          <p:nvPr/>
        </p:nvSpPr>
        <p:spPr bwMode="gray">
          <a:xfrm>
            <a:off x="442913" y="533400"/>
            <a:ext cx="8226425" cy="31750"/>
          </a:xfrm>
          <a:prstGeom prst="rect">
            <a:avLst/>
          </a:prstGeom>
          <a:gradFill rotWithShape="0">
            <a:gsLst>
              <a:gs pos="0">
                <a:schemeClr val="bg2"/>
              </a:gs>
              <a:gs pos="100000">
                <a:schemeClr val="bg1"/>
              </a:gs>
            </a:gsLst>
            <a:lin ang="0" scaled="1"/>
          </a:gradFill>
          <a:ln w="9525">
            <a:noFill/>
            <a:miter lim="800000"/>
            <a:headEnd/>
            <a:tailEnd/>
          </a:ln>
          <a:effectLst/>
        </p:spPr>
        <p:txBody>
          <a:bodyPr wrap="none" anchor="ctr"/>
          <a:lstStyle/>
          <a:p>
            <a:pPr algn="ctr" eaLnBrk="1" hangingPunct="1"/>
            <a:endParaRPr kumimoji="1" lang="en-US" sz="2400" b="0"/>
          </a:p>
        </p:txBody>
      </p:sp>
      <p:pic>
        <p:nvPicPr>
          <p:cNvPr id="484362" name="Picture 10"/>
          <p:cNvPicPr>
            <a:picLocks noChangeAspect="1" noChangeArrowheads="1"/>
          </p:cNvPicPr>
          <p:nvPr/>
        </p:nvPicPr>
        <p:blipFill>
          <a:blip r:embed="rId2" cstate="print"/>
          <a:srcRect/>
          <a:stretch>
            <a:fillRect/>
          </a:stretch>
        </p:blipFill>
        <p:spPr bwMode="auto">
          <a:xfrm>
            <a:off x="381000" y="1371600"/>
            <a:ext cx="8345488" cy="3821113"/>
          </a:xfrm>
          <a:prstGeom prst="rect">
            <a:avLst/>
          </a:prstGeom>
          <a:noFill/>
          <a:ln w="9525">
            <a:noFill/>
            <a:miter lim="800000"/>
            <a:headEnd/>
            <a:tailEnd/>
          </a:ln>
          <a:effectLst/>
        </p:spPr>
      </p:pic>
      <p:sp>
        <p:nvSpPr>
          <p:cNvPr id="484363" name="Text Box 11"/>
          <p:cNvSpPr txBox="1">
            <a:spLocks noChangeArrowheads="1"/>
          </p:cNvSpPr>
          <p:nvPr/>
        </p:nvSpPr>
        <p:spPr bwMode="auto">
          <a:xfrm>
            <a:off x="517525" y="5518150"/>
            <a:ext cx="5413375" cy="366713"/>
          </a:xfrm>
          <a:prstGeom prst="rect">
            <a:avLst/>
          </a:prstGeom>
          <a:noFill/>
          <a:ln w="9525">
            <a:noFill/>
            <a:miter lim="800000"/>
            <a:headEnd/>
            <a:tailEnd/>
          </a:ln>
          <a:effectLst/>
        </p:spPr>
        <p:txBody>
          <a:bodyPr wrap="none">
            <a:spAutoFit/>
          </a:bodyPr>
          <a:lstStyle/>
          <a:p>
            <a:r>
              <a:rPr lang="en-US"/>
              <a:t>What are the routing tables for this example?</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1"/>
          <p:cNvSpPr>
            <a:spLocks noGrp="1"/>
          </p:cNvSpPr>
          <p:nvPr>
            <p:ph type="ftr" sz="quarter" idx="10"/>
          </p:nvPr>
        </p:nvSpPr>
        <p:spPr/>
        <p:txBody>
          <a:bodyPr/>
          <a:lstStyle/>
          <a:p>
            <a:r>
              <a:rPr lang="en-US"/>
              <a:t>TCP/IP Protocol Suite</a:t>
            </a:r>
          </a:p>
        </p:txBody>
      </p:sp>
      <p:sp>
        <p:nvSpPr>
          <p:cNvPr id="7" name="Slide Number Placeholder 2"/>
          <p:cNvSpPr>
            <a:spLocks noGrp="1"/>
          </p:cNvSpPr>
          <p:nvPr>
            <p:ph type="sldNum" sz="quarter" idx="11"/>
          </p:nvPr>
        </p:nvSpPr>
        <p:spPr/>
        <p:txBody>
          <a:bodyPr/>
          <a:lstStyle/>
          <a:p>
            <a:fld id="{CBD59D0A-AB77-4C07-8BB5-A063DD485989}" type="slidenum">
              <a:rPr lang="en-US"/>
              <a:pPr/>
              <a:t>4</a:t>
            </a:fld>
            <a:endParaRPr lang="en-US"/>
          </a:p>
        </p:txBody>
      </p:sp>
      <p:sp>
        <p:nvSpPr>
          <p:cNvPr id="536578" name="Rectangle 2"/>
          <p:cNvSpPr>
            <a:spLocks noChangeArrowheads="1"/>
          </p:cNvSpPr>
          <p:nvPr/>
        </p:nvSpPr>
        <p:spPr bwMode="auto">
          <a:xfrm>
            <a:off x="392113" y="1447800"/>
            <a:ext cx="8153400" cy="3722688"/>
          </a:xfrm>
          <a:prstGeom prst="rect">
            <a:avLst/>
          </a:prstGeom>
          <a:noFill/>
          <a:ln w="9525">
            <a:noFill/>
            <a:miter lim="800000"/>
            <a:headEnd/>
            <a:tailEnd/>
          </a:ln>
          <a:effectLst/>
        </p:spPr>
        <p:txBody>
          <a:bodyPr>
            <a:spAutoFit/>
          </a:bodyPr>
          <a:lstStyle/>
          <a:p>
            <a:pPr algn="just">
              <a:spcBef>
                <a:spcPct val="50000"/>
              </a:spcBef>
            </a:pPr>
            <a:r>
              <a:rPr lang="en-US" sz="2800" i="1">
                <a:solidFill>
                  <a:schemeClr val="folHlink"/>
                </a:solidFill>
                <a:latin typeface="Times New Roman" pitchFamily="18" charset="0"/>
              </a:rPr>
              <a:t>Solution</a:t>
            </a:r>
          </a:p>
          <a:p>
            <a:pPr algn="just">
              <a:spcBef>
                <a:spcPct val="50000"/>
              </a:spcBef>
            </a:pPr>
            <a:r>
              <a:rPr lang="en-US" sz="2800" i="1">
                <a:latin typeface="Times New Roman" pitchFamily="18" charset="0"/>
              </a:rPr>
              <a:t>Figure 6.9 shows the three tables used by router R1. Note that some entries in the next-hop address column are empty because in these cases, the destination is in the same network to which the router is connected (direct delivery). In these cases, the next-hop address used by ARP is simply the destination address of the packet as we will see in Chapter 7.</a:t>
            </a:r>
          </a:p>
        </p:txBody>
      </p:sp>
      <p:sp>
        <p:nvSpPr>
          <p:cNvPr id="536579" name="Text Box 3"/>
          <p:cNvSpPr txBox="1">
            <a:spLocks noChangeArrowheads="1"/>
          </p:cNvSpPr>
          <p:nvPr/>
        </p:nvSpPr>
        <p:spPr bwMode="auto">
          <a:xfrm>
            <a:off x="1143000" y="381000"/>
            <a:ext cx="5867400" cy="519113"/>
          </a:xfrm>
          <a:prstGeom prst="rect">
            <a:avLst/>
          </a:prstGeom>
          <a:noFill/>
          <a:ln w="9525">
            <a:noFill/>
            <a:miter lim="800000"/>
            <a:headEnd/>
            <a:tailEnd/>
          </a:ln>
          <a:effectLst/>
        </p:spPr>
        <p:txBody>
          <a:bodyPr>
            <a:spAutoFit/>
          </a:bodyPr>
          <a:lstStyle/>
          <a:p>
            <a:r>
              <a:rPr lang="en-US" altLang="en-US" sz="2400" i="1">
                <a:solidFill>
                  <a:schemeClr val="folHlink"/>
                </a:solidFill>
                <a:latin typeface="Algerian" pitchFamily="82" charset="0"/>
              </a:rPr>
              <a:t>Example</a:t>
            </a:r>
            <a:r>
              <a:rPr lang="en-US" altLang="en-US" sz="2800" i="1">
                <a:solidFill>
                  <a:schemeClr val="folHlink"/>
                </a:solidFill>
                <a:latin typeface="Algerian" pitchFamily="82" charset="0"/>
              </a:rPr>
              <a:t> 1 </a:t>
            </a:r>
            <a:r>
              <a:rPr lang="en-US" altLang="en-US" sz="1400" i="1">
                <a:solidFill>
                  <a:schemeClr val="folHlink"/>
                </a:solidFill>
                <a:latin typeface="Algerian" pitchFamily="82" charset="0"/>
              </a:rPr>
              <a:t>(Continued)</a:t>
            </a:r>
          </a:p>
        </p:txBody>
      </p:sp>
      <p:sp>
        <p:nvSpPr>
          <p:cNvPr id="536580" name="Rectangle 4"/>
          <p:cNvSpPr>
            <a:spLocks noChangeArrowheads="1"/>
          </p:cNvSpPr>
          <p:nvPr/>
        </p:nvSpPr>
        <p:spPr bwMode="auto">
          <a:xfrm>
            <a:off x="457200" y="152400"/>
            <a:ext cx="609600" cy="1066800"/>
          </a:xfrm>
          <a:prstGeom prst="rect">
            <a:avLst/>
          </a:prstGeom>
          <a:solidFill>
            <a:schemeClr val="hlink"/>
          </a:solidFill>
          <a:ln w="9525">
            <a:solidFill>
              <a:schemeClr val="tx1"/>
            </a:solidFill>
            <a:miter lim="800000"/>
            <a:headEnd/>
            <a:tailEnd/>
          </a:ln>
          <a:effectLst/>
        </p:spPr>
        <p:txBody>
          <a:bodyPr wrap="none" anchor="ctr"/>
          <a:lstStyle/>
          <a:p>
            <a:endParaRPr lang="en-US"/>
          </a:p>
        </p:txBody>
      </p:sp>
      <p:sp>
        <p:nvSpPr>
          <p:cNvPr id="536581" name="Text Box 5"/>
          <p:cNvSpPr txBox="1">
            <a:spLocks noChangeArrowheads="1"/>
          </p:cNvSpPr>
          <p:nvPr/>
        </p:nvSpPr>
        <p:spPr bwMode="auto">
          <a:xfrm>
            <a:off x="3149600" y="5424488"/>
            <a:ext cx="2413000" cy="595312"/>
          </a:xfrm>
          <a:prstGeom prst="rect">
            <a:avLst/>
          </a:prstGeom>
          <a:noFill/>
          <a:ln w="76200">
            <a:solidFill>
              <a:schemeClr val="tx1"/>
            </a:solidFill>
            <a:miter lim="800000"/>
            <a:headEnd/>
            <a:tailEnd/>
          </a:ln>
          <a:effectLst/>
        </p:spPr>
        <p:txBody>
          <a:bodyPr wrap="none">
            <a:spAutoFit/>
          </a:bodyPr>
          <a:lstStyle/>
          <a:p>
            <a:r>
              <a:rPr lang="en-US" sz="2800">
                <a:solidFill>
                  <a:schemeClr val="hlink"/>
                </a:solidFill>
                <a:latin typeface="Times New Roman" pitchFamily="18" charset="0"/>
              </a:rPr>
              <a:t>See Next Slide</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Footer Placeholder 1"/>
          <p:cNvSpPr>
            <a:spLocks noGrp="1"/>
          </p:cNvSpPr>
          <p:nvPr>
            <p:ph type="ftr" sz="quarter" idx="10"/>
          </p:nvPr>
        </p:nvSpPr>
        <p:spPr/>
        <p:txBody>
          <a:bodyPr/>
          <a:lstStyle/>
          <a:p>
            <a:r>
              <a:rPr lang="en-US"/>
              <a:t>TCP/IP Protocol Suite</a:t>
            </a:r>
          </a:p>
        </p:txBody>
      </p:sp>
      <p:sp>
        <p:nvSpPr>
          <p:cNvPr id="12" name="Slide Number Placeholder 2"/>
          <p:cNvSpPr>
            <a:spLocks noGrp="1"/>
          </p:cNvSpPr>
          <p:nvPr>
            <p:ph type="sldNum" sz="quarter" idx="11"/>
          </p:nvPr>
        </p:nvSpPr>
        <p:spPr/>
        <p:txBody>
          <a:bodyPr/>
          <a:lstStyle/>
          <a:p>
            <a:fld id="{56EE7E00-3D0F-4243-89BC-A52A57EB2CB1}" type="slidenum">
              <a:rPr lang="en-US"/>
              <a:pPr/>
              <a:t>5</a:t>
            </a:fld>
            <a:endParaRPr lang="en-US"/>
          </a:p>
        </p:txBody>
      </p:sp>
      <p:sp>
        <p:nvSpPr>
          <p:cNvPr id="485378" name="Text Box 2"/>
          <p:cNvSpPr txBox="1">
            <a:spLocks noChangeArrowheads="1"/>
          </p:cNvSpPr>
          <p:nvPr/>
        </p:nvSpPr>
        <p:spPr bwMode="auto">
          <a:xfrm>
            <a:off x="990600" y="90488"/>
            <a:ext cx="5715000" cy="366712"/>
          </a:xfrm>
          <a:prstGeom prst="rect">
            <a:avLst/>
          </a:prstGeom>
          <a:noFill/>
          <a:ln w="9525">
            <a:noFill/>
            <a:miter lim="800000"/>
            <a:headEnd/>
            <a:tailEnd/>
          </a:ln>
          <a:effectLst/>
        </p:spPr>
        <p:txBody>
          <a:bodyPr>
            <a:spAutoFit/>
          </a:bodyPr>
          <a:lstStyle/>
          <a:p>
            <a:r>
              <a:rPr lang="en-US" altLang="en-US">
                <a:solidFill>
                  <a:srgbClr val="0000FF"/>
                </a:solidFill>
                <a:latin typeface="Times New Roman" pitchFamily="18" charset="0"/>
              </a:rPr>
              <a:t>Figure 6.9</a:t>
            </a:r>
            <a:r>
              <a:rPr lang="en-US" altLang="en-US">
                <a:solidFill>
                  <a:schemeClr val="accent2"/>
                </a:solidFill>
                <a:latin typeface="Times New Roman" pitchFamily="18" charset="0"/>
              </a:rPr>
              <a:t>    </a:t>
            </a:r>
            <a:r>
              <a:rPr lang="en-US" altLang="en-US" i="1">
                <a:latin typeface="Times New Roman" pitchFamily="18" charset="0"/>
              </a:rPr>
              <a:t>Tables for Example 1</a:t>
            </a:r>
          </a:p>
        </p:txBody>
      </p:sp>
      <p:sp>
        <p:nvSpPr>
          <p:cNvPr id="485379" name="Rectangle 3"/>
          <p:cNvSpPr>
            <a:spLocks noChangeArrowheads="1"/>
          </p:cNvSpPr>
          <p:nvPr/>
        </p:nvSpPr>
        <p:spPr bwMode="ltGray">
          <a:xfrm>
            <a:off x="366713" y="107950"/>
            <a:ext cx="438150" cy="474663"/>
          </a:xfrm>
          <a:prstGeom prst="rect">
            <a:avLst/>
          </a:prstGeom>
          <a:solidFill>
            <a:schemeClr val="accent2"/>
          </a:solidFill>
          <a:ln w="9525">
            <a:noFill/>
            <a:miter lim="800000"/>
            <a:headEnd/>
            <a:tailEnd/>
          </a:ln>
          <a:effectLst/>
        </p:spPr>
        <p:txBody>
          <a:bodyPr wrap="none" anchor="ctr"/>
          <a:lstStyle/>
          <a:p>
            <a:pPr algn="ctr" eaLnBrk="1" hangingPunct="1"/>
            <a:endParaRPr kumimoji="1" lang="en-US" sz="2400" b="0"/>
          </a:p>
        </p:txBody>
      </p:sp>
      <p:sp>
        <p:nvSpPr>
          <p:cNvPr id="485380" name="Rectangle 4"/>
          <p:cNvSpPr>
            <a:spLocks noChangeArrowheads="1"/>
          </p:cNvSpPr>
          <p:nvPr/>
        </p:nvSpPr>
        <p:spPr bwMode="ltGray">
          <a:xfrm>
            <a:off x="749300" y="107950"/>
            <a:ext cx="328613" cy="474663"/>
          </a:xfrm>
          <a:prstGeom prst="rect">
            <a:avLst/>
          </a:prstGeom>
          <a:gradFill rotWithShape="0">
            <a:gsLst>
              <a:gs pos="0">
                <a:schemeClr val="accent2"/>
              </a:gs>
              <a:gs pos="100000">
                <a:schemeClr val="bg1"/>
              </a:gs>
            </a:gsLst>
            <a:lin ang="0" scaled="1"/>
          </a:gradFill>
          <a:ln w="9525">
            <a:noFill/>
            <a:miter lim="800000"/>
            <a:headEnd/>
            <a:tailEnd/>
          </a:ln>
          <a:effectLst/>
        </p:spPr>
        <p:txBody>
          <a:bodyPr wrap="none" anchor="ctr"/>
          <a:lstStyle/>
          <a:p>
            <a:pPr algn="ctr" eaLnBrk="1" hangingPunct="1"/>
            <a:endParaRPr kumimoji="1" lang="en-US" sz="2400" b="0"/>
          </a:p>
        </p:txBody>
      </p:sp>
      <p:sp>
        <p:nvSpPr>
          <p:cNvPr id="485381" name="Rectangle 5"/>
          <p:cNvSpPr>
            <a:spLocks noChangeArrowheads="1"/>
          </p:cNvSpPr>
          <p:nvPr/>
        </p:nvSpPr>
        <p:spPr bwMode="ltGray">
          <a:xfrm>
            <a:off x="490538" y="530225"/>
            <a:ext cx="422275" cy="474663"/>
          </a:xfrm>
          <a:prstGeom prst="rect">
            <a:avLst/>
          </a:prstGeom>
          <a:solidFill>
            <a:schemeClr val="folHlink"/>
          </a:solidFill>
          <a:ln w="9525">
            <a:noFill/>
            <a:miter lim="800000"/>
            <a:headEnd/>
            <a:tailEnd/>
          </a:ln>
          <a:effectLst/>
        </p:spPr>
        <p:txBody>
          <a:bodyPr wrap="none" anchor="ctr"/>
          <a:lstStyle/>
          <a:p>
            <a:pPr algn="ctr" eaLnBrk="1" hangingPunct="1"/>
            <a:endParaRPr kumimoji="1" lang="en-US" sz="2400" b="0"/>
          </a:p>
        </p:txBody>
      </p:sp>
      <p:sp>
        <p:nvSpPr>
          <p:cNvPr id="485382" name="Rectangle 6"/>
          <p:cNvSpPr>
            <a:spLocks noChangeArrowheads="1"/>
          </p:cNvSpPr>
          <p:nvPr/>
        </p:nvSpPr>
        <p:spPr bwMode="ltGray">
          <a:xfrm>
            <a:off x="860425" y="530225"/>
            <a:ext cx="368300" cy="474663"/>
          </a:xfrm>
          <a:prstGeom prst="rect">
            <a:avLst/>
          </a:prstGeom>
          <a:gradFill rotWithShape="0">
            <a:gsLst>
              <a:gs pos="0">
                <a:schemeClr val="folHlink"/>
              </a:gs>
              <a:gs pos="100000">
                <a:schemeClr val="bg1"/>
              </a:gs>
            </a:gsLst>
            <a:lin ang="0" scaled="1"/>
          </a:gradFill>
          <a:ln w="9525">
            <a:noFill/>
            <a:miter lim="800000"/>
            <a:headEnd/>
            <a:tailEnd/>
          </a:ln>
          <a:effectLst/>
        </p:spPr>
        <p:txBody>
          <a:bodyPr wrap="none" anchor="ctr"/>
          <a:lstStyle/>
          <a:p>
            <a:pPr algn="ctr" eaLnBrk="1" hangingPunct="1"/>
            <a:endParaRPr kumimoji="1" lang="en-US" sz="2400" b="0"/>
          </a:p>
        </p:txBody>
      </p:sp>
      <p:sp>
        <p:nvSpPr>
          <p:cNvPr id="485383" name="Rectangle 7"/>
          <p:cNvSpPr>
            <a:spLocks noChangeArrowheads="1"/>
          </p:cNvSpPr>
          <p:nvPr/>
        </p:nvSpPr>
        <p:spPr bwMode="ltGray">
          <a:xfrm>
            <a:off x="76200" y="457200"/>
            <a:ext cx="560388" cy="422275"/>
          </a:xfrm>
          <a:prstGeom prst="rect">
            <a:avLst/>
          </a:prstGeom>
          <a:gradFill rotWithShape="0">
            <a:gsLst>
              <a:gs pos="0">
                <a:schemeClr val="bg1"/>
              </a:gs>
              <a:gs pos="100000">
                <a:schemeClr val="hlink"/>
              </a:gs>
            </a:gsLst>
            <a:lin ang="18900000" scaled="1"/>
          </a:gradFill>
          <a:ln w="9525">
            <a:noFill/>
            <a:miter lim="800000"/>
            <a:headEnd/>
            <a:tailEnd/>
          </a:ln>
          <a:effectLst/>
        </p:spPr>
        <p:txBody>
          <a:bodyPr wrap="none" anchor="ctr"/>
          <a:lstStyle/>
          <a:p>
            <a:pPr algn="ctr" eaLnBrk="1" hangingPunct="1"/>
            <a:endParaRPr kumimoji="1" lang="en-US" sz="2400" b="0"/>
          </a:p>
        </p:txBody>
      </p:sp>
      <p:sp>
        <p:nvSpPr>
          <p:cNvPr id="485384" name="Rectangle 8"/>
          <p:cNvSpPr>
            <a:spLocks noChangeArrowheads="1"/>
          </p:cNvSpPr>
          <p:nvPr/>
        </p:nvSpPr>
        <p:spPr bwMode="gray">
          <a:xfrm>
            <a:off x="711200" y="0"/>
            <a:ext cx="31750" cy="1052513"/>
          </a:xfrm>
          <a:prstGeom prst="rect">
            <a:avLst/>
          </a:prstGeom>
          <a:solidFill>
            <a:schemeClr val="bg2"/>
          </a:solidFill>
          <a:ln w="9525">
            <a:noFill/>
            <a:miter lim="800000"/>
            <a:headEnd/>
            <a:tailEnd/>
          </a:ln>
          <a:effectLst/>
        </p:spPr>
        <p:txBody>
          <a:bodyPr wrap="none" anchor="ctr"/>
          <a:lstStyle/>
          <a:p>
            <a:pPr algn="ctr" eaLnBrk="1" hangingPunct="1"/>
            <a:endParaRPr kumimoji="1" lang="en-US" sz="2400" b="0"/>
          </a:p>
        </p:txBody>
      </p:sp>
      <p:sp>
        <p:nvSpPr>
          <p:cNvPr id="485385" name="Rectangle 9"/>
          <p:cNvSpPr>
            <a:spLocks noChangeArrowheads="1"/>
          </p:cNvSpPr>
          <p:nvPr/>
        </p:nvSpPr>
        <p:spPr bwMode="gray">
          <a:xfrm>
            <a:off x="442913" y="533400"/>
            <a:ext cx="8226425" cy="31750"/>
          </a:xfrm>
          <a:prstGeom prst="rect">
            <a:avLst/>
          </a:prstGeom>
          <a:gradFill rotWithShape="0">
            <a:gsLst>
              <a:gs pos="0">
                <a:schemeClr val="bg2"/>
              </a:gs>
              <a:gs pos="100000">
                <a:schemeClr val="bg1"/>
              </a:gs>
            </a:gsLst>
            <a:lin ang="0" scaled="1"/>
          </a:gradFill>
          <a:ln w="9525">
            <a:noFill/>
            <a:miter lim="800000"/>
            <a:headEnd/>
            <a:tailEnd/>
          </a:ln>
          <a:effectLst/>
        </p:spPr>
        <p:txBody>
          <a:bodyPr wrap="none" anchor="ctr"/>
          <a:lstStyle/>
          <a:p>
            <a:pPr algn="ctr" eaLnBrk="1" hangingPunct="1"/>
            <a:endParaRPr kumimoji="1" lang="en-US" sz="2400" b="0"/>
          </a:p>
        </p:txBody>
      </p:sp>
      <p:pic>
        <p:nvPicPr>
          <p:cNvPr id="485386" name="Picture 10"/>
          <p:cNvPicPr>
            <a:picLocks noChangeAspect="1" noChangeArrowheads="1"/>
          </p:cNvPicPr>
          <p:nvPr/>
        </p:nvPicPr>
        <p:blipFill>
          <a:blip r:embed="rId2" cstate="print"/>
          <a:srcRect/>
          <a:stretch>
            <a:fillRect/>
          </a:stretch>
        </p:blipFill>
        <p:spPr bwMode="auto">
          <a:xfrm>
            <a:off x="566738" y="2133600"/>
            <a:ext cx="8043862" cy="2493963"/>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1"/>
          <p:cNvSpPr>
            <a:spLocks noGrp="1"/>
          </p:cNvSpPr>
          <p:nvPr>
            <p:ph type="ftr" sz="quarter" idx="10"/>
          </p:nvPr>
        </p:nvSpPr>
        <p:spPr/>
        <p:txBody>
          <a:bodyPr/>
          <a:lstStyle/>
          <a:p>
            <a:r>
              <a:rPr lang="en-US"/>
              <a:t>TCP/IP Protocol Suite</a:t>
            </a:r>
          </a:p>
        </p:txBody>
      </p:sp>
      <p:sp>
        <p:nvSpPr>
          <p:cNvPr id="7" name="Slide Number Placeholder 2"/>
          <p:cNvSpPr>
            <a:spLocks noGrp="1"/>
          </p:cNvSpPr>
          <p:nvPr>
            <p:ph type="sldNum" sz="quarter" idx="11"/>
          </p:nvPr>
        </p:nvSpPr>
        <p:spPr/>
        <p:txBody>
          <a:bodyPr/>
          <a:lstStyle/>
          <a:p>
            <a:fld id="{233EFD4A-819D-4E8E-AFE1-2BC608878D78}" type="slidenum">
              <a:rPr lang="en-US"/>
              <a:pPr/>
              <a:t>6</a:t>
            </a:fld>
            <a:endParaRPr lang="en-US"/>
          </a:p>
        </p:txBody>
      </p:sp>
      <p:sp>
        <p:nvSpPr>
          <p:cNvPr id="522242" name="Rectangle 2"/>
          <p:cNvSpPr>
            <a:spLocks noChangeArrowheads="1"/>
          </p:cNvSpPr>
          <p:nvPr/>
        </p:nvSpPr>
        <p:spPr bwMode="auto">
          <a:xfrm>
            <a:off x="392113" y="1295400"/>
            <a:ext cx="8153400" cy="1373188"/>
          </a:xfrm>
          <a:prstGeom prst="rect">
            <a:avLst/>
          </a:prstGeom>
          <a:noFill/>
          <a:ln w="9525">
            <a:noFill/>
            <a:miter lim="800000"/>
            <a:headEnd/>
            <a:tailEnd/>
          </a:ln>
          <a:effectLst/>
        </p:spPr>
        <p:txBody>
          <a:bodyPr>
            <a:spAutoFit/>
          </a:bodyPr>
          <a:lstStyle/>
          <a:p>
            <a:pPr algn="just">
              <a:spcBef>
                <a:spcPct val="50000"/>
              </a:spcBef>
            </a:pPr>
            <a:r>
              <a:rPr lang="en-US" sz="2800" i="1">
                <a:latin typeface="Times New Roman" pitchFamily="18" charset="0"/>
              </a:rPr>
              <a:t>Router R1 in Figure 6.8 receives a packet with destination address 192.16.7.14. Show how the packet is forwarded.</a:t>
            </a:r>
          </a:p>
        </p:txBody>
      </p:sp>
      <p:sp>
        <p:nvSpPr>
          <p:cNvPr id="522243" name="Text Box 3"/>
          <p:cNvSpPr txBox="1">
            <a:spLocks noChangeArrowheads="1"/>
          </p:cNvSpPr>
          <p:nvPr/>
        </p:nvSpPr>
        <p:spPr bwMode="auto">
          <a:xfrm>
            <a:off x="1143000" y="381000"/>
            <a:ext cx="2209800" cy="519113"/>
          </a:xfrm>
          <a:prstGeom prst="rect">
            <a:avLst/>
          </a:prstGeom>
          <a:noFill/>
          <a:ln w="9525">
            <a:noFill/>
            <a:miter lim="800000"/>
            <a:headEnd/>
            <a:tailEnd/>
          </a:ln>
          <a:effectLst/>
        </p:spPr>
        <p:txBody>
          <a:bodyPr>
            <a:spAutoFit/>
          </a:bodyPr>
          <a:lstStyle/>
          <a:p>
            <a:r>
              <a:rPr lang="en-US" altLang="en-US" sz="2400" i="1">
                <a:solidFill>
                  <a:schemeClr val="folHlink"/>
                </a:solidFill>
                <a:latin typeface="Algerian" pitchFamily="82" charset="0"/>
              </a:rPr>
              <a:t>Example</a:t>
            </a:r>
            <a:r>
              <a:rPr lang="en-US" altLang="en-US" sz="2800" i="1">
                <a:solidFill>
                  <a:schemeClr val="folHlink"/>
                </a:solidFill>
                <a:latin typeface="Algerian" pitchFamily="82" charset="0"/>
              </a:rPr>
              <a:t> 2</a:t>
            </a:r>
          </a:p>
        </p:txBody>
      </p:sp>
      <p:sp>
        <p:nvSpPr>
          <p:cNvPr id="522244" name="Rectangle 4"/>
          <p:cNvSpPr>
            <a:spLocks noChangeArrowheads="1"/>
          </p:cNvSpPr>
          <p:nvPr/>
        </p:nvSpPr>
        <p:spPr bwMode="auto">
          <a:xfrm>
            <a:off x="457200" y="152400"/>
            <a:ext cx="609600" cy="1066800"/>
          </a:xfrm>
          <a:prstGeom prst="rect">
            <a:avLst/>
          </a:prstGeom>
          <a:solidFill>
            <a:schemeClr val="hlink"/>
          </a:solidFill>
          <a:ln w="9525">
            <a:solidFill>
              <a:schemeClr val="tx1"/>
            </a:solidFill>
            <a:miter lim="800000"/>
            <a:headEnd/>
            <a:tailEnd/>
          </a:ln>
          <a:effectLst/>
        </p:spPr>
        <p:txBody>
          <a:bodyPr wrap="none" anchor="ctr"/>
          <a:lstStyle/>
          <a:p>
            <a:endParaRPr lang="en-US"/>
          </a:p>
        </p:txBody>
      </p:sp>
      <p:sp>
        <p:nvSpPr>
          <p:cNvPr id="522245" name="Rectangle 5"/>
          <p:cNvSpPr>
            <a:spLocks noChangeArrowheads="1"/>
          </p:cNvSpPr>
          <p:nvPr/>
        </p:nvSpPr>
        <p:spPr bwMode="auto">
          <a:xfrm>
            <a:off x="381000" y="2657475"/>
            <a:ext cx="8153400" cy="3743325"/>
          </a:xfrm>
          <a:prstGeom prst="rect">
            <a:avLst/>
          </a:prstGeom>
          <a:noFill/>
          <a:ln w="9525">
            <a:noFill/>
            <a:miter lim="800000"/>
            <a:headEnd/>
            <a:tailEnd/>
          </a:ln>
          <a:effectLst/>
        </p:spPr>
        <p:txBody>
          <a:bodyPr>
            <a:spAutoFit/>
          </a:bodyPr>
          <a:lstStyle/>
          <a:p>
            <a:pPr algn="just">
              <a:spcBef>
                <a:spcPct val="50000"/>
              </a:spcBef>
            </a:pPr>
            <a:r>
              <a:rPr lang="en-US" sz="2400" i="1">
                <a:solidFill>
                  <a:schemeClr val="folHlink"/>
                </a:solidFill>
                <a:latin typeface="Times New Roman" pitchFamily="18" charset="0"/>
              </a:rPr>
              <a:t>Solution</a:t>
            </a:r>
            <a:r>
              <a:rPr lang="en-US" sz="2400" i="1">
                <a:latin typeface="Times New Roman" pitchFamily="18" charset="0"/>
              </a:rPr>
              <a:t/>
            </a:r>
            <a:br>
              <a:rPr lang="en-US" sz="2400" i="1">
                <a:latin typeface="Times New Roman" pitchFamily="18" charset="0"/>
              </a:rPr>
            </a:br>
            <a:r>
              <a:rPr lang="en-US" sz="2400" i="1">
                <a:latin typeface="Times New Roman" pitchFamily="18" charset="0"/>
              </a:rPr>
              <a:t>The destination address in binary is 11000000 00010000 00000111 00001110. A copy of the address is shifted 28 bits to the right. The result is 00000000 00000000 00000000 00001100 or </a:t>
            </a:r>
            <a:r>
              <a:rPr lang="en-US" sz="2400" i="1">
                <a:solidFill>
                  <a:schemeClr val="hlink"/>
                </a:solidFill>
                <a:latin typeface="Times New Roman" pitchFamily="18" charset="0"/>
              </a:rPr>
              <a:t>12</a:t>
            </a:r>
            <a:r>
              <a:rPr lang="en-US" sz="2400" i="1">
                <a:latin typeface="Times New Roman" pitchFamily="18" charset="0"/>
              </a:rPr>
              <a:t>. The destination network is class C. The network address is extracted by masking off the leftmost 24 bits of the destination address; the result is </a:t>
            </a:r>
            <a:r>
              <a:rPr lang="en-US" sz="2400" i="1">
                <a:solidFill>
                  <a:schemeClr val="hlink"/>
                </a:solidFill>
                <a:latin typeface="Times New Roman" pitchFamily="18" charset="0"/>
              </a:rPr>
              <a:t>192.16.7.0</a:t>
            </a:r>
            <a:r>
              <a:rPr lang="en-US" sz="2400" i="1">
                <a:latin typeface="Times New Roman" pitchFamily="18" charset="0"/>
              </a:rPr>
              <a:t>. The table for Class C is searched. The network address is found in the first row. The next-hop address </a:t>
            </a:r>
            <a:r>
              <a:rPr lang="en-US" sz="2400" i="1">
                <a:solidFill>
                  <a:schemeClr val="hlink"/>
                </a:solidFill>
                <a:latin typeface="Times New Roman" pitchFamily="18" charset="0"/>
              </a:rPr>
              <a:t>111.15.17.32</a:t>
            </a:r>
            <a:r>
              <a:rPr lang="en-US" sz="2400" i="1">
                <a:latin typeface="Times New Roman" pitchFamily="18" charset="0"/>
              </a:rPr>
              <a:t>. and the interface m0 are passed to ARP.</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1"/>
          <p:cNvSpPr>
            <a:spLocks noGrp="1"/>
          </p:cNvSpPr>
          <p:nvPr>
            <p:ph type="ftr" sz="quarter" idx="10"/>
          </p:nvPr>
        </p:nvSpPr>
        <p:spPr/>
        <p:txBody>
          <a:bodyPr/>
          <a:lstStyle/>
          <a:p>
            <a:r>
              <a:rPr lang="en-US"/>
              <a:t>TCP/IP Protocol Suite</a:t>
            </a:r>
          </a:p>
        </p:txBody>
      </p:sp>
      <p:sp>
        <p:nvSpPr>
          <p:cNvPr id="7" name="Slide Number Placeholder 2"/>
          <p:cNvSpPr>
            <a:spLocks noGrp="1"/>
          </p:cNvSpPr>
          <p:nvPr>
            <p:ph type="sldNum" sz="quarter" idx="11"/>
          </p:nvPr>
        </p:nvSpPr>
        <p:spPr/>
        <p:txBody>
          <a:bodyPr/>
          <a:lstStyle/>
          <a:p>
            <a:fld id="{98AA6082-C325-4817-8C09-337C9FBCAF08}" type="slidenum">
              <a:rPr lang="en-US"/>
              <a:pPr/>
              <a:t>7</a:t>
            </a:fld>
            <a:endParaRPr lang="en-US"/>
          </a:p>
        </p:txBody>
      </p:sp>
      <p:sp>
        <p:nvSpPr>
          <p:cNvPr id="523266" name="Rectangle 2"/>
          <p:cNvSpPr>
            <a:spLocks noChangeArrowheads="1"/>
          </p:cNvSpPr>
          <p:nvPr/>
        </p:nvSpPr>
        <p:spPr bwMode="auto">
          <a:xfrm>
            <a:off x="392113" y="1295400"/>
            <a:ext cx="8153400" cy="822325"/>
          </a:xfrm>
          <a:prstGeom prst="rect">
            <a:avLst/>
          </a:prstGeom>
          <a:noFill/>
          <a:ln w="9525">
            <a:noFill/>
            <a:miter lim="800000"/>
            <a:headEnd/>
            <a:tailEnd/>
          </a:ln>
          <a:effectLst/>
        </p:spPr>
        <p:txBody>
          <a:bodyPr>
            <a:spAutoFit/>
          </a:bodyPr>
          <a:lstStyle/>
          <a:p>
            <a:pPr algn="just">
              <a:spcBef>
                <a:spcPct val="50000"/>
              </a:spcBef>
            </a:pPr>
            <a:r>
              <a:rPr lang="en-US" sz="2400" i="1">
                <a:latin typeface="Times New Roman" pitchFamily="18" charset="0"/>
              </a:rPr>
              <a:t>Router R1 in Figure 6.8 receives a packet with destination address </a:t>
            </a:r>
            <a:r>
              <a:rPr lang="en-US" sz="2400" i="1">
                <a:solidFill>
                  <a:schemeClr val="hlink"/>
                </a:solidFill>
                <a:latin typeface="Times New Roman" pitchFamily="18" charset="0"/>
              </a:rPr>
              <a:t>167.24.160.5</a:t>
            </a:r>
            <a:r>
              <a:rPr lang="en-US" sz="2400" i="1">
                <a:latin typeface="Times New Roman" pitchFamily="18" charset="0"/>
              </a:rPr>
              <a:t>. Show how the packet is forwarded.</a:t>
            </a:r>
          </a:p>
        </p:txBody>
      </p:sp>
      <p:sp>
        <p:nvSpPr>
          <p:cNvPr id="523267" name="Text Box 3"/>
          <p:cNvSpPr txBox="1">
            <a:spLocks noChangeArrowheads="1"/>
          </p:cNvSpPr>
          <p:nvPr/>
        </p:nvSpPr>
        <p:spPr bwMode="auto">
          <a:xfrm>
            <a:off x="1143000" y="381000"/>
            <a:ext cx="2209800" cy="519113"/>
          </a:xfrm>
          <a:prstGeom prst="rect">
            <a:avLst/>
          </a:prstGeom>
          <a:noFill/>
          <a:ln w="9525">
            <a:noFill/>
            <a:miter lim="800000"/>
            <a:headEnd/>
            <a:tailEnd/>
          </a:ln>
          <a:effectLst/>
        </p:spPr>
        <p:txBody>
          <a:bodyPr>
            <a:spAutoFit/>
          </a:bodyPr>
          <a:lstStyle/>
          <a:p>
            <a:r>
              <a:rPr lang="en-US" altLang="en-US" sz="2400" i="1">
                <a:solidFill>
                  <a:schemeClr val="folHlink"/>
                </a:solidFill>
                <a:latin typeface="Algerian" pitchFamily="82" charset="0"/>
              </a:rPr>
              <a:t>Example</a:t>
            </a:r>
            <a:r>
              <a:rPr lang="en-US" altLang="en-US" sz="2800" i="1">
                <a:solidFill>
                  <a:schemeClr val="folHlink"/>
                </a:solidFill>
                <a:latin typeface="Algerian" pitchFamily="82" charset="0"/>
              </a:rPr>
              <a:t> 3</a:t>
            </a:r>
          </a:p>
        </p:txBody>
      </p:sp>
      <p:sp>
        <p:nvSpPr>
          <p:cNvPr id="523268" name="Rectangle 4"/>
          <p:cNvSpPr>
            <a:spLocks noChangeArrowheads="1"/>
          </p:cNvSpPr>
          <p:nvPr/>
        </p:nvSpPr>
        <p:spPr bwMode="auto">
          <a:xfrm>
            <a:off x="457200" y="152400"/>
            <a:ext cx="609600" cy="1066800"/>
          </a:xfrm>
          <a:prstGeom prst="rect">
            <a:avLst/>
          </a:prstGeom>
          <a:solidFill>
            <a:schemeClr val="hlink"/>
          </a:solidFill>
          <a:ln w="9525">
            <a:solidFill>
              <a:schemeClr val="tx1"/>
            </a:solidFill>
            <a:miter lim="800000"/>
            <a:headEnd/>
            <a:tailEnd/>
          </a:ln>
          <a:effectLst/>
        </p:spPr>
        <p:txBody>
          <a:bodyPr wrap="none" anchor="ctr"/>
          <a:lstStyle/>
          <a:p>
            <a:endParaRPr lang="en-US"/>
          </a:p>
        </p:txBody>
      </p:sp>
      <p:sp>
        <p:nvSpPr>
          <p:cNvPr id="523269" name="Rectangle 5"/>
          <p:cNvSpPr>
            <a:spLocks noChangeArrowheads="1"/>
          </p:cNvSpPr>
          <p:nvPr/>
        </p:nvSpPr>
        <p:spPr bwMode="auto">
          <a:xfrm>
            <a:off x="381000" y="2209800"/>
            <a:ext cx="8153400" cy="4108450"/>
          </a:xfrm>
          <a:prstGeom prst="rect">
            <a:avLst/>
          </a:prstGeom>
          <a:noFill/>
          <a:ln w="9525">
            <a:noFill/>
            <a:miter lim="800000"/>
            <a:headEnd/>
            <a:tailEnd/>
          </a:ln>
          <a:effectLst/>
        </p:spPr>
        <p:txBody>
          <a:bodyPr>
            <a:spAutoFit/>
          </a:bodyPr>
          <a:lstStyle/>
          <a:p>
            <a:pPr algn="just">
              <a:spcBef>
                <a:spcPct val="50000"/>
              </a:spcBef>
            </a:pPr>
            <a:r>
              <a:rPr lang="en-US" sz="2400" i="1">
                <a:solidFill>
                  <a:schemeClr val="folHlink"/>
                </a:solidFill>
                <a:latin typeface="Times New Roman" pitchFamily="18" charset="0"/>
              </a:rPr>
              <a:t>Solution</a:t>
            </a:r>
            <a:r>
              <a:rPr lang="en-US" sz="2400" i="1">
                <a:latin typeface="Times New Roman" pitchFamily="18" charset="0"/>
              </a:rPr>
              <a:t/>
            </a:r>
            <a:br>
              <a:rPr lang="en-US" sz="2400" i="1">
                <a:latin typeface="Times New Roman" pitchFamily="18" charset="0"/>
              </a:rPr>
            </a:br>
            <a:r>
              <a:rPr lang="en-US" sz="2400" i="1">
                <a:latin typeface="Times New Roman" pitchFamily="18" charset="0"/>
              </a:rPr>
              <a:t>The destination address in binary is 10100111 00011000 10100000 00000101. A copy of the address is shifted 28 bits to the right. The result is </a:t>
            </a:r>
            <a:r>
              <a:rPr lang="en-US" sz="2400" i="1">
                <a:solidFill>
                  <a:schemeClr val="hlink"/>
                </a:solidFill>
                <a:latin typeface="Times New Roman" pitchFamily="18" charset="0"/>
              </a:rPr>
              <a:t>00000000 00000000 00000000 </a:t>
            </a:r>
            <a:br>
              <a:rPr lang="en-US" sz="2400" i="1">
                <a:solidFill>
                  <a:schemeClr val="hlink"/>
                </a:solidFill>
                <a:latin typeface="Times New Roman" pitchFamily="18" charset="0"/>
              </a:rPr>
            </a:br>
            <a:r>
              <a:rPr lang="en-US" sz="2400" i="1">
                <a:solidFill>
                  <a:schemeClr val="hlink"/>
                </a:solidFill>
                <a:latin typeface="Times New Roman" pitchFamily="18" charset="0"/>
              </a:rPr>
              <a:t>00001010</a:t>
            </a:r>
            <a:r>
              <a:rPr lang="en-US" sz="2400" i="1">
                <a:latin typeface="Times New Roman" pitchFamily="18" charset="0"/>
              </a:rPr>
              <a:t> or 10. The class is B. The network address can be found by masking off 16 bits of the destination address, the result is 167.24.0.0. The table for Class B is searched. No matching network address is found. The packet needs to be forwarded to the default router (the network is somewhere else in the Internet). The next-hop address 111.30.31.18 and the interface number m0 are passed to ARP.</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Footer Placeholder 1"/>
          <p:cNvSpPr>
            <a:spLocks noGrp="1"/>
          </p:cNvSpPr>
          <p:nvPr>
            <p:ph type="ftr" sz="quarter" idx="10"/>
          </p:nvPr>
        </p:nvSpPr>
        <p:spPr/>
        <p:txBody>
          <a:bodyPr/>
          <a:lstStyle/>
          <a:p>
            <a:r>
              <a:rPr lang="en-US"/>
              <a:t>TCP/IP Protocol Suite</a:t>
            </a:r>
          </a:p>
        </p:txBody>
      </p:sp>
      <p:sp>
        <p:nvSpPr>
          <p:cNvPr id="13" name="Slide Number Placeholder 2"/>
          <p:cNvSpPr>
            <a:spLocks noGrp="1"/>
          </p:cNvSpPr>
          <p:nvPr>
            <p:ph type="sldNum" sz="quarter" idx="11"/>
          </p:nvPr>
        </p:nvSpPr>
        <p:spPr/>
        <p:txBody>
          <a:bodyPr/>
          <a:lstStyle/>
          <a:p>
            <a:fld id="{68F0E2D2-8847-4CA8-8EBB-79A765803091}" type="slidenum">
              <a:rPr lang="en-US"/>
              <a:pPr/>
              <a:t>8</a:t>
            </a:fld>
            <a:endParaRPr lang="en-US"/>
          </a:p>
        </p:txBody>
      </p:sp>
      <p:sp>
        <p:nvSpPr>
          <p:cNvPr id="486402" name="Text Box 2"/>
          <p:cNvSpPr txBox="1">
            <a:spLocks noChangeArrowheads="1"/>
          </p:cNvSpPr>
          <p:nvPr/>
        </p:nvSpPr>
        <p:spPr bwMode="auto">
          <a:xfrm>
            <a:off x="990600" y="90488"/>
            <a:ext cx="8153400" cy="366712"/>
          </a:xfrm>
          <a:prstGeom prst="rect">
            <a:avLst/>
          </a:prstGeom>
          <a:noFill/>
          <a:ln w="9525">
            <a:noFill/>
            <a:miter lim="800000"/>
            <a:headEnd/>
            <a:tailEnd/>
          </a:ln>
          <a:effectLst/>
        </p:spPr>
        <p:txBody>
          <a:bodyPr>
            <a:spAutoFit/>
          </a:bodyPr>
          <a:lstStyle/>
          <a:p>
            <a:r>
              <a:rPr lang="en-US" altLang="en-US">
                <a:solidFill>
                  <a:srgbClr val="0000FF"/>
                </a:solidFill>
                <a:latin typeface="Times New Roman" pitchFamily="18" charset="0"/>
              </a:rPr>
              <a:t>Figure 6.10</a:t>
            </a:r>
            <a:r>
              <a:rPr lang="en-US" altLang="en-US">
                <a:solidFill>
                  <a:schemeClr val="accent2"/>
                </a:solidFill>
                <a:latin typeface="Times New Roman" pitchFamily="18" charset="0"/>
              </a:rPr>
              <a:t>    </a:t>
            </a:r>
            <a:r>
              <a:rPr lang="en-US" altLang="en-US" i="1">
                <a:latin typeface="Times New Roman" pitchFamily="18" charset="0"/>
              </a:rPr>
              <a:t>Simplified forwarding module in classful address with subnetting</a:t>
            </a:r>
          </a:p>
        </p:txBody>
      </p:sp>
      <p:sp>
        <p:nvSpPr>
          <p:cNvPr id="486403" name="Rectangle 3"/>
          <p:cNvSpPr>
            <a:spLocks noChangeArrowheads="1"/>
          </p:cNvSpPr>
          <p:nvPr/>
        </p:nvSpPr>
        <p:spPr bwMode="ltGray">
          <a:xfrm>
            <a:off x="366713" y="107950"/>
            <a:ext cx="438150" cy="474663"/>
          </a:xfrm>
          <a:prstGeom prst="rect">
            <a:avLst/>
          </a:prstGeom>
          <a:solidFill>
            <a:schemeClr val="accent2"/>
          </a:solidFill>
          <a:ln w="9525">
            <a:noFill/>
            <a:miter lim="800000"/>
            <a:headEnd/>
            <a:tailEnd/>
          </a:ln>
          <a:effectLst/>
        </p:spPr>
        <p:txBody>
          <a:bodyPr wrap="none" anchor="ctr"/>
          <a:lstStyle/>
          <a:p>
            <a:pPr algn="ctr" eaLnBrk="1" hangingPunct="1"/>
            <a:endParaRPr kumimoji="1" lang="en-US" sz="2400" b="0"/>
          </a:p>
        </p:txBody>
      </p:sp>
      <p:sp>
        <p:nvSpPr>
          <p:cNvPr id="486404" name="Rectangle 4"/>
          <p:cNvSpPr>
            <a:spLocks noChangeArrowheads="1"/>
          </p:cNvSpPr>
          <p:nvPr/>
        </p:nvSpPr>
        <p:spPr bwMode="ltGray">
          <a:xfrm>
            <a:off x="749300" y="107950"/>
            <a:ext cx="328613" cy="474663"/>
          </a:xfrm>
          <a:prstGeom prst="rect">
            <a:avLst/>
          </a:prstGeom>
          <a:gradFill rotWithShape="0">
            <a:gsLst>
              <a:gs pos="0">
                <a:schemeClr val="accent2"/>
              </a:gs>
              <a:gs pos="100000">
                <a:schemeClr val="bg1"/>
              </a:gs>
            </a:gsLst>
            <a:lin ang="0" scaled="1"/>
          </a:gradFill>
          <a:ln w="9525">
            <a:noFill/>
            <a:miter lim="800000"/>
            <a:headEnd/>
            <a:tailEnd/>
          </a:ln>
          <a:effectLst/>
        </p:spPr>
        <p:txBody>
          <a:bodyPr wrap="none" anchor="ctr"/>
          <a:lstStyle/>
          <a:p>
            <a:pPr algn="ctr" eaLnBrk="1" hangingPunct="1"/>
            <a:endParaRPr kumimoji="1" lang="en-US" sz="2400" b="0"/>
          </a:p>
        </p:txBody>
      </p:sp>
      <p:sp>
        <p:nvSpPr>
          <p:cNvPr id="486405" name="Rectangle 5"/>
          <p:cNvSpPr>
            <a:spLocks noChangeArrowheads="1"/>
          </p:cNvSpPr>
          <p:nvPr/>
        </p:nvSpPr>
        <p:spPr bwMode="ltGray">
          <a:xfrm>
            <a:off x="490538" y="530225"/>
            <a:ext cx="422275" cy="474663"/>
          </a:xfrm>
          <a:prstGeom prst="rect">
            <a:avLst/>
          </a:prstGeom>
          <a:solidFill>
            <a:schemeClr val="folHlink"/>
          </a:solidFill>
          <a:ln w="9525">
            <a:noFill/>
            <a:miter lim="800000"/>
            <a:headEnd/>
            <a:tailEnd/>
          </a:ln>
          <a:effectLst/>
        </p:spPr>
        <p:txBody>
          <a:bodyPr wrap="none" anchor="ctr"/>
          <a:lstStyle/>
          <a:p>
            <a:pPr algn="ctr" eaLnBrk="1" hangingPunct="1"/>
            <a:endParaRPr kumimoji="1" lang="en-US" sz="2400" b="0"/>
          </a:p>
        </p:txBody>
      </p:sp>
      <p:sp>
        <p:nvSpPr>
          <p:cNvPr id="486406" name="Rectangle 6"/>
          <p:cNvSpPr>
            <a:spLocks noChangeArrowheads="1"/>
          </p:cNvSpPr>
          <p:nvPr/>
        </p:nvSpPr>
        <p:spPr bwMode="ltGray">
          <a:xfrm>
            <a:off x="860425" y="530225"/>
            <a:ext cx="368300" cy="474663"/>
          </a:xfrm>
          <a:prstGeom prst="rect">
            <a:avLst/>
          </a:prstGeom>
          <a:gradFill rotWithShape="0">
            <a:gsLst>
              <a:gs pos="0">
                <a:schemeClr val="folHlink"/>
              </a:gs>
              <a:gs pos="100000">
                <a:schemeClr val="bg1"/>
              </a:gs>
            </a:gsLst>
            <a:lin ang="0" scaled="1"/>
          </a:gradFill>
          <a:ln w="9525">
            <a:noFill/>
            <a:miter lim="800000"/>
            <a:headEnd/>
            <a:tailEnd/>
          </a:ln>
          <a:effectLst/>
        </p:spPr>
        <p:txBody>
          <a:bodyPr wrap="none" anchor="ctr"/>
          <a:lstStyle/>
          <a:p>
            <a:pPr algn="ctr" eaLnBrk="1" hangingPunct="1"/>
            <a:endParaRPr kumimoji="1" lang="en-US" sz="2400" b="0"/>
          </a:p>
        </p:txBody>
      </p:sp>
      <p:sp>
        <p:nvSpPr>
          <p:cNvPr id="486407" name="Rectangle 7"/>
          <p:cNvSpPr>
            <a:spLocks noChangeArrowheads="1"/>
          </p:cNvSpPr>
          <p:nvPr/>
        </p:nvSpPr>
        <p:spPr bwMode="ltGray">
          <a:xfrm>
            <a:off x="76200" y="457200"/>
            <a:ext cx="560388" cy="422275"/>
          </a:xfrm>
          <a:prstGeom prst="rect">
            <a:avLst/>
          </a:prstGeom>
          <a:gradFill rotWithShape="0">
            <a:gsLst>
              <a:gs pos="0">
                <a:schemeClr val="bg1"/>
              </a:gs>
              <a:gs pos="100000">
                <a:schemeClr val="hlink"/>
              </a:gs>
            </a:gsLst>
            <a:lin ang="18900000" scaled="1"/>
          </a:gradFill>
          <a:ln w="9525">
            <a:noFill/>
            <a:miter lim="800000"/>
            <a:headEnd/>
            <a:tailEnd/>
          </a:ln>
          <a:effectLst/>
        </p:spPr>
        <p:txBody>
          <a:bodyPr wrap="none" anchor="ctr"/>
          <a:lstStyle/>
          <a:p>
            <a:pPr algn="ctr" eaLnBrk="1" hangingPunct="1"/>
            <a:endParaRPr kumimoji="1" lang="en-US" sz="2400" b="0"/>
          </a:p>
        </p:txBody>
      </p:sp>
      <p:sp>
        <p:nvSpPr>
          <p:cNvPr id="486408" name="Rectangle 8"/>
          <p:cNvSpPr>
            <a:spLocks noChangeArrowheads="1"/>
          </p:cNvSpPr>
          <p:nvPr/>
        </p:nvSpPr>
        <p:spPr bwMode="gray">
          <a:xfrm>
            <a:off x="711200" y="0"/>
            <a:ext cx="31750" cy="1052513"/>
          </a:xfrm>
          <a:prstGeom prst="rect">
            <a:avLst/>
          </a:prstGeom>
          <a:solidFill>
            <a:schemeClr val="bg2"/>
          </a:solidFill>
          <a:ln w="9525">
            <a:noFill/>
            <a:miter lim="800000"/>
            <a:headEnd/>
            <a:tailEnd/>
          </a:ln>
          <a:effectLst/>
        </p:spPr>
        <p:txBody>
          <a:bodyPr wrap="none" anchor="ctr"/>
          <a:lstStyle/>
          <a:p>
            <a:pPr algn="ctr" eaLnBrk="1" hangingPunct="1"/>
            <a:endParaRPr kumimoji="1" lang="en-US" sz="2400" b="0"/>
          </a:p>
        </p:txBody>
      </p:sp>
      <p:sp>
        <p:nvSpPr>
          <p:cNvPr id="486409" name="Rectangle 9"/>
          <p:cNvSpPr>
            <a:spLocks noChangeArrowheads="1"/>
          </p:cNvSpPr>
          <p:nvPr/>
        </p:nvSpPr>
        <p:spPr bwMode="gray">
          <a:xfrm>
            <a:off x="442913" y="533400"/>
            <a:ext cx="8226425" cy="31750"/>
          </a:xfrm>
          <a:prstGeom prst="rect">
            <a:avLst/>
          </a:prstGeom>
          <a:gradFill rotWithShape="0">
            <a:gsLst>
              <a:gs pos="0">
                <a:schemeClr val="bg2"/>
              </a:gs>
              <a:gs pos="100000">
                <a:schemeClr val="bg1"/>
              </a:gs>
            </a:gsLst>
            <a:lin ang="0" scaled="1"/>
          </a:gradFill>
          <a:ln w="9525">
            <a:noFill/>
            <a:miter lim="800000"/>
            <a:headEnd/>
            <a:tailEnd/>
          </a:ln>
          <a:effectLst/>
        </p:spPr>
        <p:txBody>
          <a:bodyPr wrap="none" anchor="ctr"/>
          <a:lstStyle/>
          <a:p>
            <a:pPr algn="ctr" eaLnBrk="1" hangingPunct="1"/>
            <a:endParaRPr kumimoji="1" lang="en-US" sz="2400" b="0"/>
          </a:p>
        </p:txBody>
      </p:sp>
      <p:pic>
        <p:nvPicPr>
          <p:cNvPr id="486410" name="Picture 10"/>
          <p:cNvPicPr>
            <a:picLocks noChangeAspect="1" noChangeArrowheads="1"/>
          </p:cNvPicPr>
          <p:nvPr/>
        </p:nvPicPr>
        <p:blipFill>
          <a:blip r:embed="rId2" cstate="print"/>
          <a:srcRect/>
          <a:stretch>
            <a:fillRect/>
          </a:stretch>
        </p:blipFill>
        <p:spPr bwMode="auto">
          <a:xfrm>
            <a:off x="228600" y="2062163"/>
            <a:ext cx="8455025" cy="2890837"/>
          </a:xfrm>
          <a:prstGeom prst="rect">
            <a:avLst/>
          </a:prstGeom>
          <a:noFill/>
          <a:ln w="9525">
            <a:noFill/>
            <a:miter lim="800000"/>
            <a:headEnd/>
            <a:tailEnd/>
          </a:ln>
          <a:effectLst/>
        </p:spPr>
      </p:pic>
      <p:sp>
        <p:nvSpPr>
          <p:cNvPr id="486411" name="Text Box 11"/>
          <p:cNvSpPr txBox="1">
            <a:spLocks noChangeArrowheads="1"/>
          </p:cNvSpPr>
          <p:nvPr/>
        </p:nvSpPr>
        <p:spPr bwMode="auto">
          <a:xfrm>
            <a:off x="1965325" y="946150"/>
            <a:ext cx="3122613" cy="366713"/>
          </a:xfrm>
          <a:prstGeom prst="rect">
            <a:avLst/>
          </a:prstGeom>
          <a:noFill/>
          <a:ln w="9525">
            <a:noFill/>
            <a:miter lim="800000"/>
            <a:headEnd/>
            <a:tailEnd/>
          </a:ln>
          <a:effectLst/>
        </p:spPr>
        <p:txBody>
          <a:bodyPr wrap="none">
            <a:spAutoFit/>
          </a:bodyPr>
          <a:lstStyle/>
          <a:p>
            <a:r>
              <a:rPr lang="en-US"/>
              <a:t>Now let’s add subnetting.</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1"/>
          <p:cNvSpPr>
            <a:spLocks noGrp="1"/>
          </p:cNvSpPr>
          <p:nvPr>
            <p:ph type="ftr" sz="quarter" idx="10"/>
          </p:nvPr>
        </p:nvSpPr>
        <p:spPr/>
        <p:txBody>
          <a:bodyPr/>
          <a:lstStyle/>
          <a:p>
            <a:r>
              <a:rPr lang="en-US"/>
              <a:t>TCP/IP Protocol Suite</a:t>
            </a:r>
          </a:p>
        </p:txBody>
      </p:sp>
      <p:sp>
        <p:nvSpPr>
          <p:cNvPr id="7" name="Slide Number Placeholder 2"/>
          <p:cNvSpPr>
            <a:spLocks noGrp="1"/>
          </p:cNvSpPr>
          <p:nvPr>
            <p:ph type="sldNum" sz="quarter" idx="11"/>
          </p:nvPr>
        </p:nvSpPr>
        <p:spPr/>
        <p:txBody>
          <a:bodyPr/>
          <a:lstStyle/>
          <a:p>
            <a:fld id="{F37DB823-678D-4E2E-AB66-4EB328DBA026}" type="slidenum">
              <a:rPr lang="en-US"/>
              <a:pPr/>
              <a:t>9</a:t>
            </a:fld>
            <a:endParaRPr lang="en-US"/>
          </a:p>
        </p:txBody>
      </p:sp>
      <p:sp>
        <p:nvSpPr>
          <p:cNvPr id="524290" name="Rectangle 2"/>
          <p:cNvSpPr>
            <a:spLocks noChangeArrowheads="1"/>
          </p:cNvSpPr>
          <p:nvPr/>
        </p:nvSpPr>
        <p:spPr bwMode="auto">
          <a:xfrm>
            <a:off x="392113" y="1447800"/>
            <a:ext cx="8153400" cy="519113"/>
          </a:xfrm>
          <a:prstGeom prst="rect">
            <a:avLst/>
          </a:prstGeom>
          <a:noFill/>
          <a:ln w="9525">
            <a:noFill/>
            <a:miter lim="800000"/>
            <a:headEnd/>
            <a:tailEnd/>
          </a:ln>
          <a:effectLst/>
        </p:spPr>
        <p:txBody>
          <a:bodyPr>
            <a:spAutoFit/>
          </a:bodyPr>
          <a:lstStyle/>
          <a:p>
            <a:pPr algn="just">
              <a:spcBef>
                <a:spcPct val="50000"/>
              </a:spcBef>
            </a:pPr>
            <a:r>
              <a:rPr lang="en-US" sz="2800" i="1">
                <a:latin typeface="Times New Roman" pitchFamily="18" charset="0"/>
              </a:rPr>
              <a:t>Figure 6.11 shows a router connected to four subnets.</a:t>
            </a:r>
          </a:p>
        </p:txBody>
      </p:sp>
      <p:sp>
        <p:nvSpPr>
          <p:cNvPr id="524291" name="Text Box 3"/>
          <p:cNvSpPr txBox="1">
            <a:spLocks noChangeArrowheads="1"/>
          </p:cNvSpPr>
          <p:nvPr/>
        </p:nvSpPr>
        <p:spPr bwMode="auto">
          <a:xfrm>
            <a:off x="1143000" y="381000"/>
            <a:ext cx="2209800" cy="519113"/>
          </a:xfrm>
          <a:prstGeom prst="rect">
            <a:avLst/>
          </a:prstGeom>
          <a:noFill/>
          <a:ln w="9525">
            <a:noFill/>
            <a:miter lim="800000"/>
            <a:headEnd/>
            <a:tailEnd/>
          </a:ln>
          <a:effectLst/>
        </p:spPr>
        <p:txBody>
          <a:bodyPr>
            <a:spAutoFit/>
          </a:bodyPr>
          <a:lstStyle/>
          <a:p>
            <a:r>
              <a:rPr lang="en-US" altLang="en-US" sz="2400" i="1">
                <a:solidFill>
                  <a:schemeClr val="folHlink"/>
                </a:solidFill>
                <a:latin typeface="Algerian" pitchFamily="82" charset="0"/>
              </a:rPr>
              <a:t>Example</a:t>
            </a:r>
            <a:r>
              <a:rPr lang="en-US" altLang="en-US" sz="2800" i="1">
                <a:solidFill>
                  <a:schemeClr val="folHlink"/>
                </a:solidFill>
                <a:latin typeface="Algerian" pitchFamily="82" charset="0"/>
              </a:rPr>
              <a:t> 4</a:t>
            </a:r>
          </a:p>
        </p:txBody>
      </p:sp>
      <p:sp>
        <p:nvSpPr>
          <p:cNvPr id="524292" name="Rectangle 4"/>
          <p:cNvSpPr>
            <a:spLocks noChangeArrowheads="1"/>
          </p:cNvSpPr>
          <p:nvPr/>
        </p:nvSpPr>
        <p:spPr bwMode="auto">
          <a:xfrm>
            <a:off x="457200" y="152400"/>
            <a:ext cx="609600" cy="1066800"/>
          </a:xfrm>
          <a:prstGeom prst="rect">
            <a:avLst/>
          </a:prstGeom>
          <a:solidFill>
            <a:schemeClr val="hlink"/>
          </a:solidFill>
          <a:ln w="9525">
            <a:solidFill>
              <a:schemeClr val="tx1"/>
            </a:solidFill>
            <a:miter lim="800000"/>
            <a:headEnd/>
            <a:tailEnd/>
          </a:ln>
          <a:effectLst/>
        </p:spPr>
        <p:txBody>
          <a:bodyPr wrap="none" anchor="ctr"/>
          <a:lstStyle/>
          <a:p>
            <a:endParaRPr lang="en-US"/>
          </a:p>
        </p:txBody>
      </p:sp>
      <p:sp>
        <p:nvSpPr>
          <p:cNvPr id="524294" name="Text Box 6"/>
          <p:cNvSpPr txBox="1">
            <a:spLocks noChangeArrowheads="1"/>
          </p:cNvSpPr>
          <p:nvPr/>
        </p:nvSpPr>
        <p:spPr bwMode="auto">
          <a:xfrm>
            <a:off x="2971800" y="2909888"/>
            <a:ext cx="2413000" cy="595312"/>
          </a:xfrm>
          <a:prstGeom prst="rect">
            <a:avLst/>
          </a:prstGeom>
          <a:noFill/>
          <a:ln w="76200">
            <a:solidFill>
              <a:schemeClr val="tx1"/>
            </a:solidFill>
            <a:miter lim="800000"/>
            <a:headEnd/>
            <a:tailEnd/>
          </a:ln>
          <a:effectLst/>
        </p:spPr>
        <p:txBody>
          <a:bodyPr wrap="none">
            <a:spAutoFit/>
          </a:bodyPr>
          <a:lstStyle/>
          <a:p>
            <a:r>
              <a:rPr lang="en-US" sz="2800">
                <a:solidFill>
                  <a:schemeClr val="hlink"/>
                </a:solidFill>
                <a:latin typeface="Times New Roman" pitchFamily="18" charset="0"/>
              </a:rPr>
              <a:t>See Next Slide</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364</Words>
  <Application>Microsoft Office PowerPoint</Application>
  <PresentationFormat>On-screen Show (4:3)</PresentationFormat>
  <Paragraphs>44</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Office Theme</vt:lpstr>
      <vt:lpstr>Slide 1</vt:lpstr>
      <vt:lpstr>Slide 2</vt:lpstr>
      <vt:lpstr>Slide 3</vt:lpstr>
      <vt:lpstr>Slide 4</vt:lpstr>
      <vt:lpstr>Slide 5</vt:lpstr>
      <vt:lpstr>Slide 6</vt:lpstr>
      <vt:lpstr>Slide 7</vt:lpstr>
      <vt:lpstr>Slide 8</vt:lpstr>
      <vt:lpstr>Slide 9</vt:lpstr>
      <vt:lpstr>Slide 10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sana</dc:creator>
  <cp:lastModifiedBy>sana</cp:lastModifiedBy>
  <cp:revision>1</cp:revision>
  <dcterms:created xsi:type="dcterms:W3CDTF">2019-01-18T14:25:48Z</dcterms:created>
  <dcterms:modified xsi:type="dcterms:W3CDTF">2019-01-18T14:26:09Z</dcterms:modified>
</cp:coreProperties>
</file>