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AA877-14A1-48A2-9C60-7DDEFB48AF11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DD655-9347-4A64-9393-85B8AF7C33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A3C74D-46E6-4275-BD95-3B1A79DA1778}" type="slidenum">
              <a:rPr lang="en-US"/>
              <a:pPr/>
              <a:t>1</a:t>
            </a:fld>
            <a:endParaRPr lang="en-US"/>
          </a:p>
        </p:txBody>
      </p:sp>
      <p:sp>
        <p:nvSpPr>
          <p:cNvPr id="553986" name="Line 2"/>
          <p:cNvSpPr>
            <a:spLocks noChangeShapeType="1"/>
          </p:cNvSpPr>
          <p:nvPr/>
        </p:nvSpPr>
        <p:spPr bwMode="auto">
          <a:xfrm>
            <a:off x="228600" y="27432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987" name="Text Box 3"/>
          <p:cNvSpPr txBox="1">
            <a:spLocks noChangeArrowheads="1"/>
          </p:cNvSpPr>
          <p:nvPr/>
        </p:nvSpPr>
        <p:spPr bwMode="auto">
          <a:xfrm>
            <a:off x="1295400" y="273050"/>
            <a:ext cx="1992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>Chapter   6</a:t>
            </a:r>
          </a:p>
        </p:txBody>
      </p:sp>
      <p:sp>
        <p:nvSpPr>
          <p:cNvPr id="553988" name="Rectangle 4"/>
          <p:cNvSpPr>
            <a:spLocks noChangeArrowheads="1"/>
          </p:cNvSpPr>
          <p:nvPr/>
        </p:nvSpPr>
        <p:spPr bwMode="auto">
          <a:xfrm>
            <a:off x="228600" y="33528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2400" i="1">
                <a:solidFill>
                  <a:schemeClr val="hlink"/>
                </a:solidFill>
                <a:latin typeface="Times New Roman" pitchFamily="18" charset="0"/>
              </a:rPr>
              <a:t>Upon completion you will be able to:</a:t>
            </a:r>
            <a:endParaRPr lang="en-US" sz="24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553989" name="Text Box 5"/>
          <p:cNvSpPr txBox="1">
            <a:spLocks noChangeArrowheads="1"/>
          </p:cNvSpPr>
          <p:nvPr/>
        </p:nvSpPr>
        <p:spPr bwMode="auto">
          <a:xfrm>
            <a:off x="1193800" y="914400"/>
            <a:ext cx="68246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Delivery, Forwarding, </a:t>
            </a:r>
            <a:br>
              <a:rPr lang="en-US" sz="4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en-US" sz="4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and Routing of IP Packets</a:t>
            </a:r>
          </a:p>
        </p:txBody>
      </p:sp>
      <p:sp>
        <p:nvSpPr>
          <p:cNvPr id="553990" name="Text Box 6"/>
          <p:cNvSpPr txBox="1">
            <a:spLocks noChangeArrowheads="1"/>
          </p:cNvSpPr>
          <p:nvPr/>
        </p:nvSpPr>
        <p:spPr bwMode="auto">
          <a:xfrm>
            <a:off x="8039100" y="6400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latin typeface="Times New Roman" pitchFamily="18" charset="0"/>
            </a:endParaRPr>
          </a:p>
        </p:txBody>
      </p:sp>
      <p:pic>
        <p:nvPicPr>
          <p:cNvPr id="55399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90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3992" name="Rectangle 8"/>
          <p:cNvSpPr>
            <a:spLocks noChangeArrowheads="1"/>
          </p:cNvSpPr>
          <p:nvPr/>
        </p:nvSpPr>
        <p:spPr bwMode="auto">
          <a:xfrm>
            <a:off x="228600" y="4025900"/>
            <a:ext cx="8534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400" i="1">
                <a:latin typeface="Times New Roman" pitchFamily="18" charset="0"/>
              </a:rPr>
              <a:t> Understand the different types of delivery and the connection </a:t>
            </a:r>
          </a:p>
          <a:p>
            <a:pPr>
              <a:buFontTx/>
              <a:buChar char="•"/>
            </a:pPr>
            <a:r>
              <a:rPr lang="en-US" sz="2400" i="1">
                <a:latin typeface="Times New Roman" pitchFamily="18" charset="0"/>
              </a:rPr>
              <a:t> Understand forwarding techniques in classful addressing</a:t>
            </a:r>
          </a:p>
          <a:p>
            <a:pPr>
              <a:buFontTx/>
              <a:buChar char="•"/>
            </a:pPr>
            <a:r>
              <a:rPr lang="en-US" sz="2400" i="1">
                <a:latin typeface="Times New Roman" pitchFamily="18" charset="0"/>
              </a:rPr>
              <a:t> Understand forwarding techniques in classless addressing</a:t>
            </a:r>
          </a:p>
          <a:p>
            <a:pPr>
              <a:buFontTx/>
              <a:buChar char="•"/>
            </a:pPr>
            <a:r>
              <a:rPr lang="en-US" sz="2400" i="1">
                <a:latin typeface="Times New Roman" pitchFamily="18" charset="0"/>
              </a:rPr>
              <a:t> Understand how a routing table works</a:t>
            </a:r>
          </a:p>
          <a:p>
            <a:pPr>
              <a:buFontTx/>
              <a:buChar char="•"/>
            </a:pPr>
            <a:r>
              <a:rPr lang="en-US" sz="2400" i="1">
                <a:latin typeface="Times New Roman" pitchFamily="18" charset="0"/>
              </a:rPr>
              <a:t> Understand the structure of a router</a:t>
            </a:r>
          </a:p>
        </p:txBody>
      </p:sp>
      <p:sp>
        <p:nvSpPr>
          <p:cNvPr id="553993" name="Rectangle 9"/>
          <p:cNvSpPr>
            <a:spLocks noChangeArrowheads="1"/>
          </p:cNvSpPr>
          <p:nvPr/>
        </p:nvSpPr>
        <p:spPr bwMode="auto">
          <a:xfrm>
            <a:off x="228600" y="2741613"/>
            <a:ext cx="76962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>
                <a:solidFill>
                  <a:schemeClr val="hlink"/>
                </a:solidFill>
                <a:latin typeface="Times New Roman" pitchFamily="18" charset="0"/>
              </a:rPr>
              <a:t>Objectives </a:t>
            </a:r>
            <a:r>
              <a:rPr lang="en-US" sz="2800">
                <a:solidFill>
                  <a:schemeClr val="hlink"/>
                </a:solidFill>
                <a:latin typeface="Times New Roman" pitchFamily="18" charset="0"/>
              </a:rPr>
              <a:t/>
            </a:r>
            <a:br>
              <a:rPr lang="en-US" sz="2800">
                <a:solidFill>
                  <a:schemeClr val="hlink"/>
                </a:solidFill>
                <a:latin typeface="Times New Roman" pitchFamily="18" charset="0"/>
              </a:rPr>
            </a:b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765F9B-EBA6-41E1-A533-0E0BA93F9B96}" type="slidenum">
              <a:rPr lang="en-US"/>
              <a:pPr/>
              <a:t>10</a:t>
            </a:fld>
            <a:endParaRPr lang="en-US"/>
          </a:p>
        </p:txBody>
      </p:sp>
      <p:sp>
        <p:nvSpPr>
          <p:cNvPr id="480258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6.4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Network-specific method</a:t>
            </a:r>
          </a:p>
        </p:txBody>
      </p:sp>
      <p:sp>
        <p:nvSpPr>
          <p:cNvPr id="480259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0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1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2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3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4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5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8026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5663" y="1976438"/>
            <a:ext cx="7450137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0267" name="Text Box 11"/>
          <p:cNvSpPr txBox="1">
            <a:spLocks noChangeArrowheads="1"/>
          </p:cNvSpPr>
          <p:nvPr/>
        </p:nvSpPr>
        <p:spPr bwMode="auto">
          <a:xfrm>
            <a:off x="1508125" y="1022350"/>
            <a:ext cx="250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This is host-specific.</a:t>
            </a:r>
          </a:p>
        </p:txBody>
      </p:sp>
      <p:sp>
        <p:nvSpPr>
          <p:cNvPr id="480269" name="Line 13"/>
          <p:cNvSpPr>
            <a:spLocks noChangeShapeType="1"/>
          </p:cNvSpPr>
          <p:nvPr/>
        </p:nvSpPr>
        <p:spPr bwMode="auto">
          <a:xfrm flipH="1">
            <a:off x="2286000" y="15240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0270" name="Text Box 14"/>
          <p:cNvSpPr txBox="1">
            <a:spLocks noChangeArrowheads="1"/>
          </p:cNvSpPr>
          <p:nvPr/>
        </p:nvSpPr>
        <p:spPr bwMode="auto">
          <a:xfrm>
            <a:off x="5013325" y="1403350"/>
            <a:ext cx="2967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This is network-specific.</a:t>
            </a:r>
          </a:p>
        </p:txBody>
      </p:sp>
      <p:sp>
        <p:nvSpPr>
          <p:cNvPr id="480271" name="Line 15"/>
          <p:cNvSpPr>
            <a:spLocks noChangeShapeType="1"/>
          </p:cNvSpPr>
          <p:nvPr/>
        </p:nvSpPr>
        <p:spPr bwMode="auto">
          <a:xfrm flipH="1">
            <a:off x="5486400" y="19050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4A1ED5-7B1A-4A48-B4C9-459BE4F24425}" type="slidenum">
              <a:rPr lang="en-US"/>
              <a:pPr/>
              <a:t>11</a:t>
            </a:fld>
            <a:endParaRPr lang="en-US"/>
          </a:p>
        </p:txBody>
      </p:sp>
      <p:sp>
        <p:nvSpPr>
          <p:cNvPr id="481282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6.5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Host-specific routing</a:t>
            </a:r>
          </a:p>
        </p:txBody>
      </p:sp>
      <p:sp>
        <p:nvSpPr>
          <p:cNvPr id="481283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4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5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6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7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8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9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8129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3813" y="1209675"/>
            <a:ext cx="6097587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1291" name="Text Box 11"/>
          <p:cNvSpPr txBox="1">
            <a:spLocks noChangeArrowheads="1"/>
          </p:cNvSpPr>
          <p:nvPr/>
        </p:nvSpPr>
        <p:spPr bwMode="auto">
          <a:xfrm>
            <a:off x="1371600" y="685800"/>
            <a:ext cx="733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Host-specific routing can be used to direct to a specific router.</a:t>
            </a:r>
          </a:p>
        </p:txBody>
      </p:sp>
      <p:sp>
        <p:nvSpPr>
          <p:cNvPr id="481292" name="Text Box 12"/>
          <p:cNvSpPr txBox="1">
            <a:spLocks noChangeArrowheads="1"/>
          </p:cNvSpPr>
          <p:nvPr/>
        </p:nvSpPr>
        <p:spPr bwMode="auto">
          <a:xfrm>
            <a:off x="7543800" y="2895600"/>
            <a:ext cx="1397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Host B</a:t>
            </a:r>
          </a:p>
          <a:p>
            <a:r>
              <a:rPr lang="en-US"/>
              <a:t>traffic is</a:t>
            </a:r>
          </a:p>
          <a:p>
            <a:r>
              <a:rPr lang="en-US"/>
              <a:t>sent thru</a:t>
            </a:r>
          </a:p>
          <a:p>
            <a:r>
              <a:rPr lang="en-US"/>
              <a:t>R3, not R1</a:t>
            </a:r>
          </a:p>
          <a:p>
            <a:r>
              <a:rPr lang="en-US"/>
              <a:t>and R2.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5939FE-3C98-4237-88CD-D9EDE2181FF4}" type="slidenum">
              <a:rPr lang="en-US"/>
              <a:pPr/>
              <a:t>2</a:t>
            </a:fld>
            <a:endParaRPr lang="en-US"/>
          </a:p>
        </p:txBody>
      </p:sp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Delivery, Forwarding, Routing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Delivery refers to the way a packet is handled by the underlying networks under the control of the network layer</a:t>
            </a:r>
          </a:p>
          <a:p>
            <a:r>
              <a:rPr lang="en-US"/>
              <a:t>Forwarding refers to the way a packet is delivered to the next station(s)</a:t>
            </a:r>
          </a:p>
          <a:p>
            <a:r>
              <a:rPr lang="en-US"/>
              <a:t>Routing refers to the way routing tables are created to help with forwarding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39083C-2F6B-44C2-AE70-D44AC7E40439}" type="slidenum">
              <a:rPr lang="en-US"/>
              <a:pPr/>
              <a:t>3</a:t>
            </a:fld>
            <a:endParaRPr lang="en-US"/>
          </a:p>
        </p:txBody>
      </p:sp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/>
              <a:t>Connectionless vs. Connection-oriented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 network can be connectionless or connection-oriented</a:t>
            </a:r>
          </a:p>
          <a:p>
            <a:r>
              <a:rPr lang="en-US"/>
              <a:t>X.25 is an example of conn.oriented</a:t>
            </a:r>
          </a:p>
          <a:p>
            <a:r>
              <a:rPr lang="en-US"/>
              <a:t>IP is an example of conn.less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A17BC6-725C-4A65-AAEB-88FC746E2077}" type="slidenum">
              <a:rPr lang="en-US"/>
              <a:pPr/>
              <a:t>4</a:t>
            </a:fld>
            <a:endParaRPr lang="en-US"/>
          </a:p>
        </p:txBody>
      </p:sp>
      <p:sp>
        <p:nvSpPr>
          <p:cNvPr id="477186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6.1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Direct delivery</a:t>
            </a:r>
          </a:p>
        </p:txBody>
      </p:sp>
      <p:sp>
        <p:nvSpPr>
          <p:cNvPr id="477187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88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89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90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91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92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93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7719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75" y="1847850"/>
            <a:ext cx="7586663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7195" name="Text Box 11"/>
          <p:cNvSpPr txBox="1">
            <a:spLocks noChangeArrowheads="1"/>
          </p:cNvSpPr>
          <p:nvPr/>
        </p:nvSpPr>
        <p:spPr bwMode="auto">
          <a:xfrm>
            <a:off x="593725" y="5137150"/>
            <a:ext cx="75676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If netid of source is same as netid of destination, then you know</a:t>
            </a:r>
          </a:p>
          <a:p>
            <a:r>
              <a:rPr lang="en-US"/>
              <a:t>it is direct delivery.  ARP is usually used to map IP address to</a:t>
            </a:r>
          </a:p>
          <a:p>
            <a:r>
              <a:rPr lang="en-US"/>
              <a:t>local (NIC) address.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8D28D0-B49B-4D7D-8D91-250E7B2B4B92}" type="slidenum">
              <a:rPr lang="en-US"/>
              <a:pPr/>
              <a:t>5</a:t>
            </a:fld>
            <a:endParaRPr lang="en-US"/>
          </a:p>
        </p:txBody>
      </p:sp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Indirect Delivery</a:t>
            </a:r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Sender uses destination IP address and a routing table to find the IP address of the next router</a:t>
            </a:r>
          </a:p>
          <a:p>
            <a:r>
              <a:rPr lang="en-US"/>
              <a:t>Sender then uses that IP address and ARP to find the physical address of the next router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587CD3-C199-4510-9549-1DB293D048A1}" type="slidenum">
              <a:rPr lang="en-US"/>
              <a:pPr/>
              <a:t>6</a:t>
            </a:fld>
            <a:endParaRPr lang="en-US"/>
          </a:p>
        </p:txBody>
      </p:sp>
      <p:sp>
        <p:nvSpPr>
          <p:cNvPr id="478210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6.2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Indirect delivery</a:t>
            </a:r>
          </a:p>
        </p:txBody>
      </p:sp>
      <p:sp>
        <p:nvSpPr>
          <p:cNvPr id="478211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2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3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4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5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6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7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7821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990600"/>
            <a:ext cx="8162925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6D4462-DDAF-4045-AB79-5C16B9F0E78B}" type="slidenum">
              <a:rPr lang="en-US"/>
              <a:pPr/>
              <a:t>7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6400800"/>
            <a:chOff x="0" y="96"/>
            <a:chExt cx="5472" cy="3840"/>
          </a:xfrm>
        </p:grpSpPr>
        <p:sp>
          <p:nvSpPr>
            <p:cNvPr id="47411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7411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169" y="0"/>
                </a:cxn>
                <a:cxn ang="0">
                  <a:pos x="6670" y="500"/>
                </a:cxn>
                <a:cxn ang="0">
                  <a:pos x="617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169" y="0"/>
                  </a:lnTo>
                  <a:cubicBezTo>
                    <a:pt x="6446" y="0"/>
                    <a:pt x="6670" y="223"/>
                    <a:pt x="6670" y="500"/>
                  </a:cubicBezTo>
                  <a:cubicBezTo>
                    <a:pt x="6670" y="776"/>
                    <a:pt x="6446" y="999"/>
                    <a:pt x="617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7411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4118" name="Text Box 6"/>
          <p:cNvSpPr txBox="1">
            <a:spLocks noChangeArrowheads="1"/>
          </p:cNvSpPr>
          <p:nvPr/>
        </p:nvSpPr>
        <p:spPr bwMode="auto">
          <a:xfrm>
            <a:off x="228600" y="354013"/>
            <a:ext cx="440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Arial" charset="0"/>
              </a:rPr>
              <a:t>6.2   FORWARDING</a:t>
            </a:r>
          </a:p>
        </p:txBody>
      </p:sp>
      <p:sp>
        <p:nvSpPr>
          <p:cNvPr id="474119" name="Rectangle 7"/>
          <p:cNvSpPr>
            <a:spLocks noChangeArrowheads="1"/>
          </p:cNvSpPr>
          <p:nvPr/>
        </p:nvSpPr>
        <p:spPr bwMode="auto">
          <a:xfrm>
            <a:off x="533400" y="1371600"/>
            <a:ext cx="784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Forwarding means to place the packet in its route to its destination. Forwarding requires a host or a router to have a routing table.</a:t>
            </a:r>
          </a:p>
          <a:p>
            <a:endParaRPr lang="en-US" sz="2000" i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74120" name="Rectangle 8"/>
          <p:cNvSpPr>
            <a:spLocks noChangeArrowheads="1"/>
          </p:cNvSpPr>
          <p:nvPr/>
        </p:nvSpPr>
        <p:spPr bwMode="auto">
          <a:xfrm>
            <a:off x="685800" y="3489325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The topics discussed in this section include:</a:t>
            </a:r>
          </a:p>
        </p:txBody>
      </p:sp>
      <p:sp>
        <p:nvSpPr>
          <p:cNvPr id="474121" name="Rectangle 9"/>
          <p:cNvSpPr>
            <a:spLocks noChangeArrowheads="1"/>
          </p:cNvSpPr>
          <p:nvPr/>
        </p:nvSpPr>
        <p:spPr bwMode="auto">
          <a:xfrm>
            <a:off x="685800" y="3886200"/>
            <a:ext cx="7315200" cy="131127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Forwarding Techniques</a:t>
            </a:r>
          </a:p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Forwarding with Classful Addressing</a:t>
            </a:r>
          </a:p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Forwarding with Classless Addressing</a:t>
            </a:r>
          </a:p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Combination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99F8C8-1D4B-4149-958F-1BC524838204}" type="slidenum">
              <a:rPr lang="en-US"/>
              <a:pPr/>
              <a:t>8</a:t>
            </a:fld>
            <a:endParaRPr lang="en-US"/>
          </a:p>
        </p:txBody>
      </p:sp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Forwarding Techniques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You look in a table for the final destination and it tells you which route to take to get there.  This is not realistic on the Internet.</a:t>
            </a:r>
          </a:p>
          <a:p>
            <a:r>
              <a:rPr lang="en-US"/>
              <a:t>Several techniques can make the size of the routing table manageable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TCP/IP Protocol Suite</a:t>
            </a: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BEE8A1-FA2B-4237-B626-15C00752FB6E}" type="slidenum">
              <a:rPr lang="en-US"/>
              <a:pPr/>
              <a:t>9</a:t>
            </a:fld>
            <a:endParaRPr lang="en-US"/>
          </a:p>
        </p:txBody>
      </p:sp>
      <p:sp>
        <p:nvSpPr>
          <p:cNvPr id="479234" name="Text Box 2"/>
          <p:cNvSpPr txBox="1">
            <a:spLocks noChangeArrowheads="1"/>
          </p:cNvSpPr>
          <p:nvPr/>
        </p:nvSpPr>
        <p:spPr bwMode="auto">
          <a:xfrm>
            <a:off x="990600" y="1524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pitchFamily="18" charset="0"/>
              </a:rPr>
              <a:t>Figure 6.3</a:t>
            </a:r>
            <a:r>
              <a:rPr lang="en-US" altLang="en-US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lang="en-US" altLang="en-US" i="1">
                <a:latin typeface="Times New Roman" pitchFamily="18" charset="0"/>
              </a:rPr>
              <a:t>Next-hop method - Table contains next hop only (bottom figure)</a:t>
            </a:r>
          </a:p>
        </p:txBody>
      </p:sp>
      <p:sp>
        <p:nvSpPr>
          <p:cNvPr id="479235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36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37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38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39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40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41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7924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71650"/>
            <a:ext cx="77247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9243" name="Text Box 11"/>
          <p:cNvSpPr txBox="1">
            <a:spLocks noChangeArrowheads="1"/>
          </p:cNvSpPr>
          <p:nvPr/>
        </p:nvSpPr>
        <p:spPr bwMode="auto">
          <a:xfrm>
            <a:off x="7467600" y="4800600"/>
            <a:ext cx="282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-</a:t>
            </a:r>
          </a:p>
        </p:txBody>
      </p:sp>
      <p:sp>
        <p:nvSpPr>
          <p:cNvPr id="479244" name="Text Box 12"/>
          <p:cNvSpPr txBox="1">
            <a:spLocks noChangeArrowheads="1"/>
          </p:cNvSpPr>
          <p:nvPr/>
        </p:nvSpPr>
        <p:spPr bwMode="auto">
          <a:xfrm>
            <a:off x="1584325" y="1022350"/>
            <a:ext cx="4221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This is not feasible on the Internet.</a:t>
            </a:r>
          </a:p>
        </p:txBody>
      </p:sp>
      <p:sp>
        <p:nvSpPr>
          <p:cNvPr id="479246" name="Text Box 14"/>
          <p:cNvSpPr txBox="1">
            <a:spLocks noChangeArrowheads="1"/>
          </p:cNvSpPr>
          <p:nvPr/>
        </p:nvSpPr>
        <p:spPr bwMode="auto">
          <a:xfrm>
            <a:off x="1355725" y="5670550"/>
            <a:ext cx="4637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Routing table shows just the next hop.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</Words>
  <Application>Microsoft Office PowerPoint</Application>
  <PresentationFormat>On-screen Show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Delivery, Forwarding, Routing</vt:lpstr>
      <vt:lpstr>Connectionless vs. Connection-oriented</vt:lpstr>
      <vt:lpstr>Slide 4</vt:lpstr>
      <vt:lpstr>Indirect Delivery</vt:lpstr>
      <vt:lpstr>Slide 6</vt:lpstr>
      <vt:lpstr>Slide 7</vt:lpstr>
      <vt:lpstr>Forwarding Techniques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sana</dc:creator>
  <cp:lastModifiedBy>sana</cp:lastModifiedBy>
  <cp:revision>1</cp:revision>
  <dcterms:created xsi:type="dcterms:W3CDTF">2019-01-18T14:24:58Z</dcterms:created>
  <dcterms:modified xsi:type="dcterms:W3CDTF">2019-01-18T14:25:22Z</dcterms:modified>
</cp:coreProperties>
</file>