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96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0B8E6-2CC0-4C91-B4DA-277F506A867E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7A3794-8166-462B-A36C-FA08D8BCD98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9F50DB-0B0C-4530-B467-4F40045281D1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583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814C81-95C2-4EF2-9F4F-5523ABA31ABE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675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F95BB0-9159-4E32-BAE9-7FA73CD0DBD8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686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FF6975-5979-41C1-AD63-B2775EA88154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696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07F671-4532-4AD2-8132-68C6F5C07679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706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408DE4-486D-44EB-8EDA-F7866B3525EB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593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E7ADE9-EC6B-4733-9DF0-90466675F086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6041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A89F5C-AB1D-4ED3-B4DE-04456F1E2A75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6144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B84A89-933D-4DC4-9501-0F298EE76926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6246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F7D50B-7F69-4CC2-AD92-6BD6293C1B38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6349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384D53-20B2-404C-806B-519D3E62C231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645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9E00EE-5DE1-4B97-A2E4-A6A061D198B5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655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3BDB83-FA44-425D-BCEF-E642BE319568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665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D68DF-28E4-4404-96C2-DCCDCFB090FE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5420E-B6EE-47C3-A640-9FBA2FE7D8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D68DF-28E4-4404-96C2-DCCDCFB090FE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5420E-B6EE-47C3-A640-9FBA2FE7D8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D68DF-28E4-4404-96C2-DCCDCFB090FE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5420E-B6EE-47C3-A640-9FBA2FE7D8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D68DF-28E4-4404-96C2-DCCDCFB090FE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5420E-B6EE-47C3-A640-9FBA2FE7D8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D68DF-28E4-4404-96C2-DCCDCFB090FE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5420E-B6EE-47C3-A640-9FBA2FE7D8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D68DF-28E4-4404-96C2-DCCDCFB090FE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5420E-B6EE-47C3-A640-9FBA2FE7D8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D68DF-28E4-4404-96C2-DCCDCFB090FE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5420E-B6EE-47C3-A640-9FBA2FE7D8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D68DF-28E4-4404-96C2-DCCDCFB090FE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5420E-B6EE-47C3-A640-9FBA2FE7D8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D68DF-28E4-4404-96C2-DCCDCFB090FE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5420E-B6EE-47C3-A640-9FBA2FE7D8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D68DF-28E4-4404-96C2-DCCDCFB090FE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5420E-B6EE-47C3-A640-9FBA2FE7D8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D68DF-28E4-4404-96C2-DCCDCFB090FE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5420E-B6EE-47C3-A640-9FBA2FE7D8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1D68DF-28E4-4404-96C2-DCCDCFB090FE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35420E-B6EE-47C3-A640-9FBA2FE7D8A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7" Type="http://schemas.openxmlformats.org/officeDocument/2006/relationships/image" Target="../media/image2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1303330 Data Communication &amp; Computer Network</a:t>
            </a: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989808-F28F-4D7F-B7F5-A4876783DA3B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261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7975"/>
            <a:ext cx="8229600" cy="1139825"/>
          </a:xfrm>
        </p:spPr>
        <p:txBody>
          <a:bodyPr>
            <a:normAutofit fontScale="90000"/>
          </a:bodyPr>
          <a:lstStyle/>
          <a:p>
            <a:pPr marL="838200" indent="-838200" eaLnBrk="1" hangingPunct="1">
              <a:defRPr/>
            </a:pPr>
            <a:r>
              <a:rPr lang="en-US" sz="4000" smtClean="0"/>
              <a:t>CAN (Campus Area Network)</a:t>
            </a:r>
            <a:br>
              <a:rPr lang="en-US" sz="4000" smtClean="0"/>
            </a:br>
            <a:endParaRPr lang="en-US" sz="4000" smtClean="0"/>
          </a:p>
        </p:txBody>
      </p:sp>
      <p:sp>
        <p:nvSpPr>
          <p:cNvPr id="261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A CAN is a group of interconnection LAN within limited geographical area. </a:t>
            </a:r>
          </a:p>
          <a:p>
            <a:pPr eaLnBrk="1" hangingPunct="1">
              <a:defRPr/>
            </a:pPr>
            <a:endParaRPr lang="en-US" smtClean="0"/>
          </a:p>
          <a:p>
            <a:pPr eaLnBrk="1" hangingPunct="1">
              <a:defRPr/>
            </a:pPr>
            <a:r>
              <a:rPr lang="en-US" sz="3100" smtClean="0"/>
              <a:t>A CAN using in school campus, military base, university campus ,etc.</a:t>
            </a:r>
            <a:r>
              <a:rPr lang="en-US" smtClean="0"/>
              <a:t>     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1303330 Data Communication &amp; Computer Network</a:t>
            </a:r>
          </a:p>
        </p:txBody>
      </p:sp>
      <p:sp>
        <p:nvSpPr>
          <p:cNvPr id="10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3E0F6F-0F01-4647-B625-AB2618CD8F1A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Network Modes</a:t>
            </a:r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4400" smtClean="0"/>
              <a:t>Unicast Mode: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mtClean="0"/>
              <a:t>Single source send to single node.</a:t>
            </a:r>
          </a:p>
        </p:txBody>
      </p:sp>
      <p:sp>
        <p:nvSpPr>
          <p:cNvPr id="32774" name="Oval 4"/>
          <p:cNvSpPr>
            <a:spLocks noChangeArrowheads="1"/>
          </p:cNvSpPr>
          <p:nvPr/>
        </p:nvSpPr>
        <p:spPr bwMode="auto">
          <a:xfrm>
            <a:off x="1600200" y="3962400"/>
            <a:ext cx="685800" cy="6096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5" name="Oval 5"/>
          <p:cNvSpPr>
            <a:spLocks noChangeArrowheads="1"/>
          </p:cNvSpPr>
          <p:nvPr/>
        </p:nvSpPr>
        <p:spPr bwMode="auto">
          <a:xfrm>
            <a:off x="6400800" y="3962400"/>
            <a:ext cx="685800" cy="6096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6" name="Line 6"/>
          <p:cNvSpPr>
            <a:spLocks noChangeShapeType="1"/>
          </p:cNvSpPr>
          <p:nvPr/>
        </p:nvSpPr>
        <p:spPr bwMode="auto">
          <a:xfrm flipV="1">
            <a:off x="2286000" y="4267200"/>
            <a:ext cx="411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1607" name="Text Box 7"/>
          <p:cNvSpPr txBox="1">
            <a:spLocks noChangeArrowheads="1"/>
          </p:cNvSpPr>
          <p:nvPr/>
        </p:nvSpPr>
        <p:spPr bwMode="auto">
          <a:xfrm>
            <a:off x="3048000" y="5257800"/>
            <a:ext cx="32766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one-to-one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1303330 Data Communication &amp; Computer Network</a:t>
            </a:r>
          </a:p>
        </p:txBody>
      </p:sp>
      <p:sp>
        <p:nvSpPr>
          <p:cNvPr id="1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5BA396-7AD3-4E1C-AA20-5B61AB1341BF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Broadcast Mode</a:t>
            </a:r>
          </a:p>
        </p:txBody>
      </p:sp>
      <p:sp>
        <p:nvSpPr>
          <p:cNvPr id="33797" name="Oval 6"/>
          <p:cNvSpPr>
            <a:spLocks noChangeArrowheads="1"/>
          </p:cNvSpPr>
          <p:nvPr/>
        </p:nvSpPr>
        <p:spPr bwMode="auto">
          <a:xfrm>
            <a:off x="381000" y="3733800"/>
            <a:ext cx="685800" cy="6096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8" name="Oval 7"/>
          <p:cNvSpPr>
            <a:spLocks noChangeArrowheads="1"/>
          </p:cNvSpPr>
          <p:nvPr/>
        </p:nvSpPr>
        <p:spPr bwMode="auto">
          <a:xfrm>
            <a:off x="4267200" y="4953000"/>
            <a:ext cx="685800" cy="6096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9" name="Oval 8"/>
          <p:cNvSpPr>
            <a:spLocks noChangeArrowheads="1"/>
          </p:cNvSpPr>
          <p:nvPr/>
        </p:nvSpPr>
        <p:spPr bwMode="auto">
          <a:xfrm>
            <a:off x="4267200" y="4191000"/>
            <a:ext cx="685800" cy="6096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0" name="Oval 9"/>
          <p:cNvSpPr>
            <a:spLocks noChangeArrowheads="1"/>
          </p:cNvSpPr>
          <p:nvPr/>
        </p:nvSpPr>
        <p:spPr bwMode="auto">
          <a:xfrm>
            <a:off x="4267200" y="3352800"/>
            <a:ext cx="685800" cy="6096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1" name="Oval 10"/>
          <p:cNvSpPr>
            <a:spLocks noChangeArrowheads="1"/>
          </p:cNvSpPr>
          <p:nvPr/>
        </p:nvSpPr>
        <p:spPr bwMode="auto">
          <a:xfrm>
            <a:off x="4267200" y="2590800"/>
            <a:ext cx="685800" cy="6096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2" name="Line 11"/>
          <p:cNvSpPr>
            <a:spLocks noChangeShapeType="1"/>
          </p:cNvSpPr>
          <p:nvPr/>
        </p:nvSpPr>
        <p:spPr bwMode="auto">
          <a:xfrm flipV="1">
            <a:off x="1066800" y="2971800"/>
            <a:ext cx="32766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3" name="Line 12"/>
          <p:cNvSpPr>
            <a:spLocks noChangeShapeType="1"/>
          </p:cNvSpPr>
          <p:nvPr/>
        </p:nvSpPr>
        <p:spPr bwMode="auto">
          <a:xfrm flipV="1">
            <a:off x="1066800" y="3657600"/>
            <a:ext cx="3200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4" name="Line 13"/>
          <p:cNvSpPr>
            <a:spLocks noChangeShapeType="1"/>
          </p:cNvSpPr>
          <p:nvPr/>
        </p:nvSpPr>
        <p:spPr bwMode="auto">
          <a:xfrm>
            <a:off x="1066800" y="4038600"/>
            <a:ext cx="3200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5" name="Line 14"/>
          <p:cNvSpPr>
            <a:spLocks noChangeShapeType="1"/>
          </p:cNvSpPr>
          <p:nvPr/>
        </p:nvSpPr>
        <p:spPr bwMode="auto">
          <a:xfrm>
            <a:off x="1066800" y="4038600"/>
            <a:ext cx="32004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3968" name="Rectangle 16"/>
          <p:cNvSpPr>
            <a:spLocks noGrp="1" noChangeArrowheads="1"/>
          </p:cNvSpPr>
          <p:nvPr>
            <p:ph type="body" idx="1"/>
          </p:nvPr>
        </p:nvSpPr>
        <p:spPr>
          <a:xfrm>
            <a:off x="533400" y="1143000"/>
            <a:ext cx="8229600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mtClean="0"/>
              <a:t>Single source send to </a:t>
            </a:r>
            <a:r>
              <a:rPr lang="en-US" u="sng" smtClean="0"/>
              <a:t>all</a:t>
            </a:r>
            <a:r>
              <a:rPr lang="en-US" smtClean="0"/>
              <a:t> others node that are connected to same Network</a:t>
            </a:r>
          </a:p>
        </p:txBody>
      </p:sp>
      <p:sp>
        <p:nvSpPr>
          <p:cNvPr id="253969" name="Text Box 17"/>
          <p:cNvSpPr txBox="1">
            <a:spLocks noChangeArrowheads="1"/>
          </p:cNvSpPr>
          <p:nvPr/>
        </p:nvSpPr>
        <p:spPr bwMode="auto">
          <a:xfrm>
            <a:off x="5410200" y="3657600"/>
            <a:ext cx="30480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one-to-all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1303330 Data Communication &amp; Computer Network</a:t>
            </a:r>
          </a:p>
        </p:txBody>
      </p:sp>
      <p:sp>
        <p:nvSpPr>
          <p:cNvPr id="14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7DE931-02B6-47DE-BBA6-88BA1EB4D06F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254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Multicast Mode</a:t>
            </a:r>
          </a:p>
        </p:txBody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8355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mtClean="0"/>
              <a:t>Single source send to </a:t>
            </a:r>
            <a:r>
              <a:rPr lang="en-US" u="sng" smtClean="0"/>
              <a:t>specific</a:t>
            </a:r>
            <a:r>
              <a:rPr lang="en-US" smtClean="0"/>
              <a:t> nodes (group) that are connected to same Network.</a:t>
            </a:r>
          </a:p>
        </p:txBody>
      </p:sp>
      <p:sp>
        <p:nvSpPr>
          <p:cNvPr id="34822" name="Oval 4"/>
          <p:cNvSpPr>
            <a:spLocks noChangeArrowheads="1"/>
          </p:cNvSpPr>
          <p:nvPr/>
        </p:nvSpPr>
        <p:spPr bwMode="auto">
          <a:xfrm>
            <a:off x="381000" y="3733800"/>
            <a:ext cx="685800" cy="6096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3" name="Oval 5"/>
          <p:cNvSpPr>
            <a:spLocks noChangeArrowheads="1"/>
          </p:cNvSpPr>
          <p:nvPr/>
        </p:nvSpPr>
        <p:spPr bwMode="auto">
          <a:xfrm>
            <a:off x="4267200" y="4953000"/>
            <a:ext cx="685800" cy="6096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4" name="Oval 6"/>
          <p:cNvSpPr>
            <a:spLocks noChangeArrowheads="1"/>
          </p:cNvSpPr>
          <p:nvPr/>
        </p:nvSpPr>
        <p:spPr bwMode="auto">
          <a:xfrm>
            <a:off x="4267200" y="4191000"/>
            <a:ext cx="685800" cy="6096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5" name="Oval 7"/>
          <p:cNvSpPr>
            <a:spLocks noChangeArrowheads="1"/>
          </p:cNvSpPr>
          <p:nvPr/>
        </p:nvSpPr>
        <p:spPr bwMode="auto">
          <a:xfrm>
            <a:off x="4267200" y="3352800"/>
            <a:ext cx="685800" cy="6096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6" name="Oval 8"/>
          <p:cNvSpPr>
            <a:spLocks noChangeArrowheads="1"/>
          </p:cNvSpPr>
          <p:nvPr/>
        </p:nvSpPr>
        <p:spPr bwMode="auto">
          <a:xfrm>
            <a:off x="4267200" y="2590800"/>
            <a:ext cx="685800" cy="6096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7" name="Line 9"/>
          <p:cNvSpPr>
            <a:spLocks noChangeShapeType="1"/>
          </p:cNvSpPr>
          <p:nvPr/>
        </p:nvSpPr>
        <p:spPr bwMode="auto">
          <a:xfrm flipV="1">
            <a:off x="1066800" y="3657600"/>
            <a:ext cx="3200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8" name="Line 10"/>
          <p:cNvSpPr>
            <a:spLocks noChangeShapeType="1"/>
          </p:cNvSpPr>
          <p:nvPr/>
        </p:nvSpPr>
        <p:spPr bwMode="auto">
          <a:xfrm>
            <a:off x="1066800" y="4038600"/>
            <a:ext cx="32004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4987" name="Text Box 11"/>
          <p:cNvSpPr txBox="1">
            <a:spLocks noChangeArrowheads="1"/>
          </p:cNvSpPr>
          <p:nvPr/>
        </p:nvSpPr>
        <p:spPr bwMode="auto">
          <a:xfrm>
            <a:off x="5257800" y="3657600"/>
            <a:ext cx="27432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one-to-many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1303330 Data Communication &amp; Computer Network</a:t>
            </a: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201BED-E367-4A1F-A532-4ABDD6C34FC4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310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Physical Topology</a:t>
            </a:r>
          </a:p>
        </p:txBody>
      </p:sp>
      <p:sp>
        <p:nvSpPr>
          <p:cNvPr id="310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mtClean="0"/>
              <a:t>Determines how the network nodes are connected together.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mtClean="0"/>
              <a:t>Bus Topology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mtClean="0"/>
              <a:t>Star Topology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mtClean="0"/>
              <a:t>Ring Topology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mtClean="0"/>
              <a:t>Mesh Topology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1303330 Data Communication &amp; Computer Network</a:t>
            </a:r>
          </a:p>
        </p:txBody>
      </p:sp>
      <p:sp>
        <p:nvSpPr>
          <p:cNvPr id="14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2B7C32-DC4A-4639-A83B-B63AB5CF3A14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264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CAN cont.</a:t>
            </a:r>
          </a:p>
        </p:txBody>
      </p:sp>
      <p:pic>
        <p:nvPicPr>
          <p:cNvPr id="24581" name="Picture 4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371600"/>
            <a:ext cx="13716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Text Box 5"/>
          <p:cNvSpPr txBox="1">
            <a:spLocks noChangeArrowheads="1"/>
          </p:cNvSpPr>
          <p:nvPr/>
        </p:nvSpPr>
        <p:spPr bwMode="auto">
          <a:xfrm>
            <a:off x="6705600" y="2667000"/>
            <a:ext cx="1828800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chemeClr val="tx1"/>
                </a:solidFill>
              </a:rPr>
              <a:t>Administration</a:t>
            </a:r>
            <a:r>
              <a:rPr lang="en-US" sz="1600"/>
              <a:t> </a:t>
            </a:r>
            <a:r>
              <a:rPr lang="en-US" sz="1600">
                <a:solidFill>
                  <a:schemeClr val="tx1"/>
                </a:solidFill>
              </a:rPr>
              <a:t>building</a:t>
            </a:r>
          </a:p>
        </p:txBody>
      </p:sp>
      <p:pic>
        <p:nvPicPr>
          <p:cNvPr id="24583" name="Picture 6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1066800"/>
            <a:ext cx="1903413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4" name="Rectangle 7"/>
          <p:cNvSpPr>
            <a:spLocks noChangeArrowheads="1"/>
          </p:cNvSpPr>
          <p:nvPr/>
        </p:nvSpPr>
        <p:spPr bwMode="auto">
          <a:xfrm>
            <a:off x="419100" y="4064000"/>
            <a:ext cx="20066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chemeClr val="tx1"/>
                </a:solidFill>
              </a:rPr>
              <a:t>University library </a:t>
            </a:r>
          </a:p>
        </p:txBody>
      </p:sp>
      <p:pic>
        <p:nvPicPr>
          <p:cNvPr id="24585" name="Picture 8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4038600"/>
            <a:ext cx="1903413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6" name="Rectangle 9"/>
          <p:cNvSpPr>
            <a:spLocks noChangeArrowheads="1"/>
          </p:cNvSpPr>
          <p:nvPr/>
        </p:nvSpPr>
        <p:spPr bwMode="auto">
          <a:xfrm>
            <a:off x="4216400" y="5607050"/>
            <a:ext cx="1150938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chemeClr val="tx1"/>
                </a:solidFill>
              </a:rPr>
              <a:t>IT faculty</a:t>
            </a:r>
          </a:p>
        </p:txBody>
      </p:sp>
      <p:sp>
        <p:nvSpPr>
          <p:cNvPr id="24587" name="Line 10"/>
          <p:cNvSpPr>
            <a:spLocks noChangeShapeType="1"/>
          </p:cNvSpPr>
          <p:nvPr/>
        </p:nvSpPr>
        <p:spPr bwMode="auto">
          <a:xfrm>
            <a:off x="1905000" y="3352800"/>
            <a:ext cx="20574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8" name="Line 11"/>
          <p:cNvSpPr>
            <a:spLocks noChangeShapeType="1"/>
          </p:cNvSpPr>
          <p:nvPr/>
        </p:nvSpPr>
        <p:spPr bwMode="auto">
          <a:xfrm flipV="1">
            <a:off x="5562600" y="2590800"/>
            <a:ext cx="121920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9" name="Line 12"/>
          <p:cNvSpPr>
            <a:spLocks noChangeShapeType="1"/>
          </p:cNvSpPr>
          <p:nvPr/>
        </p:nvSpPr>
        <p:spPr bwMode="auto">
          <a:xfrm flipV="1">
            <a:off x="1905000" y="2209800"/>
            <a:ext cx="48006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1303330 Data Communication &amp; Computer Network</a:t>
            </a: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AE04D7-420C-4C54-942E-6E67B8548D2B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265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838200" indent="-838200" eaLnBrk="1" hangingPunct="1">
              <a:defRPr/>
            </a:pPr>
            <a:r>
              <a:rPr lang="en-US" sz="4000" smtClean="0"/>
              <a:t>MAN (Metropolitan Area Network)</a:t>
            </a:r>
            <a:br>
              <a:rPr lang="en-US" sz="4000" smtClean="0"/>
            </a:br>
            <a:endParaRPr lang="en-US" sz="4000" smtClean="0"/>
          </a:p>
        </p:txBody>
      </p:sp>
      <p:sp>
        <p:nvSpPr>
          <p:cNvPr id="265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A MAN is a large computer network uses to connect between LAN in different location (cities). </a:t>
            </a:r>
          </a:p>
          <a:p>
            <a:pPr eaLnBrk="1" hangingPunct="1">
              <a:defRPr/>
            </a:pPr>
            <a:endParaRPr lang="en-US" smtClean="0"/>
          </a:p>
          <a:p>
            <a:pPr eaLnBrk="1" hangingPunct="1">
              <a:defRPr/>
            </a:pPr>
            <a:r>
              <a:rPr lang="en-US" smtClean="0"/>
              <a:t>A MAN is a group of node connect together over city.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1303330 Data Communication &amp; Computer Network</a:t>
            </a:r>
          </a:p>
        </p:txBody>
      </p:sp>
      <p:sp>
        <p:nvSpPr>
          <p:cNvPr id="20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E94A52-BA4E-4C0C-BFA2-52CDB0C60312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266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MAN cont.</a:t>
            </a:r>
          </a:p>
        </p:txBody>
      </p:sp>
      <p:pic>
        <p:nvPicPr>
          <p:cNvPr id="26629" name="Picture 4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143000"/>
            <a:ext cx="1219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Text Box 5"/>
          <p:cNvSpPr txBox="1">
            <a:spLocks noChangeArrowheads="1"/>
          </p:cNvSpPr>
          <p:nvPr/>
        </p:nvSpPr>
        <p:spPr bwMode="auto">
          <a:xfrm>
            <a:off x="381000" y="3200400"/>
            <a:ext cx="13716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</a:rPr>
              <a:t>LAN 1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943600" y="1600200"/>
            <a:ext cx="2347913" cy="1125538"/>
            <a:chOff x="2170" y="1062"/>
            <a:chExt cx="1701" cy="815"/>
          </a:xfrm>
        </p:grpSpPr>
        <p:pic>
          <p:nvPicPr>
            <p:cNvPr id="26641" name="Picture 7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70" y="1062"/>
              <a:ext cx="531" cy="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42" name="Picture 8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764" y="1062"/>
              <a:ext cx="531" cy="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43" name="Picture 9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340" y="1062"/>
              <a:ext cx="531" cy="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6632" name="Text Box 10"/>
          <p:cNvSpPr txBox="1">
            <a:spLocks noChangeArrowheads="1"/>
          </p:cNvSpPr>
          <p:nvPr/>
        </p:nvSpPr>
        <p:spPr bwMode="auto">
          <a:xfrm>
            <a:off x="6629400" y="2971800"/>
            <a:ext cx="13716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</a:rPr>
              <a:t>LAN 4</a:t>
            </a:r>
          </a:p>
        </p:txBody>
      </p:sp>
      <p:pic>
        <p:nvPicPr>
          <p:cNvPr id="26633" name="Picture 11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05600" y="4495800"/>
            <a:ext cx="1903413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4" name="Text Box 12"/>
          <p:cNvSpPr txBox="1">
            <a:spLocks noChangeArrowheads="1"/>
          </p:cNvSpPr>
          <p:nvPr/>
        </p:nvSpPr>
        <p:spPr bwMode="auto">
          <a:xfrm>
            <a:off x="5638800" y="5638800"/>
            <a:ext cx="13716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</a:rPr>
              <a:t>LAN 3</a:t>
            </a:r>
          </a:p>
        </p:txBody>
      </p:sp>
      <p:sp>
        <p:nvSpPr>
          <p:cNvPr id="26635" name="Line 13"/>
          <p:cNvSpPr>
            <a:spLocks noChangeShapeType="1"/>
          </p:cNvSpPr>
          <p:nvPr/>
        </p:nvSpPr>
        <p:spPr bwMode="auto">
          <a:xfrm flipH="1" flipV="1">
            <a:off x="1676400" y="2057400"/>
            <a:ext cx="4191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6" name="Line 14"/>
          <p:cNvSpPr>
            <a:spLocks noChangeShapeType="1"/>
          </p:cNvSpPr>
          <p:nvPr/>
        </p:nvSpPr>
        <p:spPr bwMode="auto">
          <a:xfrm flipV="1">
            <a:off x="1752600" y="5181600"/>
            <a:ext cx="5105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7" name="Line 15"/>
          <p:cNvSpPr>
            <a:spLocks noChangeShapeType="1"/>
          </p:cNvSpPr>
          <p:nvPr/>
        </p:nvSpPr>
        <p:spPr bwMode="auto">
          <a:xfrm>
            <a:off x="6858000" y="2667000"/>
            <a:ext cx="45720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6638" name="Picture 16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114800"/>
            <a:ext cx="1219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9" name="Text Box 17"/>
          <p:cNvSpPr txBox="1">
            <a:spLocks noChangeArrowheads="1"/>
          </p:cNvSpPr>
          <p:nvPr/>
        </p:nvSpPr>
        <p:spPr bwMode="auto">
          <a:xfrm>
            <a:off x="1219200" y="6248400"/>
            <a:ext cx="13716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</a:rPr>
              <a:t>LAN 2</a:t>
            </a:r>
          </a:p>
        </p:txBody>
      </p:sp>
      <p:sp>
        <p:nvSpPr>
          <p:cNvPr id="26640" name="Text Box 18"/>
          <p:cNvSpPr txBox="1">
            <a:spLocks noChangeArrowheads="1"/>
          </p:cNvSpPr>
          <p:nvPr/>
        </p:nvSpPr>
        <p:spPr bwMode="auto">
          <a:xfrm>
            <a:off x="3200400" y="3352800"/>
            <a:ext cx="281940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</a:rPr>
              <a:t>Connect different branch location in city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1303330 Data Communication &amp; Computer Network</a:t>
            </a: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1449D7-7FEB-4A32-A496-C41F219018E1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268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838200" indent="-838200" eaLnBrk="1" hangingPunct="1">
              <a:defRPr/>
            </a:pPr>
            <a:r>
              <a:rPr lang="en-US" sz="4000" smtClean="0"/>
              <a:t>WAN (Wide Area Network)</a:t>
            </a:r>
            <a:br>
              <a:rPr lang="en-US" sz="4000" smtClean="0"/>
            </a:br>
            <a:endParaRPr lang="en-US" sz="4000" smtClean="0"/>
          </a:p>
        </p:txBody>
      </p:sp>
      <p:sp>
        <p:nvSpPr>
          <p:cNvPr id="268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A WAN is a computer network that covers large geographical area.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mtClean="0"/>
          </a:p>
          <a:p>
            <a:pPr eaLnBrk="1" hangingPunct="1">
              <a:defRPr/>
            </a:pPr>
            <a:r>
              <a:rPr lang="en-US" smtClean="0"/>
              <a:t>WANs are used to connect types of networks together.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1303330 Data Communication &amp; Computer Network</a:t>
            </a:r>
          </a:p>
        </p:txBody>
      </p:sp>
      <p:sp>
        <p:nvSpPr>
          <p:cNvPr id="18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B74457-F63B-4459-9C47-0DF636172938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269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WAN cont.</a:t>
            </a:r>
          </a:p>
        </p:txBody>
      </p:sp>
      <p:pic>
        <p:nvPicPr>
          <p:cNvPr id="28677" name="Picture 4" descr="world_ma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295400"/>
            <a:ext cx="7910513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5" descr="labto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1676400"/>
            <a:ext cx="91440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6" descr="sine-curve-on-pda-with-witm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1447800"/>
            <a:ext cx="487363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0" name="Picture 7" descr="computer-repai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2800" y="3733800"/>
            <a:ext cx="83343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1" name="Picture 8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33600" y="3657600"/>
            <a:ext cx="6858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2" name="Picture 9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24400" y="3200400"/>
            <a:ext cx="6858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3" name="Picture 10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10400" y="1676400"/>
            <a:ext cx="6858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4" name="Line 11"/>
          <p:cNvSpPr>
            <a:spLocks noChangeShapeType="1"/>
          </p:cNvSpPr>
          <p:nvPr/>
        </p:nvSpPr>
        <p:spPr bwMode="auto">
          <a:xfrm>
            <a:off x="7391400" y="2286000"/>
            <a:ext cx="228600" cy="1524000"/>
          </a:xfrm>
          <a:prstGeom prst="line">
            <a:avLst/>
          </a:prstGeom>
          <a:noFill/>
          <a:ln w="9525">
            <a:solidFill>
              <a:srgbClr val="12121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5" name="Line 12"/>
          <p:cNvSpPr>
            <a:spLocks noChangeShapeType="1"/>
          </p:cNvSpPr>
          <p:nvPr/>
        </p:nvSpPr>
        <p:spPr bwMode="auto">
          <a:xfrm flipH="1" flipV="1">
            <a:off x="4876800" y="1752600"/>
            <a:ext cx="2209800" cy="228600"/>
          </a:xfrm>
          <a:prstGeom prst="line">
            <a:avLst/>
          </a:prstGeom>
          <a:noFill/>
          <a:ln w="9525">
            <a:solidFill>
              <a:srgbClr val="12121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6" name="Line 13"/>
          <p:cNvSpPr>
            <a:spLocks noChangeShapeType="1"/>
          </p:cNvSpPr>
          <p:nvPr/>
        </p:nvSpPr>
        <p:spPr bwMode="auto">
          <a:xfrm flipH="1">
            <a:off x="2057400" y="1905000"/>
            <a:ext cx="2362200" cy="76200"/>
          </a:xfrm>
          <a:prstGeom prst="line">
            <a:avLst/>
          </a:prstGeom>
          <a:noFill/>
          <a:ln w="9525">
            <a:solidFill>
              <a:srgbClr val="12121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7" name="Line 14"/>
          <p:cNvSpPr>
            <a:spLocks noChangeShapeType="1"/>
          </p:cNvSpPr>
          <p:nvPr/>
        </p:nvSpPr>
        <p:spPr bwMode="auto">
          <a:xfrm flipH="1" flipV="1">
            <a:off x="4648200" y="2133600"/>
            <a:ext cx="381000" cy="1143000"/>
          </a:xfrm>
          <a:prstGeom prst="line">
            <a:avLst/>
          </a:prstGeom>
          <a:noFill/>
          <a:ln w="9525">
            <a:solidFill>
              <a:srgbClr val="12121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8" name="Line 15"/>
          <p:cNvSpPr>
            <a:spLocks noChangeShapeType="1"/>
          </p:cNvSpPr>
          <p:nvPr/>
        </p:nvSpPr>
        <p:spPr bwMode="auto">
          <a:xfrm flipH="1">
            <a:off x="2667000" y="3505200"/>
            <a:ext cx="2133600" cy="381000"/>
          </a:xfrm>
          <a:prstGeom prst="line">
            <a:avLst/>
          </a:prstGeom>
          <a:noFill/>
          <a:ln w="9525">
            <a:solidFill>
              <a:srgbClr val="12121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9" name="Line 16"/>
          <p:cNvSpPr>
            <a:spLocks noChangeShapeType="1"/>
          </p:cNvSpPr>
          <p:nvPr/>
        </p:nvSpPr>
        <p:spPr bwMode="auto">
          <a:xfrm flipH="1" flipV="1">
            <a:off x="1676400" y="2362200"/>
            <a:ext cx="685800" cy="1295400"/>
          </a:xfrm>
          <a:prstGeom prst="line">
            <a:avLst/>
          </a:prstGeom>
          <a:noFill/>
          <a:ln w="9525">
            <a:solidFill>
              <a:srgbClr val="12121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1303330 Data Communication &amp; Computer Network</a:t>
            </a:r>
          </a:p>
        </p:txBody>
      </p:sp>
      <p:sp>
        <p:nvSpPr>
          <p:cNvPr id="9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1BC08A-CF46-4F7F-9356-856F78A569DA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29700" name="Oval 4"/>
          <p:cNvSpPr>
            <a:spLocks noChangeArrowheads="1"/>
          </p:cNvSpPr>
          <p:nvPr/>
        </p:nvSpPr>
        <p:spPr bwMode="auto">
          <a:xfrm>
            <a:off x="990600" y="304800"/>
            <a:ext cx="7239000" cy="5422900"/>
          </a:xfrm>
          <a:prstGeom prst="ellipse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WAN</a:t>
            </a:r>
          </a:p>
          <a:p>
            <a:endParaRPr lang="en-US"/>
          </a:p>
          <a:p>
            <a:endParaRPr lang="en-US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9701" name="Oval 5"/>
          <p:cNvSpPr>
            <a:spLocks noChangeArrowheads="1"/>
          </p:cNvSpPr>
          <p:nvPr/>
        </p:nvSpPr>
        <p:spPr bwMode="auto">
          <a:xfrm>
            <a:off x="1981200" y="1676400"/>
            <a:ext cx="5130800" cy="4025900"/>
          </a:xfrm>
          <a:prstGeom prst="ellipse">
            <a:avLst/>
          </a:prstGeom>
          <a:solidFill>
            <a:srgbClr val="6666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MAN</a:t>
            </a:r>
          </a:p>
          <a:p>
            <a:endParaRPr lang="en-US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9702" name="Oval 6"/>
          <p:cNvSpPr>
            <a:spLocks noChangeArrowheads="1"/>
          </p:cNvSpPr>
          <p:nvPr/>
        </p:nvSpPr>
        <p:spPr bwMode="auto">
          <a:xfrm>
            <a:off x="2971800" y="3048000"/>
            <a:ext cx="3276600" cy="2654300"/>
          </a:xfrm>
          <a:prstGeom prst="ellipse">
            <a:avLst/>
          </a:prstGeom>
          <a:solidFill>
            <a:srgbClr val="E0331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tIns="0"/>
          <a:lstStyle/>
          <a:p>
            <a:r>
              <a:rPr lang="en-US">
                <a:solidFill>
                  <a:srgbClr val="001428"/>
                </a:solidFill>
              </a:rPr>
              <a:t>CAN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29703" name="Oval 11"/>
          <p:cNvSpPr>
            <a:spLocks noChangeArrowheads="1"/>
          </p:cNvSpPr>
          <p:nvPr/>
        </p:nvSpPr>
        <p:spPr bwMode="auto">
          <a:xfrm>
            <a:off x="3429000" y="3810000"/>
            <a:ext cx="2362200" cy="18923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rgbClr val="001428"/>
                </a:solidFill>
              </a:rPr>
              <a:t>LAN </a:t>
            </a:r>
            <a:endParaRPr lang="en-US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9704" name="Oval 7"/>
          <p:cNvSpPr>
            <a:spLocks noChangeArrowheads="1"/>
          </p:cNvSpPr>
          <p:nvPr/>
        </p:nvSpPr>
        <p:spPr bwMode="auto">
          <a:xfrm>
            <a:off x="3733800" y="4800600"/>
            <a:ext cx="17526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PAN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1303330 Data Communication &amp; Computer Network</a:t>
            </a: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30ECC3-500D-49B8-B191-43FFC042DEF0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293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Network Criteria</a:t>
            </a:r>
          </a:p>
        </p:txBody>
      </p:sp>
      <p:sp>
        <p:nvSpPr>
          <p:cNvPr id="293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Performance: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smtClean="0"/>
              <a:t>The performance of network depends on a number of factors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smtClean="0"/>
              <a:t>The performance is evaluate by two networking metric : Throughput and Delay. 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Reliability: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smtClean="0"/>
              <a:t>The network reliability is measured by the frequency of failure, (the time it takes a link to recover from of failure).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80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1303330 Data Communication &amp; Computer Network</a:t>
            </a: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655C38-9EBF-47C5-BD00-F37A0A3E2C41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308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Network Criteria cont.</a:t>
            </a:r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Security: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mtClean="0"/>
              <a:t>Network security include protecting data from unauthorized access, protecting data from damage, and write policies and implementing it for security issues. 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386</Words>
  <Application>Microsoft Office PowerPoint</Application>
  <PresentationFormat>On-screen Show (4:3)</PresentationFormat>
  <Paragraphs>108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CAN (Campus Area Network) </vt:lpstr>
      <vt:lpstr>CAN cont.</vt:lpstr>
      <vt:lpstr>MAN (Metropolitan Area Network) </vt:lpstr>
      <vt:lpstr>MAN cont.</vt:lpstr>
      <vt:lpstr>WAN (Wide Area Network) </vt:lpstr>
      <vt:lpstr>WAN cont.</vt:lpstr>
      <vt:lpstr>Slide 7</vt:lpstr>
      <vt:lpstr>Network Criteria</vt:lpstr>
      <vt:lpstr>Network Criteria cont.</vt:lpstr>
      <vt:lpstr>Network Modes</vt:lpstr>
      <vt:lpstr>Broadcast Mode</vt:lpstr>
      <vt:lpstr>Multicast Mode</vt:lpstr>
      <vt:lpstr>Physical Topology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 (Campus Area Network) </dc:title>
  <dc:creator>sana</dc:creator>
  <cp:lastModifiedBy>sana</cp:lastModifiedBy>
  <cp:revision>1</cp:revision>
  <dcterms:created xsi:type="dcterms:W3CDTF">2019-01-18T14:23:46Z</dcterms:created>
  <dcterms:modified xsi:type="dcterms:W3CDTF">2019-01-18T14:24:06Z</dcterms:modified>
</cp:coreProperties>
</file>