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p>
            <a:fld id="{20383AE6-C635-4710-AA07-E6F7A6142CC8}" type="datetimeFigureOut">
              <a:rPr lang="en-US" smtClean="0"/>
              <a:t>1/18/2019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E92E1483-CCE4-47ED-B1C0-2DAB2E9F76B9}" type="slidenum">
              <a:rPr lang="en-US" smtClean="0"/>
              <a:t>‹#›</a:t>
            </a:fld>
            <a:endParaRPr lang="en-US"/>
          </a:p>
        </p:txBody>
      </p:sp>
    </p:spTree>
    <p:extLst>
      <p:ext uri="{BB962C8B-B14F-4D97-AF65-F5344CB8AC3E}">
        <p14:creationId xmlns:p14="http://schemas.microsoft.com/office/powerpoint/2010/main" val="35397430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20383AE6-C635-4710-AA07-E6F7A6142CC8}" type="datetimeFigureOut">
              <a:rPr lang="en-US" smtClean="0"/>
              <a:t>1/18/2019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E92E1483-CCE4-47ED-B1C0-2DAB2E9F76B9}" type="slidenum">
              <a:rPr lang="en-US" smtClean="0"/>
              <a:t>‹#›</a:t>
            </a:fld>
            <a:endParaRPr lang="en-US"/>
          </a:p>
        </p:txBody>
      </p:sp>
    </p:spTree>
    <p:extLst>
      <p:ext uri="{BB962C8B-B14F-4D97-AF65-F5344CB8AC3E}">
        <p14:creationId xmlns:p14="http://schemas.microsoft.com/office/powerpoint/2010/main" val="13646230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20383AE6-C635-4710-AA07-E6F7A6142CC8}" type="datetimeFigureOut">
              <a:rPr lang="en-US" smtClean="0"/>
              <a:t>1/18/2019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E92E1483-CCE4-47ED-B1C0-2DAB2E9F76B9}" type="slidenum">
              <a:rPr lang="en-US" smtClean="0"/>
              <a:t>‹#›</a:t>
            </a:fld>
            <a:endParaRPr lang="en-US"/>
          </a:p>
        </p:txBody>
      </p:sp>
    </p:spTree>
    <p:extLst>
      <p:ext uri="{BB962C8B-B14F-4D97-AF65-F5344CB8AC3E}">
        <p14:creationId xmlns:p14="http://schemas.microsoft.com/office/powerpoint/2010/main" val="3646713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20383AE6-C635-4710-AA07-E6F7A6142CC8}" type="datetimeFigureOut">
              <a:rPr lang="en-US" smtClean="0"/>
              <a:t>1/18/2019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E92E1483-CCE4-47ED-B1C0-2DAB2E9F76B9}" type="slidenum">
              <a:rPr lang="en-US" smtClean="0"/>
              <a:t>‹#›</a:t>
            </a:fld>
            <a:endParaRPr lang="en-US"/>
          </a:p>
        </p:txBody>
      </p:sp>
    </p:spTree>
    <p:extLst>
      <p:ext uri="{BB962C8B-B14F-4D97-AF65-F5344CB8AC3E}">
        <p14:creationId xmlns:p14="http://schemas.microsoft.com/office/powerpoint/2010/main" val="9013322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20383AE6-C635-4710-AA07-E6F7A6142CC8}" type="datetimeFigureOut">
              <a:rPr lang="en-US" smtClean="0"/>
              <a:t>1/18/2019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E92E1483-CCE4-47ED-B1C0-2DAB2E9F76B9}" type="slidenum">
              <a:rPr lang="en-US" smtClean="0"/>
              <a:t>‹#›</a:t>
            </a:fld>
            <a:endParaRPr lang="en-US"/>
          </a:p>
        </p:txBody>
      </p:sp>
    </p:spTree>
    <p:extLst>
      <p:ext uri="{BB962C8B-B14F-4D97-AF65-F5344CB8AC3E}">
        <p14:creationId xmlns:p14="http://schemas.microsoft.com/office/powerpoint/2010/main" val="13400209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4"/>
          <p:cNvSpPr>
            <a:spLocks noGrp="1"/>
          </p:cNvSpPr>
          <p:nvPr>
            <p:ph type="dt" sz="half" idx="10"/>
          </p:nvPr>
        </p:nvSpPr>
        <p:spPr/>
        <p:txBody>
          <a:bodyPr/>
          <a:lstStyle/>
          <a:p>
            <a:fld id="{20383AE6-C635-4710-AA07-E6F7A6142CC8}" type="datetimeFigureOut">
              <a:rPr lang="en-US" smtClean="0"/>
              <a:t>1/18/2019</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E92E1483-CCE4-47ED-B1C0-2DAB2E9F76B9}" type="slidenum">
              <a:rPr lang="en-US" smtClean="0"/>
              <a:t>‹#›</a:t>
            </a:fld>
            <a:endParaRPr lang="en-US"/>
          </a:p>
        </p:txBody>
      </p:sp>
    </p:spTree>
    <p:extLst>
      <p:ext uri="{BB962C8B-B14F-4D97-AF65-F5344CB8AC3E}">
        <p14:creationId xmlns:p14="http://schemas.microsoft.com/office/powerpoint/2010/main" val="30519595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6"/>
          <p:cNvSpPr>
            <a:spLocks noGrp="1"/>
          </p:cNvSpPr>
          <p:nvPr>
            <p:ph type="dt" sz="half" idx="10"/>
          </p:nvPr>
        </p:nvSpPr>
        <p:spPr/>
        <p:txBody>
          <a:bodyPr/>
          <a:lstStyle/>
          <a:p>
            <a:fld id="{20383AE6-C635-4710-AA07-E6F7A6142CC8}" type="datetimeFigureOut">
              <a:rPr lang="en-US" smtClean="0"/>
              <a:t>1/18/2019</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E92E1483-CCE4-47ED-B1C0-2DAB2E9F76B9}" type="slidenum">
              <a:rPr lang="en-US" smtClean="0"/>
              <a:t>‹#›</a:t>
            </a:fld>
            <a:endParaRPr lang="en-US"/>
          </a:p>
        </p:txBody>
      </p:sp>
    </p:spTree>
    <p:extLst>
      <p:ext uri="{BB962C8B-B14F-4D97-AF65-F5344CB8AC3E}">
        <p14:creationId xmlns:p14="http://schemas.microsoft.com/office/powerpoint/2010/main" val="21949558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2"/>
          <p:cNvSpPr>
            <a:spLocks noGrp="1"/>
          </p:cNvSpPr>
          <p:nvPr>
            <p:ph type="dt" sz="half" idx="10"/>
          </p:nvPr>
        </p:nvSpPr>
        <p:spPr/>
        <p:txBody>
          <a:bodyPr/>
          <a:lstStyle/>
          <a:p>
            <a:fld id="{20383AE6-C635-4710-AA07-E6F7A6142CC8}" type="datetimeFigureOut">
              <a:rPr lang="en-US" smtClean="0"/>
              <a:t>1/18/2019</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E92E1483-CCE4-47ED-B1C0-2DAB2E9F76B9}" type="slidenum">
              <a:rPr lang="en-US" smtClean="0"/>
              <a:t>‹#›</a:t>
            </a:fld>
            <a:endParaRPr lang="en-US"/>
          </a:p>
        </p:txBody>
      </p:sp>
    </p:spTree>
    <p:extLst>
      <p:ext uri="{BB962C8B-B14F-4D97-AF65-F5344CB8AC3E}">
        <p14:creationId xmlns:p14="http://schemas.microsoft.com/office/powerpoint/2010/main" val="11604846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20383AE6-C635-4710-AA07-E6F7A6142CC8}" type="datetimeFigureOut">
              <a:rPr lang="en-US" smtClean="0"/>
              <a:t>1/18/2019</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E92E1483-CCE4-47ED-B1C0-2DAB2E9F76B9}" type="slidenum">
              <a:rPr lang="en-US" smtClean="0"/>
              <a:t>‹#›</a:t>
            </a:fld>
            <a:endParaRPr lang="en-US"/>
          </a:p>
        </p:txBody>
      </p:sp>
    </p:spTree>
    <p:extLst>
      <p:ext uri="{BB962C8B-B14F-4D97-AF65-F5344CB8AC3E}">
        <p14:creationId xmlns:p14="http://schemas.microsoft.com/office/powerpoint/2010/main" val="10783531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0383AE6-C635-4710-AA07-E6F7A6142CC8}" type="datetimeFigureOut">
              <a:rPr lang="en-US" smtClean="0"/>
              <a:t>1/18/2019</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E92E1483-CCE4-47ED-B1C0-2DAB2E9F76B9}" type="slidenum">
              <a:rPr lang="en-US" smtClean="0"/>
              <a:t>‹#›</a:t>
            </a:fld>
            <a:endParaRPr lang="en-US"/>
          </a:p>
        </p:txBody>
      </p:sp>
    </p:spTree>
    <p:extLst>
      <p:ext uri="{BB962C8B-B14F-4D97-AF65-F5344CB8AC3E}">
        <p14:creationId xmlns:p14="http://schemas.microsoft.com/office/powerpoint/2010/main" val="13849255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0383AE6-C635-4710-AA07-E6F7A6142CC8}" type="datetimeFigureOut">
              <a:rPr lang="en-US" smtClean="0"/>
              <a:t>1/18/2019</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E92E1483-CCE4-47ED-B1C0-2DAB2E9F76B9}" type="slidenum">
              <a:rPr lang="en-US" smtClean="0"/>
              <a:t>‹#›</a:t>
            </a:fld>
            <a:endParaRPr lang="en-US"/>
          </a:p>
        </p:txBody>
      </p:sp>
    </p:spTree>
    <p:extLst>
      <p:ext uri="{BB962C8B-B14F-4D97-AF65-F5344CB8AC3E}">
        <p14:creationId xmlns:p14="http://schemas.microsoft.com/office/powerpoint/2010/main" val="23077790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383AE6-C635-4710-AA07-E6F7A6142CC8}" type="datetimeFigureOut">
              <a:rPr lang="en-US" smtClean="0"/>
              <a:t>1/18/2019</a:t>
            </a:fld>
            <a:endParaRPr lang="en-US"/>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عنصر نائب لرقم الشريحة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2E1483-CCE4-47ED-B1C0-2DAB2E9F76B9}" type="slidenum">
              <a:rPr lang="en-US" smtClean="0"/>
              <a:t>‹#›</a:t>
            </a:fld>
            <a:endParaRPr lang="en-US"/>
          </a:p>
        </p:txBody>
      </p:sp>
    </p:spTree>
    <p:extLst>
      <p:ext uri="{BB962C8B-B14F-4D97-AF65-F5344CB8AC3E}">
        <p14:creationId xmlns:p14="http://schemas.microsoft.com/office/powerpoint/2010/main" val="8750192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u="sng" dirty="0" smtClean="0"/>
              <a:t/>
            </a:r>
            <a:br>
              <a:rPr lang="en-US" b="1" u="sng" dirty="0" smtClean="0"/>
            </a:br>
            <a:r>
              <a:rPr lang="en-US" b="1" u="sng" dirty="0"/>
              <a:t/>
            </a:r>
            <a:br>
              <a:rPr lang="en-US" b="1" u="sng" dirty="0"/>
            </a:br>
            <a:r>
              <a:rPr lang="en-US" b="1" dirty="0" smtClean="0"/>
              <a:t>Symmetric Encryption</a:t>
            </a:r>
            <a:r>
              <a:rPr lang="ar-SA" b="1" u="sng" dirty="0" smtClean="0"/>
              <a:t/>
            </a:r>
            <a:br>
              <a:rPr lang="ar-SA" b="1" u="sng" dirty="0" smtClean="0"/>
            </a:br>
            <a:r>
              <a:rPr lang="en-US" dirty="0" smtClean="0"/>
              <a:t/>
            </a:r>
            <a:br>
              <a:rPr lang="en-US" dirty="0" smtClean="0"/>
            </a:br>
            <a:endParaRPr lang="ar-SA" dirty="0"/>
          </a:p>
        </p:txBody>
      </p:sp>
      <p:sp>
        <p:nvSpPr>
          <p:cNvPr id="3" name="عنصر نائب للمحتوى 2"/>
          <p:cNvSpPr>
            <a:spLocks noGrp="1"/>
          </p:cNvSpPr>
          <p:nvPr>
            <p:ph idx="1"/>
          </p:nvPr>
        </p:nvSpPr>
        <p:spPr/>
        <p:txBody>
          <a:bodyPr/>
          <a:lstStyle/>
          <a:p>
            <a:pPr lvl="0" algn="l" rtl="0"/>
            <a:r>
              <a:rPr lang="en-US" b="1" dirty="0" smtClean="0"/>
              <a:t>or </a:t>
            </a:r>
            <a:r>
              <a:rPr lang="en-US" b="1" dirty="0"/>
              <a:t>conventional / </a:t>
            </a:r>
            <a:r>
              <a:rPr lang="en-AU" b="1" dirty="0"/>
              <a:t>private-key</a:t>
            </a:r>
            <a:r>
              <a:rPr lang="en-US" b="1" dirty="0"/>
              <a:t>  / single-key</a:t>
            </a:r>
            <a:endParaRPr lang="en-US" dirty="0"/>
          </a:p>
          <a:p>
            <a:pPr lvl="0" algn="l" rtl="0"/>
            <a:r>
              <a:rPr lang="en-US" b="1" dirty="0"/>
              <a:t> </a:t>
            </a:r>
            <a:r>
              <a:rPr lang="en-AU" b="1" dirty="0"/>
              <a:t>ender and recipient share a common key</a:t>
            </a:r>
            <a:endParaRPr lang="en-US" dirty="0"/>
          </a:p>
          <a:p>
            <a:pPr lvl="0" algn="l" rtl="0"/>
            <a:r>
              <a:rPr lang="en-AU" b="1" dirty="0"/>
              <a:t>all classical encryption algorithms are private-key</a:t>
            </a:r>
            <a:endParaRPr lang="en-US" dirty="0"/>
          </a:p>
          <a:p>
            <a:pPr lvl="0" algn="l" rtl="0"/>
            <a:r>
              <a:rPr lang="en-US" b="1" dirty="0"/>
              <a:t>was only type prior to invention of public-key in 1970’s</a:t>
            </a:r>
            <a:r>
              <a:rPr lang="en-US" b="1" u="sng" dirty="0"/>
              <a:t> </a:t>
            </a:r>
            <a:endParaRPr lang="en-US" dirty="0"/>
          </a:p>
          <a:p>
            <a:pPr algn="l" rtl="0"/>
            <a:endParaRPr lang="ar-SA" dirty="0"/>
          </a:p>
        </p:txBody>
      </p:sp>
    </p:spTree>
    <p:extLst>
      <p:ext uri="{BB962C8B-B14F-4D97-AF65-F5344CB8AC3E}">
        <p14:creationId xmlns:p14="http://schemas.microsoft.com/office/powerpoint/2010/main" val="8457717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err="1" smtClean="0"/>
              <a:t>Ciphertext</a:t>
            </a:r>
            <a:r>
              <a:rPr lang="en-US" b="1" dirty="0" smtClean="0"/>
              <a:t>-only attack</a:t>
            </a:r>
            <a:endParaRPr lang="ar-SA" dirty="0"/>
          </a:p>
        </p:txBody>
      </p:sp>
      <p:pic>
        <p:nvPicPr>
          <p:cNvPr id="4" name="Picture 11"/>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2669381"/>
            <a:ext cx="8229600" cy="238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38631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Types of Cryptanalysis attacks</a:t>
            </a:r>
            <a:endParaRPr lang="ar-SA" dirty="0"/>
          </a:p>
        </p:txBody>
      </p:sp>
      <p:sp>
        <p:nvSpPr>
          <p:cNvPr id="3" name="عنصر نائب للمحتوى 2"/>
          <p:cNvSpPr>
            <a:spLocks noGrp="1"/>
          </p:cNvSpPr>
          <p:nvPr>
            <p:ph idx="1"/>
          </p:nvPr>
        </p:nvSpPr>
        <p:spPr/>
        <p:txBody>
          <a:bodyPr/>
          <a:lstStyle/>
          <a:p>
            <a:pPr algn="l" rtl="0"/>
            <a:r>
              <a:rPr lang="en-US" b="1" dirty="0"/>
              <a:t>2. Known-plaintext </a:t>
            </a:r>
            <a:r>
              <a:rPr lang="en-US" b="1" dirty="0" smtClean="0"/>
              <a:t>attack</a:t>
            </a:r>
          </a:p>
          <a:p>
            <a:pPr algn="l" rtl="0"/>
            <a:r>
              <a:rPr lang="en-US" dirty="0"/>
              <a:t>The cryptanalyst (attacker) has access not only to the cipher text of several message, but also to the plain text of those message. His job is to deduce the key (or keys) used to encrypt the message or an algorithm to decrypt any new message encrypted with the same key, (or keys).</a:t>
            </a:r>
            <a:endParaRPr lang="ar-SA" dirty="0"/>
          </a:p>
        </p:txBody>
      </p:sp>
    </p:spTree>
    <p:extLst>
      <p:ext uri="{BB962C8B-B14F-4D97-AF65-F5344CB8AC3E}">
        <p14:creationId xmlns:p14="http://schemas.microsoft.com/office/powerpoint/2010/main" val="27924561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Known-plaintext attack</a:t>
            </a:r>
            <a:endParaRPr lang="ar-SA" dirty="0"/>
          </a:p>
        </p:txBody>
      </p:sp>
      <p:pic>
        <p:nvPicPr>
          <p:cNvPr id="4" name="Picture 1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2594921"/>
            <a:ext cx="8229600" cy="2536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334083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u="sng" dirty="0"/>
              <a:t>The General Idea of Symmetric-Key Cryptography</a:t>
            </a:r>
            <a:endParaRPr lang="ar-SA" dirty="0"/>
          </a:p>
        </p:txBody>
      </p:sp>
      <p:pic>
        <p:nvPicPr>
          <p:cNvPr id="4" name="Picture 4"/>
          <p:cNvPicPr>
            <a:picLocks noGrp="1"/>
          </p:cNvPicPr>
          <p:nvPr>
            <p:ph idx="1"/>
          </p:nvPr>
        </p:nvPicPr>
        <p:blipFill>
          <a:blip r:embed="rId2" cstate="print"/>
          <a:srcRect/>
          <a:stretch>
            <a:fillRect/>
          </a:stretch>
        </p:blipFill>
        <p:spPr bwMode="auto">
          <a:xfrm>
            <a:off x="634969" y="1600200"/>
            <a:ext cx="7874062" cy="4525963"/>
          </a:xfrm>
          <a:prstGeom prst="rect">
            <a:avLst/>
          </a:prstGeom>
          <a:noFill/>
          <a:ln w="9525">
            <a:noFill/>
            <a:miter lim="800000"/>
            <a:headEnd/>
            <a:tailEnd/>
          </a:ln>
        </p:spPr>
      </p:pic>
    </p:spTree>
    <p:extLst>
      <p:ext uri="{BB962C8B-B14F-4D97-AF65-F5344CB8AC3E}">
        <p14:creationId xmlns:p14="http://schemas.microsoft.com/office/powerpoint/2010/main" val="10994530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AU" dirty="0">
                <a:solidFill>
                  <a:schemeClr val="tx2"/>
                </a:solidFill>
              </a:rPr>
              <a:t>Classic ciphers</a:t>
            </a:r>
            <a:br>
              <a:rPr lang="en-AU" dirty="0">
                <a:solidFill>
                  <a:schemeClr val="tx2"/>
                </a:solidFill>
              </a:rPr>
            </a:br>
            <a:endParaRPr lang="ar-SA" dirty="0"/>
          </a:p>
        </p:txBody>
      </p:sp>
      <p:sp>
        <p:nvSpPr>
          <p:cNvPr id="3" name="عنصر نائب للمحتوى 2"/>
          <p:cNvSpPr>
            <a:spLocks noGrp="1"/>
          </p:cNvSpPr>
          <p:nvPr>
            <p:ph idx="1"/>
          </p:nvPr>
        </p:nvSpPr>
        <p:spPr/>
        <p:txBody>
          <a:bodyPr/>
          <a:lstStyle/>
          <a:p>
            <a:pPr algn="l" rtl="0">
              <a:buFontTx/>
              <a:buChar char="•"/>
            </a:pPr>
            <a:r>
              <a:rPr lang="en-AU" dirty="0"/>
              <a:t>substitution ciphers</a:t>
            </a:r>
          </a:p>
          <a:p>
            <a:pPr lvl="1" algn="l" rtl="0">
              <a:buFontTx/>
              <a:buChar char="–"/>
            </a:pPr>
            <a:r>
              <a:rPr lang="en-AU" dirty="0" err="1"/>
              <a:t>monoalphabetic</a:t>
            </a:r>
            <a:r>
              <a:rPr lang="en-AU" dirty="0"/>
              <a:t> ciphers</a:t>
            </a:r>
          </a:p>
          <a:p>
            <a:pPr lvl="1" algn="l" rtl="0">
              <a:buFontTx/>
              <a:buChar char="–"/>
            </a:pPr>
            <a:r>
              <a:rPr lang="en-AU" dirty="0"/>
              <a:t>polyalphabetic ciphers</a:t>
            </a:r>
          </a:p>
          <a:p>
            <a:pPr algn="l" rtl="0">
              <a:buFontTx/>
              <a:buChar char="•"/>
            </a:pPr>
            <a:r>
              <a:rPr lang="en-AU" dirty="0"/>
              <a:t>transposition (permutation) ciphers</a:t>
            </a:r>
          </a:p>
          <a:p>
            <a:pPr algn="l" rtl="0">
              <a:buFontTx/>
              <a:buChar char="•"/>
            </a:pPr>
            <a:r>
              <a:rPr lang="en-AU" dirty="0"/>
              <a:t>product ciphers</a:t>
            </a:r>
          </a:p>
          <a:p>
            <a:pPr lvl="1" algn="l" rtl="0">
              <a:buFontTx/>
              <a:buChar char="–"/>
            </a:pPr>
            <a:r>
              <a:rPr lang="en-AU" dirty="0"/>
              <a:t>using both</a:t>
            </a:r>
          </a:p>
          <a:p>
            <a:pPr lvl="2" algn="l" rtl="0">
              <a:buFontTx/>
              <a:buChar char="•"/>
            </a:pPr>
            <a:r>
              <a:rPr lang="en-AU" dirty="0"/>
              <a:t>substitution, and</a:t>
            </a:r>
          </a:p>
          <a:p>
            <a:pPr lvl="2" algn="l" rtl="0">
              <a:buFontTx/>
              <a:buChar char="•"/>
            </a:pPr>
            <a:r>
              <a:rPr lang="en-AU" dirty="0"/>
              <a:t>transposition</a:t>
            </a:r>
          </a:p>
          <a:p>
            <a:endParaRPr lang="ar-SA" dirty="0"/>
          </a:p>
        </p:txBody>
      </p:sp>
    </p:spTree>
    <p:extLst>
      <p:ext uri="{BB962C8B-B14F-4D97-AF65-F5344CB8AC3E}">
        <p14:creationId xmlns:p14="http://schemas.microsoft.com/office/powerpoint/2010/main" val="25943596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a:solidFill>
                  <a:schemeClr val="tx2"/>
                </a:solidFill>
              </a:rPr>
              <a:t>Classical Cryptography</a:t>
            </a:r>
            <a:br>
              <a:rPr lang="en-US" dirty="0">
                <a:solidFill>
                  <a:schemeClr val="tx2"/>
                </a:solidFill>
              </a:rPr>
            </a:br>
            <a:endParaRPr lang="ar-SA" dirty="0"/>
          </a:p>
        </p:txBody>
      </p:sp>
      <p:sp>
        <p:nvSpPr>
          <p:cNvPr id="3" name="عنصر نائب للمحتوى 2"/>
          <p:cNvSpPr>
            <a:spLocks noGrp="1"/>
          </p:cNvSpPr>
          <p:nvPr>
            <p:ph idx="1"/>
          </p:nvPr>
        </p:nvSpPr>
        <p:spPr/>
        <p:txBody>
          <a:bodyPr>
            <a:normAutofit/>
          </a:bodyPr>
          <a:lstStyle/>
          <a:p>
            <a:pPr algn="l" rtl="0">
              <a:lnSpc>
                <a:spcPct val="90000"/>
              </a:lnSpc>
              <a:buFontTx/>
              <a:buChar char="•"/>
            </a:pPr>
            <a:r>
              <a:rPr lang="en-US" sz="3600" dirty="0" err="1"/>
              <a:t>Monoalphabetic</a:t>
            </a:r>
            <a:r>
              <a:rPr lang="en-US" sz="3600" dirty="0"/>
              <a:t> Ciphers</a:t>
            </a:r>
            <a:br>
              <a:rPr lang="en-US" sz="3600" dirty="0"/>
            </a:br>
            <a:r>
              <a:rPr lang="en-US" sz="3600" dirty="0"/>
              <a:t>Once a key is chosen, each alphabetic character of a plaintext is mapped onto a </a:t>
            </a:r>
            <a:r>
              <a:rPr lang="en-US" sz="3600" b="1" i="1" dirty="0"/>
              <a:t>unique</a:t>
            </a:r>
            <a:r>
              <a:rPr lang="en-US" sz="3600" b="1" dirty="0"/>
              <a:t> </a:t>
            </a:r>
            <a:r>
              <a:rPr lang="en-US" sz="3600" dirty="0"/>
              <a:t>alphabetic character of a </a:t>
            </a:r>
            <a:r>
              <a:rPr lang="en-US" sz="3600" dirty="0" err="1"/>
              <a:t>ciphertext</a:t>
            </a:r>
            <a:r>
              <a:rPr lang="en-US" sz="3600" dirty="0"/>
              <a:t>.</a:t>
            </a:r>
          </a:p>
          <a:p>
            <a:pPr lvl="1" algn="l" rtl="0">
              <a:lnSpc>
                <a:spcPct val="90000"/>
              </a:lnSpc>
              <a:buFontTx/>
              <a:buChar char="–"/>
            </a:pPr>
            <a:r>
              <a:rPr lang="en-US" sz="3600" dirty="0" smtClean="0"/>
              <a:t>The Shift Cipher (Caesar Cipher)</a:t>
            </a:r>
          </a:p>
          <a:p>
            <a:pPr lvl="1" algn="l" rtl="0">
              <a:lnSpc>
                <a:spcPct val="90000"/>
              </a:lnSpc>
              <a:buFontTx/>
              <a:buChar char="–"/>
            </a:pPr>
            <a:r>
              <a:rPr lang="en-US" sz="3600" dirty="0" smtClean="0"/>
              <a:t>The Substitution Cipher</a:t>
            </a:r>
          </a:p>
          <a:p>
            <a:pPr lvl="1" algn="l" rtl="0">
              <a:lnSpc>
                <a:spcPct val="90000"/>
              </a:lnSpc>
              <a:buFontTx/>
              <a:buChar char="–"/>
            </a:pPr>
            <a:r>
              <a:rPr lang="en-US" sz="3600" dirty="0" smtClean="0"/>
              <a:t>The Affine Cipher</a:t>
            </a:r>
          </a:p>
          <a:p>
            <a:endParaRPr lang="ar-SA" sz="3600" dirty="0"/>
          </a:p>
        </p:txBody>
      </p:sp>
    </p:spTree>
    <p:extLst>
      <p:ext uri="{BB962C8B-B14F-4D97-AF65-F5344CB8AC3E}">
        <p14:creationId xmlns:p14="http://schemas.microsoft.com/office/powerpoint/2010/main" val="20629571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a:solidFill>
                  <a:schemeClr val="tx2"/>
                </a:solidFill>
              </a:rPr>
              <a:t>Classical Cryptography</a:t>
            </a:r>
            <a:br>
              <a:rPr lang="en-US" dirty="0">
                <a:solidFill>
                  <a:schemeClr val="tx2"/>
                </a:solidFill>
              </a:rPr>
            </a:br>
            <a:endParaRPr lang="ar-SA" dirty="0"/>
          </a:p>
        </p:txBody>
      </p:sp>
      <p:sp>
        <p:nvSpPr>
          <p:cNvPr id="3" name="عنصر نائب للمحتوى 2"/>
          <p:cNvSpPr>
            <a:spLocks noGrp="1"/>
          </p:cNvSpPr>
          <p:nvPr>
            <p:ph idx="1"/>
          </p:nvPr>
        </p:nvSpPr>
        <p:spPr/>
        <p:txBody>
          <a:bodyPr/>
          <a:lstStyle/>
          <a:p>
            <a:pPr algn="l" rtl="0">
              <a:buFontTx/>
              <a:buChar char="•"/>
            </a:pPr>
            <a:r>
              <a:rPr lang="en-US" dirty="0"/>
              <a:t>Polyalphabetic Ciphers</a:t>
            </a:r>
            <a:br>
              <a:rPr lang="en-US" dirty="0"/>
            </a:br>
            <a:r>
              <a:rPr lang="en-US" dirty="0"/>
              <a:t>Each alphabetic character of a plaintext can be mapped onto </a:t>
            </a:r>
            <a:r>
              <a:rPr lang="en-US" b="1" i="1" dirty="0"/>
              <a:t>m</a:t>
            </a:r>
            <a:r>
              <a:rPr lang="en-US" b="1" dirty="0"/>
              <a:t> </a:t>
            </a:r>
            <a:r>
              <a:rPr lang="en-US" dirty="0"/>
              <a:t>alphabetic characters of a </a:t>
            </a:r>
            <a:r>
              <a:rPr lang="en-US" dirty="0" err="1"/>
              <a:t>ciphertext</a:t>
            </a:r>
            <a:r>
              <a:rPr lang="en-US" dirty="0"/>
              <a:t>. Usually </a:t>
            </a:r>
            <a:r>
              <a:rPr lang="en-US" b="1" i="1" dirty="0"/>
              <a:t>m</a:t>
            </a:r>
            <a:r>
              <a:rPr lang="en-US" dirty="0"/>
              <a:t> is related to the encryption key. </a:t>
            </a:r>
          </a:p>
          <a:p>
            <a:pPr lvl="1" algn="l" rtl="0">
              <a:buFontTx/>
              <a:buChar char="–"/>
            </a:pPr>
            <a:r>
              <a:rPr lang="en-US" sz="3200" dirty="0" smtClean="0"/>
              <a:t>The </a:t>
            </a:r>
            <a:r>
              <a:rPr lang="en-US" sz="3200" dirty="0" err="1" smtClean="0"/>
              <a:t>Vigen</a:t>
            </a:r>
            <a:r>
              <a:rPr lang="en-US" sz="3200" dirty="0" err="1" smtClean="0">
                <a:cs typeface="Times New Roman" pitchFamily="18" charset="0"/>
              </a:rPr>
              <a:t>è</a:t>
            </a:r>
            <a:r>
              <a:rPr lang="en-US" sz="3200" dirty="0" err="1" smtClean="0"/>
              <a:t>re</a:t>
            </a:r>
            <a:r>
              <a:rPr lang="en-US" sz="3200" dirty="0" smtClean="0"/>
              <a:t> Cipher</a:t>
            </a:r>
          </a:p>
          <a:p>
            <a:pPr lvl="1" algn="l" rtl="0">
              <a:buFontTx/>
              <a:buChar char="–"/>
            </a:pPr>
            <a:r>
              <a:rPr lang="en-US" sz="3200" dirty="0" smtClean="0"/>
              <a:t>The Hill Cipher</a:t>
            </a:r>
          </a:p>
          <a:p>
            <a:pPr lvl="1" algn="l" rtl="0">
              <a:buFontTx/>
              <a:buChar char="–"/>
            </a:pPr>
            <a:r>
              <a:rPr lang="en-US" sz="3200" dirty="0" smtClean="0"/>
              <a:t>The Permutation Cipher</a:t>
            </a:r>
            <a:endParaRPr lang="en-US" sz="3200" dirty="0"/>
          </a:p>
        </p:txBody>
      </p:sp>
    </p:spTree>
    <p:extLst>
      <p:ext uri="{BB962C8B-B14F-4D97-AF65-F5344CB8AC3E}">
        <p14:creationId xmlns:p14="http://schemas.microsoft.com/office/powerpoint/2010/main" val="23680686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a:solidFill>
                  <a:schemeClr val="tx2"/>
                </a:solidFill>
              </a:rPr>
              <a:t>Benefits of Cryptography</a:t>
            </a:r>
            <a:br>
              <a:rPr lang="en-US" dirty="0">
                <a:solidFill>
                  <a:schemeClr val="tx2"/>
                </a:solidFill>
              </a:rPr>
            </a:br>
            <a:endParaRPr lang="ar-SA" dirty="0"/>
          </a:p>
        </p:txBody>
      </p:sp>
      <p:sp>
        <p:nvSpPr>
          <p:cNvPr id="3" name="عنصر نائب للمحتوى 2"/>
          <p:cNvSpPr>
            <a:spLocks noGrp="1"/>
          </p:cNvSpPr>
          <p:nvPr>
            <p:ph idx="1"/>
          </p:nvPr>
        </p:nvSpPr>
        <p:spPr/>
        <p:txBody>
          <a:bodyPr/>
          <a:lstStyle/>
          <a:p>
            <a:pPr algn="l" rtl="0">
              <a:buFontTx/>
              <a:buChar char="•"/>
            </a:pPr>
            <a:r>
              <a:rPr lang="en-US" sz="3600" dirty="0"/>
              <a:t>Offers individual privacy and confidentiality.</a:t>
            </a:r>
          </a:p>
          <a:p>
            <a:pPr algn="l" rtl="0">
              <a:buFontTx/>
              <a:buChar char="•"/>
            </a:pPr>
            <a:r>
              <a:rPr lang="en-US" sz="3600" dirty="0"/>
              <a:t>In some circumstances also authentication and non-repudiation (e.g. legal ‘signatures’)</a:t>
            </a:r>
          </a:p>
          <a:p>
            <a:pPr algn="l" rtl="0">
              <a:buFontTx/>
              <a:buChar char="•"/>
            </a:pPr>
            <a:r>
              <a:rPr lang="en-US" sz="3600" dirty="0"/>
              <a:t>Especially important in explicitly Authorization </a:t>
            </a:r>
            <a:r>
              <a:rPr lang="en-US" dirty="0"/>
              <a:t>.</a:t>
            </a:r>
          </a:p>
          <a:p>
            <a:endParaRPr lang="ar-SA" dirty="0"/>
          </a:p>
        </p:txBody>
      </p:sp>
    </p:spTree>
    <p:extLst>
      <p:ext uri="{BB962C8B-B14F-4D97-AF65-F5344CB8AC3E}">
        <p14:creationId xmlns:p14="http://schemas.microsoft.com/office/powerpoint/2010/main" val="30818858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t>Cryptanalysis</a:t>
            </a:r>
            <a:endParaRPr lang="ar-SA" dirty="0"/>
          </a:p>
        </p:txBody>
      </p:sp>
      <p:sp>
        <p:nvSpPr>
          <p:cNvPr id="3" name="عنصر نائب للمحتوى 2"/>
          <p:cNvSpPr>
            <a:spLocks noGrp="1"/>
          </p:cNvSpPr>
          <p:nvPr>
            <p:ph idx="1"/>
          </p:nvPr>
        </p:nvSpPr>
        <p:spPr/>
        <p:txBody>
          <a:bodyPr>
            <a:normAutofit/>
          </a:bodyPr>
          <a:lstStyle/>
          <a:p>
            <a:pPr algn="l" rtl="0"/>
            <a:r>
              <a:rPr lang="en-US" sz="4000" dirty="0"/>
              <a:t>Is the science and study of methods of breaking ciphers. A cipher is breakable if it is possible to determine the plaintext or key from the </a:t>
            </a:r>
            <a:r>
              <a:rPr lang="en-US" sz="4000" dirty="0" smtClean="0"/>
              <a:t>Cipher text </a:t>
            </a:r>
            <a:r>
              <a:rPr lang="en-US" sz="4000" dirty="0"/>
              <a:t>or to determine the key from both plaintext and </a:t>
            </a:r>
            <a:r>
              <a:rPr lang="en-US" sz="4000" dirty="0" smtClean="0"/>
              <a:t>Cipher text</a:t>
            </a:r>
            <a:endParaRPr lang="ar-SA" sz="4000" dirty="0"/>
          </a:p>
        </p:txBody>
      </p:sp>
    </p:spTree>
    <p:extLst>
      <p:ext uri="{BB962C8B-B14F-4D97-AF65-F5344CB8AC3E}">
        <p14:creationId xmlns:p14="http://schemas.microsoft.com/office/powerpoint/2010/main" val="10729833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cryptanalysis</a:t>
            </a:r>
            <a:endParaRPr lang="ar-SA" dirty="0"/>
          </a:p>
        </p:txBody>
      </p:sp>
      <p:pic>
        <p:nvPicPr>
          <p:cNvPr id="4" name="Picture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1447800"/>
            <a:ext cx="8534399"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877415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t>Types of Cryptanalysis attacks</a:t>
            </a:r>
            <a:endParaRPr lang="ar-SA" dirty="0"/>
          </a:p>
        </p:txBody>
      </p:sp>
      <p:sp>
        <p:nvSpPr>
          <p:cNvPr id="3" name="عنصر نائب للمحتوى 2"/>
          <p:cNvSpPr>
            <a:spLocks noGrp="1"/>
          </p:cNvSpPr>
          <p:nvPr>
            <p:ph idx="1"/>
          </p:nvPr>
        </p:nvSpPr>
        <p:spPr/>
        <p:txBody>
          <a:bodyPr>
            <a:normAutofit lnSpcReduction="10000"/>
          </a:bodyPr>
          <a:lstStyle/>
          <a:p>
            <a:pPr algn="l" rtl="0"/>
            <a:r>
              <a:rPr lang="en-US" b="1" dirty="0"/>
              <a:t>1. </a:t>
            </a:r>
            <a:r>
              <a:rPr lang="en-US" b="1" dirty="0" err="1"/>
              <a:t>Ciphertext</a:t>
            </a:r>
            <a:r>
              <a:rPr lang="en-US" b="1" dirty="0"/>
              <a:t>-only attack:- </a:t>
            </a:r>
            <a:endParaRPr lang="en-US" b="1" dirty="0" smtClean="0"/>
          </a:p>
          <a:p>
            <a:pPr algn="l" rtl="0"/>
            <a:r>
              <a:rPr lang="en-US" dirty="0" smtClean="0"/>
              <a:t>The </a:t>
            </a:r>
            <a:r>
              <a:rPr lang="en-US" dirty="0"/>
              <a:t>cryptanalyst has the cipher text of several messages, all of which have been encrypted using the same encryption algorithm, the cryptanalyst job is to recover the plain text of many message as possible, or better yet to deduce </a:t>
            </a:r>
            <a:r>
              <a:rPr lang="en-US" dirty="0" smtClean="0"/>
              <a:t>the </a:t>
            </a:r>
            <a:r>
              <a:rPr lang="en-US" dirty="0"/>
              <a:t>key (or keys) used to encrypt the message. In order to decrypt other message encrypted with the same keys.</a:t>
            </a:r>
            <a:endParaRPr lang="ar-SA" dirty="0"/>
          </a:p>
        </p:txBody>
      </p:sp>
    </p:spTree>
    <p:extLst>
      <p:ext uri="{BB962C8B-B14F-4D97-AF65-F5344CB8AC3E}">
        <p14:creationId xmlns:p14="http://schemas.microsoft.com/office/powerpoint/2010/main" val="4265965823"/>
      </p:ext>
    </p:extLst>
  </p:cSld>
  <p:clrMapOvr>
    <a:masterClrMapping/>
  </p:clrMapOvr>
  <p:timing>
    <p:tnLst>
      <p:par>
        <p:cTn id="1" dur="indefinite" restart="never" nodeType="tmRoot"/>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284</Words>
  <Application>Microsoft Office PowerPoint</Application>
  <PresentationFormat>عرض على الشاشة (3:4)‏</PresentationFormat>
  <Paragraphs>40</Paragraphs>
  <Slides>12</Slides>
  <Notes>0</Notes>
  <HiddenSlides>0</HiddenSlides>
  <MMClips>0</MMClips>
  <ScaleCrop>false</ScaleCrop>
  <HeadingPairs>
    <vt:vector size="4" baseType="variant">
      <vt:variant>
        <vt:lpstr>نسق</vt:lpstr>
      </vt:variant>
      <vt:variant>
        <vt:i4>1</vt:i4>
      </vt:variant>
      <vt:variant>
        <vt:lpstr>عناوين الشرائح</vt:lpstr>
      </vt:variant>
      <vt:variant>
        <vt:i4>12</vt:i4>
      </vt:variant>
    </vt:vector>
  </HeadingPairs>
  <TitlesOfParts>
    <vt:vector size="13" baseType="lpstr">
      <vt:lpstr>نسق Office</vt:lpstr>
      <vt:lpstr>  Symmetric Encryption  </vt:lpstr>
      <vt:lpstr>The General Idea of Symmetric-Key Cryptography</vt:lpstr>
      <vt:lpstr>Classic ciphers </vt:lpstr>
      <vt:lpstr>Classical Cryptography </vt:lpstr>
      <vt:lpstr>Classical Cryptography </vt:lpstr>
      <vt:lpstr>Benefits of Cryptography </vt:lpstr>
      <vt:lpstr>Cryptanalysis</vt:lpstr>
      <vt:lpstr>cryptanalysis</vt:lpstr>
      <vt:lpstr>Types of Cryptanalysis attacks</vt:lpstr>
      <vt:lpstr>Ciphertext-only attack</vt:lpstr>
      <vt:lpstr>Types of Cryptanalysis attacks</vt:lpstr>
      <vt:lpstr>Known-plaintext attack</vt:lpstr>
    </vt:vector>
  </TitlesOfParts>
  <Company>Ahmed-Under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Symmetric Encryption  </dc:title>
  <dc:creator>saad</dc:creator>
  <cp:lastModifiedBy>saad</cp:lastModifiedBy>
  <cp:revision>1</cp:revision>
  <dcterms:created xsi:type="dcterms:W3CDTF">2019-01-18T17:11:17Z</dcterms:created>
  <dcterms:modified xsi:type="dcterms:W3CDTF">2019-01-18T17:11:35Z</dcterms:modified>
</cp:coreProperties>
</file>