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AC79-3077-4837-857E-369205D8F5F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2F01F-65BB-42D4-972A-8B444710E1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AC79-3077-4837-857E-369205D8F5F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2F01F-65BB-42D4-972A-8B444710E1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AC79-3077-4837-857E-369205D8F5F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2F01F-65BB-42D4-972A-8B444710E1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AC79-3077-4837-857E-369205D8F5F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2F01F-65BB-42D4-972A-8B444710E1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AC79-3077-4837-857E-369205D8F5F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2F01F-65BB-42D4-972A-8B444710E1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AC79-3077-4837-857E-369205D8F5F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2F01F-65BB-42D4-972A-8B444710E1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AC79-3077-4837-857E-369205D8F5F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2F01F-65BB-42D4-972A-8B444710E1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AC79-3077-4837-857E-369205D8F5F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2F01F-65BB-42D4-972A-8B444710E1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AC79-3077-4837-857E-369205D8F5F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2F01F-65BB-42D4-972A-8B444710E1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AC79-3077-4837-857E-369205D8F5F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2F01F-65BB-42D4-972A-8B444710E1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0AC79-3077-4837-857E-369205D8F5F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2F01F-65BB-42D4-972A-8B444710E1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0AC79-3077-4837-857E-369205D8F5FC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2F01F-65BB-42D4-972A-8B444710E1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latin typeface="Times New Roman" pitchFamily="18" charset="0"/>
              </a:rPr>
              <a:t>IP datagram fields cont.</a:t>
            </a:r>
            <a:endParaRPr lang="en-US" smtClean="0"/>
          </a:p>
        </p:txBody>
      </p:sp>
      <p:sp>
        <p:nvSpPr>
          <p:cNvPr id="19459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Data Communication and Computer Networks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FE508-3DA1-4567-A271-EFD23D00F4FC}" type="slidenum">
              <a:rPr lang="ar-SA"/>
              <a:pPr/>
              <a:t>1</a:t>
            </a:fld>
            <a:endParaRPr lang="en-US"/>
          </a:p>
        </p:txBody>
      </p:sp>
      <p:sp>
        <p:nvSpPr>
          <p:cNvPr id="19461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The total length </a:t>
            </a:r>
            <a:r>
              <a:rPr lang="en-US" smtClean="0"/>
              <a:t>field defines the total length of the datagram Including the header.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Total length field is 16 bits, or 65,535 bytes.  Of which 20 to 60 bytes are the header.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IP Addresses</a:t>
            </a:r>
            <a:br>
              <a:rPr lang="en-US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en-US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Classful</a:t>
            </a:r>
            <a:r>
              <a:rPr lang="en-US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Addressing</a:t>
            </a:r>
            <a:endParaRPr lang="en-US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Data Communication and Computer Networks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2435E-DF2D-4CA5-84A7-9AE08499F37D}" type="slidenum">
              <a:rPr lang="ar-SA"/>
              <a:pPr/>
              <a:t>10</a:t>
            </a:fld>
            <a:endParaRPr lang="en-US"/>
          </a:p>
        </p:txBody>
      </p:sp>
      <p:sp>
        <p:nvSpPr>
          <p:cNvPr id="28677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 lIns="82153" tIns="41076" rIns="82153" bIns="41076"/>
          <a:lstStyle/>
          <a:p>
            <a:pPr eaLnBrk="1" hangingPunct="1">
              <a:spcBef>
                <a:spcPct val="60000"/>
              </a:spcBef>
            </a:pPr>
            <a:r>
              <a:rPr lang="en-US" sz="3100" smtClean="0"/>
              <a:t>Class A:  </a:t>
            </a:r>
          </a:p>
          <a:p>
            <a:pPr eaLnBrk="1" hangingPunct="1">
              <a:spcBef>
                <a:spcPct val="60000"/>
              </a:spcBef>
            </a:pPr>
            <a:r>
              <a:rPr lang="en-US" sz="3100" smtClean="0"/>
              <a:t>Class B:  </a:t>
            </a:r>
          </a:p>
          <a:p>
            <a:pPr eaLnBrk="1" hangingPunct="1">
              <a:spcBef>
                <a:spcPct val="60000"/>
              </a:spcBef>
            </a:pPr>
            <a:r>
              <a:rPr lang="en-US" sz="3100" smtClean="0"/>
              <a:t>Class C:   </a:t>
            </a:r>
          </a:p>
          <a:p>
            <a:pPr eaLnBrk="1" hangingPunct="1">
              <a:spcBef>
                <a:spcPct val="60000"/>
              </a:spcBef>
            </a:pPr>
            <a:r>
              <a:rPr lang="en-US" sz="3100" smtClean="0"/>
              <a:t>Class D:      Multicast    </a:t>
            </a:r>
          </a:p>
          <a:p>
            <a:pPr eaLnBrk="1" hangingPunct="1">
              <a:spcBef>
                <a:spcPct val="60000"/>
              </a:spcBef>
            </a:pPr>
            <a:r>
              <a:rPr lang="en-US" sz="3100" smtClean="0"/>
              <a:t>Class E:       Research</a:t>
            </a: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2986088" y="1600200"/>
            <a:ext cx="4786312" cy="500063"/>
            <a:chOff x="1604" y="820"/>
            <a:chExt cx="2680" cy="280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1604" y="820"/>
              <a:ext cx="664" cy="280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147486" tIns="73744" rIns="147486" bIns="73744" anchor="ctr"/>
            <a:lstStyle/>
            <a:p>
              <a:pPr algn="ctr" defTabSz="1028700">
                <a:defRPr/>
              </a:pPr>
              <a:r>
                <a:rPr lang="en-US" sz="2000" b="1">
                  <a:solidFill>
                    <a:schemeClr val="accent1"/>
                  </a:solidFill>
                  <a:latin typeface="Helvetica" pitchFamily="34" charset="0"/>
                </a:rPr>
                <a:t>Network</a:t>
              </a:r>
              <a:endParaRPr lang="en-US" sz="2000" b="1">
                <a:latin typeface="Helvetica" pitchFamily="34" charset="0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276" y="820"/>
              <a:ext cx="664" cy="280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147486" tIns="73744" rIns="147486" bIns="73744" anchor="ctr"/>
            <a:lstStyle/>
            <a:p>
              <a:pPr algn="ctr" defTabSz="1028700">
                <a:defRPr/>
              </a:pPr>
              <a:r>
                <a:rPr lang="en-US" sz="2000" b="1">
                  <a:solidFill>
                    <a:schemeClr val="bg2"/>
                  </a:solidFill>
                  <a:latin typeface="Helvetica" pitchFamily="34" charset="0"/>
                </a:rPr>
                <a:t>Host</a:t>
              </a: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2948" y="820"/>
              <a:ext cx="664" cy="280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147486" tIns="73744" rIns="147486" bIns="73744" anchor="ctr"/>
            <a:lstStyle/>
            <a:p>
              <a:pPr algn="ctr" defTabSz="1028700">
                <a:defRPr/>
              </a:pPr>
              <a:r>
                <a:rPr lang="en-US" sz="2000" b="1">
                  <a:solidFill>
                    <a:schemeClr val="bg2"/>
                  </a:solidFill>
                  <a:latin typeface="Helvetica" pitchFamily="34" charset="0"/>
                </a:rPr>
                <a:t>Host</a:t>
              </a: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3620" y="820"/>
              <a:ext cx="664" cy="280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147486" tIns="73744" rIns="147486" bIns="73744" anchor="ctr"/>
            <a:lstStyle/>
            <a:p>
              <a:pPr algn="ctr" defTabSz="1028700">
                <a:defRPr/>
              </a:pPr>
              <a:r>
                <a:rPr lang="en-US" sz="2000" b="1">
                  <a:solidFill>
                    <a:schemeClr val="bg2"/>
                  </a:solidFill>
                  <a:latin typeface="Helvetica" pitchFamily="34" charset="0"/>
                </a:rPr>
                <a:t>Host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2986088" y="2286000"/>
            <a:ext cx="4786312" cy="500063"/>
            <a:chOff x="1604" y="1232"/>
            <a:chExt cx="2680" cy="280"/>
          </a:xfrm>
        </p:grpSpPr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1604" y="1232"/>
              <a:ext cx="664" cy="280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147486" tIns="73744" rIns="147486" bIns="73744" anchor="ctr"/>
            <a:lstStyle/>
            <a:p>
              <a:pPr algn="ctr" defTabSz="1028700">
                <a:defRPr/>
              </a:pPr>
              <a:r>
                <a:rPr lang="en-US" sz="2000" b="1">
                  <a:solidFill>
                    <a:schemeClr val="accent1"/>
                  </a:solidFill>
                  <a:latin typeface="Helvetica" pitchFamily="34" charset="0"/>
                </a:rPr>
                <a:t>Network</a:t>
              </a:r>
              <a:endParaRPr lang="en-US" sz="2000" b="1">
                <a:latin typeface="Helvetica" pitchFamily="34" charset="0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2276" y="1232"/>
              <a:ext cx="664" cy="280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147486" tIns="73744" rIns="147486" bIns="73744" anchor="ctr"/>
            <a:lstStyle/>
            <a:p>
              <a:pPr algn="ctr" defTabSz="1028700">
                <a:defRPr/>
              </a:pPr>
              <a:r>
                <a:rPr lang="en-US" sz="2000" b="1">
                  <a:solidFill>
                    <a:schemeClr val="accent1"/>
                  </a:solidFill>
                  <a:latin typeface="Helvetica" pitchFamily="34" charset="0"/>
                </a:rPr>
                <a:t>Network</a:t>
              </a: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2948" y="1232"/>
              <a:ext cx="664" cy="280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147486" tIns="73744" rIns="147486" bIns="73744" anchor="ctr"/>
            <a:lstStyle/>
            <a:p>
              <a:pPr algn="ctr" defTabSz="1028700">
                <a:defRPr/>
              </a:pPr>
              <a:r>
                <a:rPr lang="en-US" sz="2000" b="1">
                  <a:solidFill>
                    <a:schemeClr val="bg2"/>
                  </a:solidFill>
                  <a:latin typeface="Helvetica" pitchFamily="34" charset="0"/>
                </a:rPr>
                <a:t>Host</a:t>
              </a: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3620" y="1232"/>
              <a:ext cx="664" cy="280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147486" tIns="73744" rIns="147486" bIns="73744" anchor="ctr"/>
            <a:lstStyle/>
            <a:p>
              <a:pPr algn="ctr" defTabSz="1028700">
                <a:defRPr/>
              </a:pPr>
              <a:r>
                <a:rPr lang="en-US" sz="2000" b="1" dirty="0">
                  <a:solidFill>
                    <a:schemeClr val="bg2"/>
                  </a:solidFill>
                  <a:latin typeface="Helvetica" pitchFamily="34" charset="0"/>
                </a:rPr>
                <a:t>Host</a:t>
              </a:r>
            </a:p>
          </p:txBody>
        </p: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2986088" y="3048000"/>
            <a:ext cx="4786312" cy="500063"/>
            <a:chOff x="1604" y="1636"/>
            <a:chExt cx="2680" cy="280"/>
          </a:xfrm>
        </p:grpSpPr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1604" y="1636"/>
              <a:ext cx="664" cy="280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147486" tIns="73744" rIns="147486" bIns="73744" anchor="ctr"/>
            <a:lstStyle/>
            <a:p>
              <a:pPr algn="ctr" defTabSz="1028700">
                <a:defRPr/>
              </a:pPr>
              <a:r>
                <a:rPr lang="en-US" sz="2000" b="1">
                  <a:solidFill>
                    <a:schemeClr val="accent1"/>
                  </a:solidFill>
                  <a:latin typeface="Helvetica" pitchFamily="34" charset="0"/>
                </a:rPr>
                <a:t>Network</a:t>
              </a:r>
              <a:endParaRPr lang="en-US" sz="2000" b="1">
                <a:latin typeface="Helvetica" pitchFamily="34" charset="0"/>
              </a:endParaRPr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2276" y="1636"/>
              <a:ext cx="664" cy="280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147486" tIns="73744" rIns="147486" bIns="73744" anchor="ctr"/>
            <a:lstStyle/>
            <a:p>
              <a:pPr algn="ctr" defTabSz="1028700">
                <a:defRPr/>
              </a:pPr>
              <a:r>
                <a:rPr lang="en-US" sz="2000" b="1">
                  <a:solidFill>
                    <a:schemeClr val="accent1"/>
                  </a:solidFill>
                  <a:latin typeface="Helvetica" pitchFamily="34" charset="0"/>
                </a:rPr>
                <a:t>Network</a:t>
              </a:r>
              <a:endParaRPr lang="en-US" sz="2000" b="1">
                <a:latin typeface="Helvetica" pitchFamily="34" charset="0"/>
              </a:endParaRPr>
            </a:p>
          </p:txBody>
        </p:sp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2948" y="1636"/>
              <a:ext cx="664" cy="280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147486" tIns="73744" rIns="147486" bIns="73744" anchor="ctr"/>
            <a:lstStyle/>
            <a:p>
              <a:pPr algn="ctr" defTabSz="1028700">
                <a:defRPr/>
              </a:pPr>
              <a:r>
                <a:rPr lang="en-US" sz="2000" b="1">
                  <a:solidFill>
                    <a:schemeClr val="accent1"/>
                  </a:solidFill>
                  <a:latin typeface="Helvetica" pitchFamily="34" charset="0"/>
                </a:rPr>
                <a:t>Network</a:t>
              </a:r>
              <a:endParaRPr lang="en-US" sz="2000" b="1">
                <a:latin typeface="Helvetica" pitchFamily="34" charset="0"/>
              </a:endParaRPr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3620" y="1636"/>
              <a:ext cx="664" cy="280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147486" tIns="73744" rIns="147486" bIns="73744" anchor="ctr"/>
            <a:lstStyle/>
            <a:p>
              <a:pPr algn="ctr" defTabSz="1028700">
                <a:defRPr/>
              </a:pPr>
              <a:r>
                <a:rPr lang="en-US" sz="2000" b="1">
                  <a:solidFill>
                    <a:schemeClr val="bg2"/>
                  </a:solidFill>
                  <a:latin typeface="Helvetica" pitchFamily="34" charset="0"/>
                </a:rPr>
                <a:t>Host</a:t>
              </a:r>
            </a:p>
          </p:txBody>
        </p:sp>
      </p:grpSp>
      <p:sp>
        <p:nvSpPr>
          <p:cNvPr id="28681" name="Rectangle 19"/>
          <p:cNvSpPr>
            <a:spLocks noChangeArrowheads="1"/>
          </p:cNvSpPr>
          <p:nvPr/>
        </p:nvSpPr>
        <p:spPr bwMode="auto">
          <a:xfrm>
            <a:off x="3124200" y="1262063"/>
            <a:ext cx="31432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52359" tIns="0" rIns="652359" bIns="0" anchor="ctr" anchorCtr="1"/>
          <a:lstStyle/>
          <a:p>
            <a:pPr defTabSz="1028700">
              <a:lnSpc>
                <a:spcPts val="2363"/>
              </a:lnSpc>
              <a:tabLst>
                <a:tab pos="514350" algn="l"/>
                <a:tab pos="1028700" algn="l"/>
                <a:tab pos="1543050" algn="l"/>
              </a:tabLst>
            </a:pPr>
            <a:r>
              <a:rPr lang="en-US" sz="2000" b="1">
                <a:latin typeface="Helvetica" pitchFamily="34" charset="0"/>
              </a:rPr>
              <a:t>8 bits</a:t>
            </a:r>
          </a:p>
        </p:txBody>
      </p:sp>
      <p:sp>
        <p:nvSpPr>
          <p:cNvPr id="28682" name="Rectangle 20"/>
          <p:cNvSpPr>
            <a:spLocks noChangeArrowheads="1"/>
          </p:cNvSpPr>
          <p:nvPr/>
        </p:nvSpPr>
        <p:spPr bwMode="auto">
          <a:xfrm>
            <a:off x="4267200" y="1233488"/>
            <a:ext cx="31432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52359" tIns="0" rIns="652359" bIns="0" anchor="ctr" anchorCtr="1"/>
          <a:lstStyle/>
          <a:p>
            <a:pPr defTabSz="1028700">
              <a:lnSpc>
                <a:spcPts val="2363"/>
              </a:lnSpc>
              <a:tabLst>
                <a:tab pos="514350" algn="l"/>
                <a:tab pos="1028700" algn="l"/>
                <a:tab pos="1543050" algn="l"/>
              </a:tabLst>
            </a:pPr>
            <a:r>
              <a:rPr lang="en-US" sz="2000" b="1">
                <a:latin typeface="Helvetica" pitchFamily="34" charset="0"/>
              </a:rPr>
              <a:t>8 bits</a:t>
            </a:r>
          </a:p>
        </p:txBody>
      </p:sp>
      <p:sp>
        <p:nvSpPr>
          <p:cNvPr id="28683" name="Rectangle 21"/>
          <p:cNvSpPr>
            <a:spLocks noChangeArrowheads="1"/>
          </p:cNvSpPr>
          <p:nvPr/>
        </p:nvSpPr>
        <p:spPr bwMode="auto">
          <a:xfrm>
            <a:off x="5410200" y="1219200"/>
            <a:ext cx="31432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52359" tIns="0" rIns="652359" bIns="0" anchor="ctr" anchorCtr="1"/>
          <a:lstStyle/>
          <a:p>
            <a:pPr defTabSz="1028700">
              <a:lnSpc>
                <a:spcPts val="2363"/>
              </a:lnSpc>
              <a:tabLst>
                <a:tab pos="514350" algn="l"/>
                <a:tab pos="1028700" algn="l"/>
                <a:tab pos="1543050" algn="l"/>
              </a:tabLst>
            </a:pPr>
            <a:r>
              <a:rPr lang="en-US" sz="2000" b="1">
                <a:latin typeface="Helvetica" pitchFamily="34" charset="0"/>
              </a:rPr>
              <a:t>8 bits</a:t>
            </a:r>
          </a:p>
        </p:txBody>
      </p:sp>
      <p:sp>
        <p:nvSpPr>
          <p:cNvPr id="28684" name="Rectangle 22"/>
          <p:cNvSpPr>
            <a:spLocks noChangeArrowheads="1"/>
          </p:cNvSpPr>
          <p:nvPr/>
        </p:nvSpPr>
        <p:spPr bwMode="auto">
          <a:xfrm>
            <a:off x="6553200" y="1219200"/>
            <a:ext cx="31432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52359" tIns="0" rIns="652359" bIns="0" anchor="ctr" anchorCtr="1"/>
          <a:lstStyle/>
          <a:p>
            <a:pPr defTabSz="1028700">
              <a:lnSpc>
                <a:spcPts val="2363"/>
              </a:lnSpc>
              <a:tabLst>
                <a:tab pos="514350" algn="l"/>
                <a:tab pos="1028700" algn="l"/>
                <a:tab pos="1543050" algn="l"/>
              </a:tabLst>
            </a:pPr>
            <a:r>
              <a:rPr lang="en-US" sz="2000" b="1">
                <a:latin typeface="Helvetica" pitchFamily="34" charset="0"/>
              </a:rPr>
              <a:t>8 bits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IP</a:t>
            </a:r>
          </a:p>
        </p:txBody>
      </p:sp>
      <p:pic>
        <p:nvPicPr>
          <p:cNvPr id="29699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590800"/>
            <a:ext cx="7415213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CE55-A3F0-41AB-9DC3-D0ECE5DADEFB}" type="slidenum">
              <a:rPr lang="ar-SA"/>
              <a:pPr/>
              <a:t>11</a:t>
            </a:fld>
            <a:endParaRPr lang="en-US"/>
          </a:p>
        </p:txBody>
      </p:sp>
      <p:sp>
        <p:nvSpPr>
          <p:cNvPr id="29701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Data Communication and Computer Networks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4.2   CLASSFUL ADDRESSING</a:t>
            </a:r>
            <a:br>
              <a:rPr lang="en-US" dirty="0" smtClean="0">
                <a:solidFill>
                  <a:schemeClr val="bg1"/>
                </a:solidFill>
                <a:latin typeface="Arial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CLASSFUL ADDRESSING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IP addresses, when started a few decades ago, used the concept of classes. This architecture is called </a:t>
            </a:r>
            <a:r>
              <a:rPr lang="en-US" sz="2800" i="1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classful</a:t>
            </a:r>
            <a:r>
              <a:rPr lang="en-US" sz="2800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addressing</a:t>
            </a:r>
            <a:r>
              <a:rPr lang="en-US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 In the mid-1990s, a new architecture, called classless addressing, was introduced and will eventually supersede the original architecture. However, part of the Internet is still using </a:t>
            </a:r>
            <a:r>
              <a:rPr lang="en-US" sz="28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classful</a:t>
            </a:r>
            <a:r>
              <a:rPr lang="en-US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addressing, but the migration is very fast.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2D51F-3BD8-4BC9-9261-01315872DC42}" type="slidenum">
              <a:rPr lang="ar-SA"/>
              <a:pPr/>
              <a:t>12</a:t>
            </a:fld>
            <a:endParaRPr lang="en-US"/>
          </a:p>
        </p:txBody>
      </p:sp>
      <p:sp>
        <p:nvSpPr>
          <p:cNvPr id="3072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Data Communication and Computer Networks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Address Space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4478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mtClean="0"/>
              <a:t>Class A addresses cover ½ the address space!!</a:t>
            </a:r>
          </a:p>
          <a:p>
            <a:pPr eaLnBrk="1" hangingPunct="1"/>
            <a:r>
              <a:rPr lang="en-US" smtClean="0"/>
              <a:t>Millions of class A addresses are wasted!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  <p:pic>
        <p:nvPicPr>
          <p:cNvPr id="3174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200400"/>
            <a:ext cx="75961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CB745-94C7-4965-BCDF-841E3474658A}" type="slidenum">
              <a:rPr lang="ar-SA"/>
              <a:pPr/>
              <a:t>13</a:t>
            </a:fld>
            <a:endParaRPr lang="en-US"/>
          </a:p>
        </p:txBody>
      </p:sp>
      <p:sp>
        <p:nvSpPr>
          <p:cNvPr id="31750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Data Communication and Computer Networks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Addresses per class</a:t>
            </a:r>
            <a:endParaRPr lang="en-US" dirty="0"/>
          </a:p>
        </p:txBody>
      </p:sp>
      <p:pic>
        <p:nvPicPr>
          <p:cNvPr id="32771" name="Picture 4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00250" y="2312988"/>
            <a:ext cx="5600700" cy="2841625"/>
          </a:xfr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23C9-006D-4DB1-853C-763E4EB301E6}" type="slidenum">
              <a:rPr lang="ar-SA"/>
              <a:pPr/>
              <a:t>14</a:t>
            </a:fld>
            <a:endParaRPr lang="en-US"/>
          </a:p>
        </p:txBody>
      </p:sp>
      <p:sp>
        <p:nvSpPr>
          <p:cNvPr id="32773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Data Communication and Computer Networks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latin typeface="Times New Roman" pitchFamily="18" charset="0"/>
              </a:rPr>
              <a:t>IP datagram fields cont.</a:t>
            </a:r>
            <a:endParaRPr lang="en-US" smtClean="0"/>
          </a:p>
        </p:txBody>
      </p:sp>
      <p:sp>
        <p:nvSpPr>
          <p:cNvPr id="2048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Data Communication and Computer Networks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33EC8-6278-4970-AEF2-8193B58CF595}" type="slidenum">
              <a:rPr lang="ar-SA"/>
              <a:pPr/>
              <a:t>2</a:t>
            </a:fld>
            <a:endParaRPr lang="en-US"/>
          </a:p>
        </p:txBody>
      </p:sp>
      <p:sp>
        <p:nvSpPr>
          <p:cNvPr id="2048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Identification, Flags, and Fragmentation offset </a:t>
            </a:r>
            <a:r>
              <a:rPr lang="en-US" smtClean="0"/>
              <a:t>are all used to perform fragmentation.</a:t>
            </a:r>
          </a:p>
          <a:p>
            <a:pPr eaLnBrk="1" hangingPunct="1"/>
            <a:r>
              <a:rPr lang="en-US" b="1" smtClean="0"/>
              <a:t>Time to Live </a:t>
            </a:r>
            <a:r>
              <a:rPr lang="en-US" smtClean="0"/>
              <a:t>- 8-bit field, so Time to Live can be set to 255.</a:t>
            </a:r>
          </a:p>
          <a:p>
            <a:pPr eaLnBrk="1" hangingPunct="1"/>
            <a:r>
              <a:rPr lang="en-US" smtClean="0"/>
              <a:t>As it passes thru a router, the router decrements the counter.  When counter hits 0, the datagram is deleted (and ICMP sends an error message back to the source).</a:t>
            </a:r>
          </a:p>
          <a:p>
            <a:pPr eaLnBrk="1" hangingPunct="1"/>
            <a:endParaRPr lang="en-US" b="1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latin typeface="Times New Roman" pitchFamily="18" charset="0"/>
              </a:rPr>
              <a:t>IP datagram fields cont.</a:t>
            </a:r>
            <a:endParaRPr lang="en-US" smtClean="0"/>
          </a:p>
        </p:txBody>
      </p:sp>
      <p:sp>
        <p:nvSpPr>
          <p:cNvPr id="2150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Data Communication and Computer Networks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376C0-2B19-437A-BD14-9068BE1B3842}" type="slidenum">
              <a:rPr lang="ar-SA"/>
              <a:pPr/>
              <a:t>3</a:t>
            </a:fld>
            <a:endParaRPr lang="en-US"/>
          </a:p>
        </p:txBody>
      </p:sp>
      <p:sp>
        <p:nvSpPr>
          <p:cNvPr id="2150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The Protocol </a:t>
            </a:r>
            <a:r>
              <a:rPr lang="en-US" smtClean="0"/>
              <a:t>field (8 bits) identifies the upper layer protocol that is using IP for transmission of its data.</a:t>
            </a:r>
          </a:p>
          <a:p>
            <a:pPr eaLnBrk="1" hangingPunct="1"/>
            <a:endParaRPr lang="en-US" smtClean="0"/>
          </a:p>
        </p:txBody>
      </p:sp>
      <p:pic>
        <p:nvPicPr>
          <p:cNvPr id="2151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86200"/>
            <a:ext cx="8364538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latin typeface="Times New Roman" pitchFamily="18" charset="0"/>
              </a:rPr>
              <a:t>IP datagram fields cont.</a:t>
            </a:r>
            <a:endParaRPr lang="en-US" smtClean="0"/>
          </a:p>
        </p:txBody>
      </p:sp>
      <p:sp>
        <p:nvSpPr>
          <p:cNvPr id="2253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Data Communication and Computer Networks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913C6-43B3-4FC6-B8D9-03D8082B26F7}" type="slidenum">
              <a:rPr lang="ar-SA"/>
              <a:pPr/>
              <a:t>4</a:t>
            </a:fld>
            <a:endParaRPr lang="en-US"/>
          </a:p>
        </p:txBody>
      </p:sp>
      <p:sp>
        <p:nvSpPr>
          <p:cNvPr id="2253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74825"/>
            <a:ext cx="8229600" cy="892175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mtClean="0"/>
              <a:t>These are some common values that are used in the Protocol field</a:t>
            </a:r>
          </a:p>
        </p:txBody>
      </p:sp>
      <p:pic>
        <p:nvPicPr>
          <p:cNvPr id="22534" name="Picture 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971800"/>
            <a:ext cx="3190875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latin typeface="Times New Roman" pitchFamily="18" charset="0"/>
              </a:rPr>
              <a:t>IP datagram fields cont.</a:t>
            </a:r>
            <a:endParaRPr lang="en-US" smtClean="0"/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sz="2400" b="1" smtClean="0"/>
              <a:t>Header Checksum: </a:t>
            </a:r>
            <a:r>
              <a:rPr lang="en-US" sz="2400" smtClean="0"/>
              <a:t>Over the IP header only. Each 16-bit separated, then all added using one’s complement. Then taking the one’s complement of the result. Answer should be 1s.</a:t>
            </a:r>
          </a:p>
          <a:p>
            <a:pPr marL="990600" lvl="1" indent="-533400" eaLnBrk="1" hangingPunct="1"/>
            <a:r>
              <a:rPr lang="en-US" smtClean="0"/>
              <a:t>Upon checksum error, datagram is dropped and no indication is sent back.</a:t>
            </a:r>
          </a:p>
          <a:p>
            <a:pPr marL="609600" indent="-609600" eaLnBrk="1" hangingPunct="1"/>
            <a:r>
              <a:rPr lang="en-US" sz="2400" smtClean="0"/>
              <a:t>Options:</a:t>
            </a:r>
          </a:p>
          <a:p>
            <a:pPr marL="990600" lvl="1" indent="-533400" eaLnBrk="1" hangingPunct="1"/>
            <a:r>
              <a:rPr lang="en-US" smtClean="0"/>
              <a:t>Security and handling restrictions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BA479-55F7-424A-8BD1-D3B71E18DBA1}" type="slidenum">
              <a:rPr lang="ar-SA"/>
              <a:pPr/>
              <a:t>5</a:t>
            </a:fld>
            <a:endParaRPr lang="en-US"/>
          </a:p>
        </p:txBody>
      </p:sp>
      <p:sp>
        <p:nvSpPr>
          <p:cNvPr id="2355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Data Communication and Computer Networks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IP Addressing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4579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Data Communication and Computer Networks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0CB4-1090-4EAC-B977-BC62CC3109C5}" type="slidenum">
              <a:rPr lang="ar-SA"/>
              <a:pPr/>
              <a:t>6</a:t>
            </a:fld>
            <a:endParaRPr lang="en-US"/>
          </a:p>
        </p:txBody>
      </p:sp>
      <p:sp>
        <p:nvSpPr>
          <p:cNvPr id="2458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32004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mtClean="0"/>
              <a:t>IP Address</a:t>
            </a:r>
          </a:p>
          <a:p>
            <a:pPr lvl="1" eaLnBrk="1" hangingPunct="1">
              <a:buClr>
                <a:schemeClr val="accent1"/>
              </a:buClr>
            </a:pPr>
            <a:r>
              <a:rPr lang="en-US" smtClean="0"/>
              <a:t>Logical address used in TCP/IP networking</a:t>
            </a:r>
          </a:p>
          <a:p>
            <a:pPr lvl="1" eaLnBrk="1" hangingPunct="1">
              <a:buClr>
                <a:schemeClr val="accent1"/>
              </a:buClr>
            </a:pPr>
            <a:r>
              <a:rPr lang="en-US" smtClean="0"/>
              <a:t>Unique 32-bit number</a:t>
            </a:r>
          </a:p>
          <a:p>
            <a:pPr lvl="2" eaLnBrk="1" hangingPunct="1">
              <a:buClr>
                <a:schemeClr val="accent1"/>
              </a:buClr>
            </a:pPr>
            <a:r>
              <a:rPr lang="en-US" smtClean="0"/>
              <a:t>Divided into four groups of </a:t>
            </a:r>
            <a:r>
              <a:rPr lang="en-US" sz="2600" b="1" smtClean="0"/>
              <a:t>octets</a:t>
            </a:r>
            <a:r>
              <a:rPr lang="en-US" smtClean="0"/>
              <a:t> (8-bit bytes) that are separated by periods.</a:t>
            </a:r>
          </a:p>
          <a:p>
            <a:pPr lvl="2" eaLnBrk="1" hangingPunct="1">
              <a:buClr>
                <a:schemeClr val="accent1"/>
              </a:buClr>
            </a:pPr>
            <a:r>
              <a:rPr lang="en-US" smtClean="0"/>
              <a:t>E.g., 217.29.240.5 (www.asu.edu.jo)</a:t>
            </a:r>
          </a:p>
          <a:p>
            <a:pPr eaLnBrk="1" hangingPunct="1"/>
            <a:r>
              <a:rPr lang="en-US" smtClean="0"/>
              <a:t>Total: 2</a:t>
            </a:r>
            <a:r>
              <a:rPr lang="en-US" baseline="30000" smtClean="0"/>
              <a:t>32</a:t>
            </a:r>
            <a:r>
              <a:rPr lang="en-US" smtClean="0"/>
              <a:t> = </a:t>
            </a:r>
            <a:r>
              <a:rPr lang="en-US" smtClean="0">
                <a:latin typeface="Arial" charset="0"/>
                <a:cs typeface="Arial" charset="0"/>
              </a:rPr>
              <a:t> </a:t>
            </a:r>
            <a:r>
              <a:rPr lang="en-US" sz="2800" smtClean="0">
                <a:latin typeface="Arial" charset="0"/>
                <a:cs typeface="Arial" charset="0"/>
              </a:rPr>
              <a:t>4,294,967,296</a:t>
            </a:r>
            <a:r>
              <a:rPr lang="en-US" sz="2400" smtClean="0">
                <a:latin typeface="Arial" charset="0"/>
                <a:cs typeface="Arial" charset="0"/>
              </a:rPr>
              <a:t> </a:t>
            </a:r>
            <a:endParaRPr lang="en-US" sz="2800" smtClean="0">
              <a:latin typeface="Arial" charset="0"/>
              <a:cs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  <p:pic>
        <p:nvPicPr>
          <p:cNvPr id="24582" name="Picture 4" descr="Tbl03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263" y="4724400"/>
            <a:ext cx="7754937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IP Addressing cont.</a:t>
            </a:r>
          </a:p>
        </p:txBody>
      </p:sp>
      <p:sp>
        <p:nvSpPr>
          <p:cNvPr id="2560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Data Communication and Computer Networks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86CE-0CD5-48DB-AAE7-09F95781E5CB}" type="slidenum">
              <a:rPr lang="ar-SA"/>
              <a:pPr/>
              <a:t>7</a:t>
            </a:fld>
            <a:endParaRPr lang="en-US"/>
          </a:p>
        </p:txBody>
      </p:sp>
      <p:sp>
        <p:nvSpPr>
          <p:cNvPr id="25605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3400" smtClean="0"/>
              <a:t>Loopback address</a:t>
            </a:r>
          </a:p>
          <a:p>
            <a:pPr lvl="1" eaLnBrk="1" hangingPunct="1">
              <a:buClr>
                <a:schemeClr val="accent1"/>
              </a:buClr>
            </a:pPr>
            <a:r>
              <a:rPr lang="en-US" sz="3000" smtClean="0"/>
              <a:t>IP address reserved for communicating from a node to itself (localhost)</a:t>
            </a:r>
          </a:p>
          <a:p>
            <a:pPr lvl="1" eaLnBrk="1" hangingPunct="1">
              <a:buClr>
                <a:schemeClr val="accent1"/>
              </a:buClr>
            </a:pPr>
            <a:r>
              <a:rPr lang="en-US" sz="3000" smtClean="0"/>
              <a:t>Value of the loopback address is always 127.0.0.1</a:t>
            </a:r>
          </a:p>
          <a:p>
            <a:pPr eaLnBrk="1" hangingPunct="1"/>
            <a:r>
              <a:rPr lang="en-US" sz="3400" smtClean="0"/>
              <a:t>Internet Corporation for Assigned Names and Numbers (ICANN)</a:t>
            </a:r>
          </a:p>
          <a:p>
            <a:pPr lvl="1" eaLnBrk="1" hangingPunct="1">
              <a:buClr>
                <a:schemeClr val="accent1"/>
              </a:buClr>
            </a:pPr>
            <a:r>
              <a:rPr lang="en-US" sz="3000" smtClean="0"/>
              <a:t>Non-profit organization to maintain and assign IP addresses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IP Addresses?</a:t>
            </a:r>
          </a:p>
        </p:txBody>
      </p:sp>
      <p:sp>
        <p:nvSpPr>
          <p:cNvPr id="26627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Data Communication and Computer Networks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49EF6-0ACB-4DBB-817E-7AA8AC1D1561}" type="slidenum">
              <a:rPr lang="ar-SA"/>
              <a:pPr/>
              <a:t>8</a:t>
            </a:fld>
            <a:endParaRPr lang="en-US"/>
          </a:p>
        </p:txBody>
      </p:sp>
      <p:pic>
        <p:nvPicPr>
          <p:cNvPr id="26629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7525" y="1676400"/>
            <a:ext cx="5073650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Freeform 3"/>
          <p:cNvSpPr>
            <a:spLocks/>
          </p:cNvSpPr>
          <p:nvPr/>
        </p:nvSpPr>
        <p:spPr bwMode="auto">
          <a:xfrm>
            <a:off x="2973388" y="1828800"/>
            <a:ext cx="1525587" cy="1027113"/>
          </a:xfrm>
          <a:custGeom>
            <a:avLst/>
            <a:gdLst/>
            <a:ahLst/>
            <a:cxnLst>
              <a:cxn ang="0">
                <a:pos x="0" y="647"/>
              </a:cxn>
              <a:cxn ang="0">
                <a:pos x="538" y="340"/>
              </a:cxn>
              <a:cxn ang="0">
                <a:pos x="359" y="354"/>
              </a:cxn>
              <a:cxn ang="0">
                <a:pos x="961" y="0"/>
              </a:cxn>
            </a:cxnLst>
            <a:rect l="0" t="0" r="r" b="b"/>
            <a:pathLst>
              <a:path w="961" h="647">
                <a:moveTo>
                  <a:pt x="0" y="647"/>
                </a:moveTo>
                <a:lnTo>
                  <a:pt x="538" y="340"/>
                </a:lnTo>
                <a:lnTo>
                  <a:pt x="359" y="354"/>
                </a:lnTo>
                <a:lnTo>
                  <a:pt x="961" y="0"/>
                </a:ln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28398" dir="3806097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35" name="Line 4"/>
          <p:cNvSpPr>
            <a:spLocks noChangeShapeType="1"/>
          </p:cNvSpPr>
          <p:nvPr/>
        </p:nvSpPr>
        <p:spPr bwMode="auto">
          <a:xfrm flipV="1">
            <a:off x="6446838" y="2974975"/>
            <a:ext cx="1004887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6" name="Line 5"/>
          <p:cNvSpPr>
            <a:spLocks noChangeShapeType="1"/>
          </p:cNvSpPr>
          <p:nvPr/>
        </p:nvSpPr>
        <p:spPr bwMode="auto">
          <a:xfrm flipV="1">
            <a:off x="1222375" y="2971800"/>
            <a:ext cx="11049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33" name="Text Box 8"/>
          <p:cNvSpPr txBox="1">
            <a:spLocks noChangeArrowheads="1"/>
          </p:cNvSpPr>
          <p:nvPr/>
        </p:nvSpPr>
        <p:spPr bwMode="auto">
          <a:xfrm>
            <a:off x="2160588" y="2474913"/>
            <a:ext cx="1263650" cy="366712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Helvetica" pitchFamily="34" charset="0"/>
              </a:rPr>
              <a:t>172.18.0.2</a:t>
            </a:r>
          </a:p>
        </p:txBody>
      </p:sp>
      <p:sp>
        <p:nvSpPr>
          <p:cNvPr id="26634" name="Text Box 9"/>
          <p:cNvSpPr txBox="1">
            <a:spLocks noChangeArrowheads="1"/>
          </p:cNvSpPr>
          <p:nvPr/>
        </p:nvSpPr>
        <p:spPr bwMode="auto">
          <a:xfrm>
            <a:off x="2857500" y="1935163"/>
            <a:ext cx="1263650" cy="366712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Helvetica" pitchFamily="34" charset="0"/>
              </a:rPr>
              <a:t>172.18.0.1</a:t>
            </a:r>
          </a:p>
        </p:txBody>
      </p:sp>
      <p:sp>
        <p:nvSpPr>
          <p:cNvPr id="26635" name="Text Box 10"/>
          <p:cNvSpPr txBox="1">
            <a:spLocks noChangeArrowheads="1"/>
          </p:cNvSpPr>
          <p:nvPr/>
        </p:nvSpPr>
        <p:spPr bwMode="auto">
          <a:xfrm>
            <a:off x="4897438" y="3103563"/>
            <a:ext cx="1263650" cy="366712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Helvetica" pitchFamily="34" charset="0"/>
              </a:rPr>
              <a:t>172.17.0.2</a:t>
            </a:r>
          </a:p>
        </p:txBody>
      </p:sp>
      <p:sp>
        <p:nvSpPr>
          <p:cNvPr id="26636" name="Text Box 11"/>
          <p:cNvSpPr txBox="1">
            <a:spLocks noChangeArrowheads="1"/>
          </p:cNvSpPr>
          <p:nvPr/>
        </p:nvSpPr>
        <p:spPr bwMode="auto">
          <a:xfrm>
            <a:off x="2438400" y="3276600"/>
            <a:ext cx="1263650" cy="366713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Helvetica" pitchFamily="34" charset="0"/>
              </a:rPr>
              <a:t>172.17.0.1</a:t>
            </a:r>
          </a:p>
        </p:txBody>
      </p:sp>
      <p:sp>
        <p:nvSpPr>
          <p:cNvPr id="26637" name="Text Box 12"/>
          <p:cNvSpPr txBox="1">
            <a:spLocks noChangeArrowheads="1"/>
          </p:cNvSpPr>
          <p:nvPr/>
        </p:nvSpPr>
        <p:spPr bwMode="auto">
          <a:xfrm>
            <a:off x="4572000" y="2595563"/>
            <a:ext cx="1263650" cy="366712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Helvetica" pitchFamily="34" charset="0"/>
              </a:rPr>
              <a:t>172.16.0.2</a:t>
            </a:r>
          </a:p>
        </p:txBody>
      </p:sp>
      <p:sp>
        <p:nvSpPr>
          <p:cNvPr id="26638" name="Line 13"/>
          <p:cNvSpPr>
            <a:spLocks noChangeShapeType="1"/>
          </p:cNvSpPr>
          <p:nvPr/>
        </p:nvSpPr>
        <p:spPr bwMode="auto">
          <a:xfrm>
            <a:off x="4225925" y="25146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39" name="Line 14"/>
          <p:cNvSpPr>
            <a:spLocks noChangeShapeType="1"/>
          </p:cNvSpPr>
          <p:nvPr/>
        </p:nvSpPr>
        <p:spPr bwMode="auto">
          <a:xfrm>
            <a:off x="4565650" y="25146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40" name="Line 15"/>
          <p:cNvSpPr>
            <a:spLocks noChangeShapeType="1"/>
          </p:cNvSpPr>
          <p:nvPr/>
        </p:nvSpPr>
        <p:spPr bwMode="auto">
          <a:xfrm>
            <a:off x="4897438" y="2514600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41" name="Line 16"/>
          <p:cNvSpPr>
            <a:spLocks noChangeShapeType="1"/>
          </p:cNvSpPr>
          <p:nvPr/>
        </p:nvSpPr>
        <p:spPr bwMode="auto">
          <a:xfrm flipH="1">
            <a:off x="3424238" y="2709863"/>
            <a:ext cx="198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642" name="Line 17"/>
          <p:cNvSpPr>
            <a:spLocks noChangeShapeType="1"/>
          </p:cNvSpPr>
          <p:nvPr/>
        </p:nvSpPr>
        <p:spPr bwMode="auto">
          <a:xfrm flipH="1">
            <a:off x="3292475" y="2841625"/>
            <a:ext cx="33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6643" name="Line 18"/>
          <p:cNvSpPr>
            <a:spLocks noChangeShapeType="1"/>
          </p:cNvSpPr>
          <p:nvPr/>
        </p:nvSpPr>
        <p:spPr bwMode="auto">
          <a:xfrm flipH="1">
            <a:off x="3225800" y="2971800"/>
            <a:ext cx="396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8" name="Line 19"/>
          <p:cNvSpPr>
            <a:spLocks noChangeShapeType="1"/>
          </p:cNvSpPr>
          <p:nvPr/>
        </p:nvSpPr>
        <p:spPr bwMode="auto">
          <a:xfrm>
            <a:off x="1222375" y="2743200"/>
            <a:ext cx="0" cy="40005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9" name="Line 20"/>
          <p:cNvSpPr>
            <a:spLocks noChangeShapeType="1"/>
          </p:cNvSpPr>
          <p:nvPr/>
        </p:nvSpPr>
        <p:spPr bwMode="auto">
          <a:xfrm>
            <a:off x="7470775" y="2744788"/>
            <a:ext cx="0" cy="3937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46" name="Text Box 21"/>
          <p:cNvSpPr txBox="1">
            <a:spLocks noChangeArrowheads="1"/>
          </p:cNvSpPr>
          <p:nvPr/>
        </p:nvSpPr>
        <p:spPr bwMode="auto">
          <a:xfrm>
            <a:off x="381000" y="3124200"/>
            <a:ext cx="1136650" cy="366713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Helvetica" pitchFamily="34" charset="0"/>
              </a:rPr>
              <a:t>10.13.0.0</a:t>
            </a:r>
          </a:p>
        </p:txBody>
      </p:sp>
      <p:sp>
        <p:nvSpPr>
          <p:cNvPr id="26647" name="Text Box 22"/>
          <p:cNvSpPr txBox="1">
            <a:spLocks noChangeArrowheads="1"/>
          </p:cNvSpPr>
          <p:nvPr/>
        </p:nvSpPr>
        <p:spPr bwMode="auto">
          <a:xfrm>
            <a:off x="7451725" y="3306763"/>
            <a:ext cx="1390650" cy="366712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Helvetica" pitchFamily="34" charset="0"/>
              </a:rPr>
              <a:t>192.168.1.0</a:t>
            </a:r>
          </a:p>
        </p:txBody>
      </p:sp>
      <p:sp>
        <p:nvSpPr>
          <p:cNvPr id="26648" name="Text Box 23"/>
          <p:cNvSpPr txBox="1">
            <a:spLocks noChangeArrowheads="1"/>
          </p:cNvSpPr>
          <p:nvPr/>
        </p:nvSpPr>
        <p:spPr bwMode="auto">
          <a:xfrm>
            <a:off x="1295400" y="2214563"/>
            <a:ext cx="1136650" cy="366712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Helvetica" pitchFamily="34" charset="0"/>
              </a:rPr>
              <a:t>10.13.0.1</a:t>
            </a:r>
          </a:p>
        </p:txBody>
      </p:sp>
      <p:sp>
        <p:nvSpPr>
          <p:cNvPr id="26649" name="Text Box 24"/>
          <p:cNvSpPr txBox="1">
            <a:spLocks noChangeArrowheads="1"/>
          </p:cNvSpPr>
          <p:nvPr/>
        </p:nvSpPr>
        <p:spPr bwMode="auto">
          <a:xfrm>
            <a:off x="6556375" y="3055938"/>
            <a:ext cx="1390650" cy="366712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Helvetica" pitchFamily="34" charset="0"/>
              </a:rPr>
              <a:t>192.168.1.1</a:t>
            </a:r>
          </a:p>
        </p:txBody>
      </p:sp>
      <p:sp>
        <p:nvSpPr>
          <p:cNvPr id="54" name="Freeform 25"/>
          <p:cNvSpPr>
            <a:spLocks/>
          </p:cNvSpPr>
          <p:nvPr/>
        </p:nvSpPr>
        <p:spPr bwMode="auto">
          <a:xfrm>
            <a:off x="2978150" y="3019425"/>
            <a:ext cx="184150" cy="369888"/>
          </a:xfrm>
          <a:custGeom>
            <a:avLst/>
            <a:gdLst/>
            <a:ahLst/>
            <a:cxnLst>
              <a:cxn ang="0">
                <a:pos x="0" y="78"/>
              </a:cxn>
              <a:cxn ang="0">
                <a:pos x="922" y="78"/>
              </a:cxn>
              <a:cxn ang="0">
                <a:pos x="760" y="0"/>
              </a:cxn>
              <a:cxn ang="0">
                <a:pos x="1876" y="1"/>
              </a:cxn>
            </a:cxnLst>
            <a:rect l="0" t="0" r="r" b="b"/>
            <a:pathLst>
              <a:path w="1876" h="78">
                <a:moveTo>
                  <a:pt x="0" y="78"/>
                </a:moveTo>
                <a:lnTo>
                  <a:pt x="922" y="78"/>
                </a:lnTo>
                <a:lnTo>
                  <a:pt x="760" y="0"/>
                </a:lnTo>
                <a:lnTo>
                  <a:pt x="1876" y="1"/>
                </a:ln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26651" name="Picture 2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6150" y="2759075"/>
            <a:ext cx="871538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Freeform 27"/>
          <p:cNvSpPr>
            <a:spLocks/>
          </p:cNvSpPr>
          <p:nvPr/>
        </p:nvSpPr>
        <p:spPr bwMode="auto">
          <a:xfrm flipH="1">
            <a:off x="4649788" y="1828800"/>
            <a:ext cx="1525587" cy="1027113"/>
          </a:xfrm>
          <a:custGeom>
            <a:avLst/>
            <a:gdLst/>
            <a:ahLst/>
            <a:cxnLst>
              <a:cxn ang="0">
                <a:pos x="0" y="647"/>
              </a:cxn>
              <a:cxn ang="0">
                <a:pos x="538" y="340"/>
              </a:cxn>
              <a:cxn ang="0">
                <a:pos x="359" y="354"/>
              </a:cxn>
              <a:cxn ang="0">
                <a:pos x="961" y="0"/>
              </a:cxn>
            </a:cxnLst>
            <a:rect l="0" t="0" r="r" b="b"/>
            <a:pathLst>
              <a:path w="961" h="647">
                <a:moveTo>
                  <a:pt x="0" y="647"/>
                </a:moveTo>
                <a:lnTo>
                  <a:pt x="538" y="340"/>
                </a:lnTo>
                <a:lnTo>
                  <a:pt x="359" y="354"/>
                </a:lnTo>
                <a:lnTo>
                  <a:pt x="961" y="0"/>
                </a:ln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dist="28398" dir="6993903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26653" name="Picture 2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4213" y="2667000"/>
            <a:ext cx="871537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4" name="Picture 29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1150" y="1752600"/>
            <a:ext cx="871538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55" name="Text Box 30"/>
          <p:cNvSpPr txBox="1">
            <a:spLocks noChangeArrowheads="1"/>
          </p:cNvSpPr>
          <p:nvPr/>
        </p:nvSpPr>
        <p:spPr bwMode="auto">
          <a:xfrm>
            <a:off x="4692650" y="2074863"/>
            <a:ext cx="1263650" cy="366712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Helvetica" pitchFamily="34" charset="0"/>
              </a:rPr>
              <a:t>172.16.0.1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IP Addresses? Cont.</a:t>
            </a:r>
          </a:p>
        </p:txBody>
      </p:sp>
      <p:sp>
        <p:nvSpPr>
          <p:cNvPr id="2765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Data Communication and Computer Networks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6E23F-CEAA-435A-90B8-1771D8E6221A}" type="slidenum">
              <a:rPr lang="ar-SA"/>
              <a:pPr/>
              <a:t>9</a:t>
            </a:fld>
            <a:endParaRPr lang="en-US"/>
          </a:p>
        </p:txBody>
      </p:sp>
      <p:sp>
        <p:nvSpPr>
          <p:cNvPr id="2765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Unique addressing allows communication </a:t>
            </a:r>
            <a:br>
              <a:rPr lang="en-US" sz="2400" smtClean="0"/>
            </a:br>
            <a:r>
              <a:rPr lang="en-US" sz="2400" smtClean="0"/>
              <a:t>between end stations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Unicast (one-to-one)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Broadcast (one-to-all)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Multicast (one-to-many)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Path choice is based on location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Location is represented by an address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536</Words>
  <Application>Microsoft Office PowerPoint</Application>
  <PresentationFormat>On-screen Show (4:3)</PresentationFormat>
  <Paragraphs>105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IP datagram fields cont.</vt:lpstr>
      <vt:lpstr>IP datagram fields cont.</vt:lpstr>
      <vt:lpstr>IP datagram fields cont.</vt:lpstr>
      <vt:lpstr>IP datagram fields cont.</vt:lpstr>
      <vt:lpstr>IP datagram fields cont.</vt:lpstr>
      <vt:lpstr>IP Addressing </vt:lpstr>
      <vt:lpstr>IP Addressing cont.</vt:lpstr>
      <vt:lpstr>Why IP Addresses?</vt:lpstr>
      <vt:lpstr>Why IP Addresses? Cont.</vt:lpstr>
      <vt:lpstr>IP Addresses Classful Addressing</vt:lpstr>
      <vt:lpstr>IP</vt:lpstr>
      <vt:lpstr>4.2   CLASSFUL ADDRESSING CLASSFUL ADDRESSING</vt:lpstr>
      <vt:lpstr>Address Space</vt:lpstr>
      <vt:lpstr>Addresses per class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 datagram fields cont.</dc:title>
  <dc:creator>sana</dc:creator>
  <cp:lastModifiedBy>sana</cp:lastModifiedBy>
  <cp:revision>1</cp:revision>
  <dcterms:created xsi:type="dcterms:W3CDTF">2019-01-18T14:31:26Z</dcterms:created>
  <dcterms:modified xsi:type="dcterms:W3CDTF">2019-01-18T14:31:42Z</dcterms:modified>
</cp:coreProperties>
</file>