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C0613-82EE-47C9-A0E5-26DA3E59709E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F6E1D-CFFC-451A-B8AF-C706446FAB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63A0AE-49BA-46ED-A13F-B4CC82CD1C3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317D48-F689-48CA-8B49-5207D9FB81BD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71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FBD5B1-7DC6-4AF3-8F81-BC223EA1840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B5E9B-A63C-4689-844C-6DF93524E56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92139F-82AC-40CD-B976-6BD0C94E90F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FE1538-2092-43AD-A60F-76878AEBA82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AA0173-A04E-4560-B33C-88038346DFD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6FEFF-45A9-4F34-8BF3-8C8C0E2BEB7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2049FA-12A7-477A-A75D-6A9D581C27F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2F11C4-02E1-4B73-9C72-A82BD102186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60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3C545-3547-4528-8678-B4F8C1CB07D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5FEEE-1EC8-460E-A4CF-CA418AED85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700" dirty="0" smtClean="0">
                <a:solidFill>
                  <a:schemeClr val="accent2"/>
                </a:solidFill>
              </a:rPr>
              <a:t>D</a:t>
            </a:r>
            <a:r>
              <a:rPr lang="en-US" sz="4700" dirty="0" smtClean="0"/>
              <a:t>ata </a:t>
            </a:r>
            <a:r>
              <a:rPr lang="en-US" sz="4700" dirty="0" smtClean="0">
                <a:solidFill>
                  <a:schemeClr val="accent2"/>
                </a:solidFill>
              </a:rPr>
              <a:t>C</a:t>
            </a:r>
            <a:r>
              <a:rPr lang="en-US" sz="4700" dirty="0" smtClean="0"/>
              <a:t>ommunication and </a:t>
            </a:r>
            <a:r>
              <a:rPr lang="en-US" sz="4700" dirty="0" smtClean="0">
                <a:solidFill>
                  <a:schemeClr val="accent2"/>
                </a:solidFill>
              </a:rPr>
              <a:t>C</a:t>
            </a:r>
            <a:r>
              <a:rPr lang="en-US" sz="4700" dirty="0" smtClean="0"/>
              <a:t>omputer </a:t>
            </a:r>
            <a:r>
              <a:rPr lang="en-US" sz="4700" dirty="0" smtClean="0">
                <a:solidFill>
                  <a:schemeClr val="accent2"/>
                </a:solidFill>
              </a:rPr>
              <a:t>N</a:t>
            </a:r>
            <a:r>
              <a:rPr lang="en-US" sz="4700" dirty="0" smtClean="0"/>
              <a:t>etworks</a:t>
            </a:r>
            <a:br>
              <a:rPr lang="en-US" sz="4700" dirty="0" smtClean="0"/>
            </a:br>
            <a:endParaRPr lang="en-US" sz="47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First Semester 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Sana Ahmed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37D55-E95B-4C93-B3CC-18F8A5BF750C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Network Services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Sharing (file, printer, application).</a:t>
            </a:r>
          </a:p>
          <a:p>
            <a:pPr eaLnBrk="1" hangingPunct="1">
              <a:defRPr/>
            </a:pPr>
            <a:r>
              <a:rPr lang="en-US" smtClean="0"/>
              <a:t>Internet browsing.</a:t>
            </a:r>
          </a:p>
          <a:p>
            <a:pPr eaLnBrk="1" hangingPunct="1">
              <a:defRPr/>
            </a:pPr>
            <a:r>
              <a:rPr lang="en-US" smtClean="0"/>
              <a:t>Fax Service.</a:t>
            </a:r>
          </a:p>
          <a:p>
            <a:pPr eaLnBrk="1" hangingPunct="1">
              <a:defRPr/>
            </a:pPr>
            <a:r>
              <a:rPr lang="en-US" smtClean="0"/>
              <a:t>Telephony.</a:t>
            </a:r>
          </a:p>
          <a:p>
            <a:pPr eaLnBrk="1" hangingPunct="1">
              <a:defRPr/>
            </a:pPr>
            <a:r>
              <a:rPr lang="en-US" smtClean="0"/>
              <a:t>Conferencing.</a:t>
            </a:r>
          </a:p>
          <a:p>
            <a:pPr eaLnBrk="1" hangingPunct="1">
              <a:defRPr/>
            </a:pPr>
            <a:r>
              <a:rPr lang="en-US" smtClean="0"/>
              <a:t>Database.</a:t>
            </a:r>
          </a:p>
          <a:p>
            <a:pPr eaLnBrk="1" hangingPunct="1">
              <a:defRPr/>
            </a:pPr>
            <a:r>
              <a:rPr lang="en-US" smtClean="0"/>
              <a:t>Backup.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2AF560-E3F9-427E-90CA-97A7081A832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Data Communication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458200" cy="4530725"/>
          </a:xfrm>
        </p:spPr>
        <p:txBody>
          <a:bodyPr/>
          <a:lstStyle/>
          <a:p>
            <a:pPr eaLnBrk="1" hangingPunct="1">
              <a:defRPr/>
            </a:pPr>
            <a:endParaRPr lang="en-US" sz="3600" smtClean="0">
              <a:solidFill>
                <a:srgbClr val="121210"/>
              </a:solidFill>
            </a:endParaRPr>
          </a:p>
          <a:p>
            <a:pPr eaLnBrk="1" hangingPunct="1">
              <a:defRPr/>
            </a:pPr>
            <a:r>
              <a:rPr lang="en-US" sz="3600" smtClean="0">
                <a:solidFill>
                  <a:srgbClr val="121210"/>
                </a:solidFill>
              </a:rPr>
              <a:t>Data Communications</a:t>
            </a:r>
            <a:r>
              <a:rPr lang="en-US" sz="3600" smtClean="0"/>
              <a:t> are the exchange of data between two devices via some form of transmission.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D4428-BD61-4B02-BEB4-AEA88491D6AE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Data Communication Characteristics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1.  </a:t>
            </a:r>
            <a:r>
              <a:rPr lang="en-US" sz="2800" u="sng" smtClean="0"/>
              <a:t>Delivery</a:t>
            </a:r>
            <a:r>
              <a:rPr lang="en-US" sz="2800" smtClean="0"/>
              <a:t>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The system must deliver data to the correct destination.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2.  </a:t>
            </a:r>
            <a:r>
              <a:rPr lang="en-US" sz="2800" u="sng" smtClean="0"/>
              <a:t>Accuracy</a:t>
            </a:r>
            <a:r>
              <a:rPr lang="en-US" sz="2800" smtClean="0"/>
              <a:t>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The system must deliver data accurately.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3.  </a:t>
            </a:r>
            <a:r>
              <a:rPr lang="en-US" sz="2800" u="sng" smtClean="0"/>
              <a:t>Timelines</a:t>
            </a:r>
            <a:r>
              <a:rPr lang="en-US" sz="2800" smtClean="0"/>
              <a:t>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The system must deliver data in timely manner.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smtClean="0"/>
              <a:t>4.  </a:t>
            </a:r>
            <a:r>
              <a:rPr lang="en-US" sz="2800" u="sng" smtClean="0"/>
              <a:t>Jitter</a:t>
            </a:r>
            <a:r>
              <a:rPr lang="en-US" sz="2800" smtClean="0"/>
              <a:t>: </a:t>
            </a:r>
            <a:r>
              <a:rPr lang="en-US" smtClean="0"/>
              <a:t>refers to the variation in the packet arrival time</a:t>
            </a:r>
            <a:endParaRPr lang="en-US" sz="28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smtClean="0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53285F-DC48-4FDB-8D7C-E839B1AAE26F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smtClean="0"/>
              <a:t>Components of Data Communication</a:t>
            </a:r>
          </a:p>
        </p:txBody>
      </p:sp>
      <p:pic>
        <p:nvPicPr>
          <p:cNvPr id="7172" name="Picture 4" descr="labt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0"/>
            <a:ext cx="18732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2133600" y="44196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174" name="Picture 6" descr="sine-curve-on-pda-with-witm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69175" y="3810000"/>
            <a:ext cx="8604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image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3810000"/>
            <a:ext cx="10001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086600" y="5257800"/>
            <a:ext cx="12192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Receiver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81000" y="534828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Sender</a:t>
            </a:r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3733800" y="336708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Message</a:t>
            </a:r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7010400" y="2133600"/>
            <a:ext cx="1371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Times" pitchFamily="18" charset="0"/>
              </a:rPr>
              <a:t>Protocol</a:t>
            </a:r>
          </a:p>
        </p:txBody>
      </p:sp>
      <p:sp>
        <p:nvSpPr>
          <p:cNvPr id="7180" name="Rectangle 13"/>
          <p:cNvSpPr>
            <a:spLocks noChangeArrowheads="1"/>
          </p:cNvSpPr>
          <p:nvPr/>
        </p:nvSpPr>
        <p:spPr bwMode="auto">
          <a:xfrm>
            <a:off x="7391400" y="2514600"/>
            <a:ext cx="685800" cy="1143000"/>
          </a:xfrm>
          <a:prstGeom prst="rect">
            <a:avLst/>
          </a:prstGeom>
          <a:solidFill>
            <a:srgbClr val="666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Rules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</p:txBody>
      </p:sp>
      <p:sp>
        <p:nvSpPr>
          <p:cNvPr id="7181" name="Rectangle 14"/>
          <p:cNvSpPr>
            <a:spLocks noChangeArrowheads="1"/>
          </p:cNvSpPr>
          <p:nvPr/>
        </p:nvSpPr>
        <p:spPr bwMode="auto">
          <a:xfrm>
            <a:off x="685800" y="2590800"/>
            <a:ext cx="685800" cy="1143000"/>
          </a:xfrm>
          <a:prstGeom prst="rect">
            <a:avLst/>
          </a:prstGeom>
          <a:solidFill>
            <a:srgbClr val="6666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Rules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>
            <a:off x="381000" y="2224088"/>
            <a:ext cx="13716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Times" pitchFamily="18" charset="0"/>
              </a:rPr>
              <a:t>Protocol</a:t>
            </a:r>
          </a:p>
        </p:txBody>
      </p:sp>
      <p:sp>
        <p:nvSpPr>
          <p:cNvPr id="1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D0227-C4F7-4039-9BC6-1CB919E562FA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Components of Data Communication cont.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smtClean="0"/>
              <a:t>1. Message</a:t>
            </a:r>
            <a:r>
              <a:rPr lang="en-US" sz="2400" smtClean="0"/>
              <a:t>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information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smtClean="0"/>
              <a:t>2. Sender:</a:t>
            </a:r>
            <a:r>
              <a:rPr lang="en-US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The device that send the msg.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smtClean="0"/>
              <a:t>3. Receiver: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The device that receive the msg.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smtClean="0"/>
              <a:t>4. Transmission Medium: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The physical path between sender and receiver ,the message travel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smtClean="0"/>
              <a:t>5. Protocol: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mtClean="0"/>
              <a:t>A set of rules that govern data communication.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smtClean="0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3C3791-38D2-4CAF-B821-7088D2549188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Data Flow in Communication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Simplex: one direction only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Half-duplex: two-way alternate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9221" name="Oval 4"/>
          <p:cNvSpPr>
            <a:spLocks noChangeArrowheads="1"/>
          </p:cNvSpPr>
          <p:nvPr/>
        </p:nvSpPr>
        <p:spPr bwMode="auto">
          <a:xfrm>
            <a:off x="609600" y="28194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1295400" y="3124200"/>
            <a:ext cx="297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Oval 6"/>
          <p:cNvSpPr>
            <a:spLocks noChangeArrowheads="1"/>
          </p:cNvSpPr>
          <p:nvPr/>
        </p:nvSpPr>
        <p:spPr bwMode="auto">
          <a:xfrm>
            <a:off x="4267200" y="28194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Oval 7"/>
          <p:cNvSpPr>
            <a:spLocks noChangeArrowheads="1"/>
          </p:cNvSpPr>
          <p:nvPr/>
        </p:nvSpPr>
        <p:spPr bwMode="auto">
          <a:xfrm>
            <a:off x="609600" y="52578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Oval 8"/>
          <p:cNvSpPr>
            <a:spLocks noChangeArrowheads="1"/>
          </p:cNvSpPr>
          <p:nvPr/>
        </p:nvSpPr>
        <p:spPr bwMode="auto">
          <a:xfrm>
            <a:off x="4267200" y="47244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Oval 9"/>
          <p:cNvSpPr>
            <a:spLocks noChangeArrowheads="1"/>
          </p:cNvSpPr>
          <p:nvPr/>
        </p:nvSpPr>
        <p:spPr bwMode="auto">
          <a:xfrm>
            <a:off x="4267200" y="5715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 flipV="1">
            <a:off x="1295400" y="5029200"/>
            <a:ext cx="2971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Line 11"/>
          <p:cNvSpPr>
            <a:spLocks noChangeShapeType="1"/>
          </p:cNvSpPr>
          <p:nvPr/>
        </p:nvSpPr>
        <p:spPr bwMode="auto">
          <a:xfrm flipH="1" flipV="1">
            <a:off x="1295400" y="5638800"/>
            <a:ext cx="2971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Text Box 12"/>
          <p:cNvSpPr txBox="1">
            <a:spLocks noChangeArrowheads="1"/>
          </p:cNvSpPr>
          <p:nvPr/>
        </p:nvSpPr>
        <p:spPr bwMode="auto">
          <a:xfrm>
            <a:off x="6096000" y="5257800"/>
            <a:ext cx="20574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In different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  <p:sp>
        <p:nvSpPr>
          <p:cNvPr id="11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BE3047-001E-45B2-9E4A-90D02C248A08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Duplex: two-way concurrent 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10245" name="Oval 3"/>
          <p:cNvSpPr>
            <a:spLocks noChangeArrowheads="1"/>
          </p:cNvSpPr>
          <p:nvPr/>
        </p:nvSpPr>
        <p:spPr bwMode="auto">
          <a:xfrm>
            <a:off x="1066800" y="3048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Oval 4"/>
          <p:cNvSpPr>
            <a:spLocks noChangeArrowheads="1"/>
          </p:cNvSpPr>
          <p:nvPr/>
        </p:nvSpPr>
        <p:spPr bwMode="auto">
          <a:xfrm>
            <a:off x="6172200" y="3048000"/>
            <a:ext cx="6858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Line 5"/>
          <p:cNvSpPr>
            <a:spLocks noChangeShapeType="1"/>
          </p:cNvSpPr>
          <p:nvPr/>
        </p:nvSpPr>
        <p:spPr bwMode="auto">
          <a:xfrm flipH="1">
            <a:off x="1752600" y="3505200"/>
            <a:ext cx="449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6"/>
          <p:cNvSpPr>
            <a:spLocks noChangeShapeType="1"/>
          </p:cNvSpPr>
          <p:nvPr/>
        </p:nvSpPr>
        <p:spPr bwMode="auto">
          <a:xfrm>
            <a:off x="1752600" y="32004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lg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85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Data Flow in Communication cont.</a:t>
            </a:r>
          </a:p>
        </p:txBody>
      </p:sp>
      <p:sp>
        <p:nvSpPr>
          <p:cNvPr id="10250" name="Text Box 8"/>
          <p:cNvSpPr txBox="1">
            <a:spLocks noChangeArrowheads="1"/>
          </p:cNvSpPr>
          <p:nvPr/>
        </p:nvSpPr>
        <p:spPr bwMode="auto">
          <a:xfrm>
            <a:off x="6324600" y="3962400"/>
            <a:ext cx="20574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At same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D63AF-9006-48F9-BADD-BF537B0EAEA0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smtClean="0"/>
              <a:t>Network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A </a:t>
            </a:r>
            <a:r>
              <a:rPr lang="en-US" sz="3600" dirty="0" smtClean="0">
                <a:solidFill>
                  <a:srgbClr val="121210"/>
                </a:solidFill>
              </a:rPr>
              <a:t>Network</a:t>
            </a:r>
            <a:r>
              <a:rPr lang="en-US" sz="3600" dirty="0" smtClean="0"/>
              <a:t> </a:t>
            </a:r>
            <a:r>
              <a:rPr lang="en-US" dirty="0" smtClean="0"/>
              <a:t>is a set of node connected together by communication link to share resources and to transmit information.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121210"/>
                </a:solidFill>
              </a:rPr>
              <a:t> Node :</a:t>
            </a:r>
            <a:r>
              <a:rPr lang="en-US" sz="2800" dirty="0" smtClean="0"/>
              <a:t> Computer, Printer, Scanner, Software, etc.</a:t>
            </a:r>
          </a:p>
          <a:p>
            <a:pPr eaLnBrk="1" hangingPunct="1">
              <a:defRPr/>
            </a:pPr>
            <a:r>
              <a:rPr lang="en-US" sz="2800" dirty="0" smtClean="0">
                <a:solidFill>
                  <a:srgbClr val="121210"/>
                </a:solidFill>
              </a:rPr>
              <a:t>Information:</a:t>
            </a:r>
            <a:r>
              <a:rPr lang="en-US" sz="2800" dirty="0" smtClean="0"/>
              <a:t> text, voice, picture, etc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860305-0AC5-4780-84B0-00A1EA1914C5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673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/>
              <a:t>Why Network ?????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 Sharing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/>
              <a:t>Sharing of What ?????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Resources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/>
              <a:t>What Resources ?????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Printer, Scanner, Memory, Information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Network Bandwidth, Internet Services, Data Base, etc.</a:t>
            </a:r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Data Communication &amp; Computer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347</Words>
  <Application>Microsoft Office PowerPoint</Application>
  <PresentationFormat>On-screen Show (4:3)</PresentationFormat>
  <Paragraphs>104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Data Communication and Computer Networks </vt:lpstr>
      <vt:lpstr>Data Communication</vt:lpstr>
      <vt:lpstr>Data Communication Characteristics</vt:lpstr>
      <vt:lpstr>Components of Data Communication</vt:lpstr>
      <vt:lpstr>Components of Data Communication cont.</vt:lpstr>
      <vt:lpstr>Data Flow in Communication</vt:lpstr>
      <vt:lpstr>Data Flow in Communication cont.</vt:lpstr>
      <vt:lpstr>Network</vt:lpstr>
      <vt:lpstr>Slide 9</vt:lpstr>
      <vt:lpstr>Network Services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Communication and Computer Networks </dc:title>
  <dc:creator>sana</dc:creator>
  <cp:lastModifiedBy>sana</cp:lastModifiedBy>
  <cp:revision>1</cp:revision>
  <dcterms:created xsi:type="dcterms:W3CDTF">2019-01-18T14:20:24Z</dcterms:created>
  <dcterms:modified xsi:type="dcterms:W3CDTF">2019-01-18T14:22:01Z</dcterms:modified>
</cp:coreProperties>
</file>