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6633"/>
            <a:ext cx="7772400" cy="216024"/>
          </a:xfrm>
        </p:spPr>
        <p:txBody>
          <a:bodyPr>
            <a:normAutofit fontScale="90000"/>
          </a:bodyPr>
          <a:lstStyle/>
          <a:p>
            <a:endParaRPr lang="ar-IQ" dirty="0"/>
          </a:p>
        </p:txBody>
      </p:sp>
      <p:sp>
        <p:nvSpPr>
          <p:cNvPr id="3" name="Subtitle 2"/>
          <p:cNvSpPr>
            <a:spLocks noGrp="1"/>
          </p:cNvSpPr>
          <p:nvPr>
            <p:ph type="subTitle" idx="1"/>
          </p:nvPr>
        </p:nvSpPr>
        <p:spPr>
          <a:xfrm>
            <a:off x="395536" y="692696"/>
            <a:ext cx="8352928" cy="5688632"/>
          </a:xfrm>
        </p:spPr>
        <p:txBody>
          <a:bodyPr>
            <a:noAutofit/>
          </a:bodyPr>
          <a:lstStyle/>
          <a:p>
            <a:r>
              <a:rPr lang="ar-SA" sz="2800" b="1" dirty="0"/>
              <a:t>مقدونيا وظهور الإسكندر الكبير:</a:t>
            </a:r>
            <a:endParaRPr lang="en-US" sz="2800" dirty="0"/>
          </a:p>
          <a:p>
            <a:r>
              <a:rPr lang="ar-SA" sz="2800" dirty="0"/>
              <a:t>تقع مقدونيا في شمال بلاد اليونان، في الجزء الاوسط من شبه جزيرة البلقان ، في سهل رسوبي ، امتاز أهلها بالشجاعة والشدة وركوب الخيل، ، كما انتشرت بينهم العداءات والثارات العشائرية، مارس سكانها بالدرجة الأولى مهنة الزراعة والرعي، و اشتهرت بمواردها الطبيعية منها الحبوب والذهب والأخشاب.</a:t>
            </a:r>
            <a:endParaRPr lang="en-US" sz="2800" dirty="0"/>
          </a:p>
          <a:p>
            <a:r>
              <a:rPr lang="ar-SA" sz="2800" dirty="0"/>
              <a:t>امتاز المقدونيون بالخشونة والصلابة، فهم محاربون </a:t>
            </a:r>
            <a:r>
              <a:rPr lang="ar-SA" sz="2800" dirty="0" err="1"/>
              <a:t>يملؤهم</a:t>
            </a:r>
            <a:r>
              <a:rPr lang="ar-SA" sz="2800" dirty="0"/>
              <a:t> النشاط والحيوية، ومن طبيعتهم الإخلاص والوفاء إلى رؤساء عشائرهم، محافظين على عاداتهم البدائية، ويجد الملك الطموح فيهم أداةً جيدةً لتحقيق سياسة عسكرية توسعية عظيمة.</a:t>
            </a:r>
            <a:endParaRPr lang="en-US" sz="2800" dirty="0"/>
          </a:p>
          <a:p>
            <a:r>
              <a:rPr lang="ar-SA" sz="2800" dirty="0"/>
              <a:t>من أشهر ملوك مقدونيا الملك فليب الثاني </a:t>
            </a:r>
            <a:r>
              <a:rPr lang="en-US" sz="2800" dirty="0"/>
              <a:t>(Philip II)</a:t>
            </a:r>
            <a:r>
              <a:rPr lang="ar-SA" sz="2800" dirty="0"/>
              <a:t> ولد في سنة 382ق.م، اغتصب العرش في سنة 359ق.م وهو بعمر ثلاث وعشرين سنةً، تميز بالصلابة والذكاء الرفيع، أعجب كثيراً بالحضارة اليونانية، كما تميز بالصبر الذي لا ينضب، فكان قائداً عسكرياً من الدرجة الأولى.</a:t>
            </a:r>
            <a:endParaRPr lang="en-US" sz="2800" dirty="0"/>
          </a:p>
          <a:p>
            <a:r>
              <a:rPr lang="ar-SA" sz="2800" dirty="0"/>
              <a:t>كانت مقدونيا قبل مجيء هذا الملك بعيدةً عن الأحداث السياسية والعسكرية التي شغلت المدن اليونانية، وتغيرت الحالة كثيراً بعد ارتقاءه عرش مقدونيا، إذ عمل على تأمين نفسه فيها، وأعاد تنظيم الجيش وحسن أجهزته ووسائل دفاعه وهجومه، جاعلاً منه جيشاً قوياً يعتمد عليه، كما عمل على القضاء على نفوذ الاقطاعيين ، وجمع سكان مملكته تحت قيادته جاعلاً منهم شعباً واحداً وآلة حربية قادرة على تحقيق أطماعه وطموحاته الكبيرة، وفي أثناء إقامته في مدينة طيبه</a:t>
            </a:r>
            <a:r>
              <a:rPr lang="ar-SA" sz="2800" baseline="30000" dirty="0"/>
              <a:t>()</a:t>
            </a:r>
            <a:r>
              <a:rPr lang="ar-SA" sz="2800" dirty="0"/>
              <a:t> </a:t>
            </a:r>
            <a:r>
              <a:rPr lang="en-US" sz="2800" dirty="0"/>
              <a:t>(Thebes)</a:t>
            </a:r>
            <a:r>
              <a:rPr lang="ar-SA" sz="2800" dirty="0"/>
              <a:t> تعلم فنون القتال في المدرسة العسكرية وأتقنها، إلا أنه طور ما تعلمه وأضاف ابتكارات جديدة على سلاح المشاة.</a:t>
            </a:r>
            <a:endParaRPr lang="en-US" sz="2800" dirty="0"/>
          </a:p>
          <a:p>
            <a:r>
              <a:rPr lang="ar-SA" sz="2800" dirty="0"/>
              <a:t>      تمكن فليب الثاني بفضل تنظيماته الجديدة وتحسيناته على الجيش من كسب نصرٍ حاسمٍ على معارضيه اليونانيين، في معركة خيرونيا</a:t>
            </a:r>
            <a:r>
              <a:rPr lang="ar-SA" sz="2800" baseline="30000" dirty="0"/>
              <a:t>()</a:t>
            </a:r>
            <a:r>
              <a:rPr lang="en-US" sz="2800" dirty="0"/>
              <a:t>(Chaeronea)</a:t>
            </a:r>
            <a:r>
              <a:rPr lang="ar-SA" sz="2800" dirty="0"/>
              <a:t> سنة 338ق.م. </a:t>
            </a:r>
            <a:endParaRPr lang="en-US" sz="2800" dirty="0"/>
          </a:p>
          <a:p>
            <a:r>
              <a:rPr lang="ar-SA" sz="2800" dirty="0"/>
              <a:t>ومن نتائجها خضوع جميع بلاد اليونان تحت الحكم المقدوني ، ولجأ إلى استخدام مختلف الوسائل لضم المدن اليونانية ،فعمل على التقرب من الكهنة، وقدم الرشاوي للسياسيين اليونانيين والقادة العسكريين الكبار، ولما عجزت معه جميع الوسائل مال إلى استخدام القسوة في سبيل تحقيق أهدافه، ولم يفوت أي فرصة لكسبهم إلى جانبه وإخضاعهم تحت سيطرته.</a:t>
            </a:r>
            <a:endParaRPr lang="en-US" sz="2800" dirty="0"/>
          </a:p>
          <a:p>
            <a:r>
              <a:rPr lang="ar-SA" sz="2800" dirty="0"/>
              <a:t>دعا بعد معركة خيرونيا إلى عقد مؤتمر شمل جميع المدن اليونانية, قدم للمؤتمرين خطته الجديدة التي تقضي بتوحيد اليونان تحت قيادته, والتصدي إلى الخطر الفارسي </a:t>
            </a:r>
            <a:r>
              <a:rPr lang="ar-SA" sz="2800" dirty="0" err="1"/>
              <a:t>الأخميني</a:t>
            </a:r>
            <a:r>
              <a:rPr lang="ar-SA" sz="2800" dirty="0"/>
              <a:t> ، لاقت فكرته ترحيباً واسعاً من المجتمعين، وأعلنوا استعدادهم لتجهيز جيش وأسطول يوناني يكون تحت خدمته.</a:t>
            </a:r>
            <a:endParaRPr lang="en-US" sz="2800" dirty="0"/>
          </a:p>
          <a:p>
            <a:r>
              <a:rPr lang="ar-SA" sz="2800" dirty="0"/>
              <a:t>كانت هناك مجموعة من العوامل شجعت الملك فليب الثاني ومن جاء بعده على التحمس للسيطرة على الشرق أهمها:-</a:t>
            </a:r>
            <a:endParaRPr lang="en-US" sz="2800" dirty="0"/>
          </a:p>
          <a:p>
            <a:pPr lvl="0"/>
            <a:r>
              <a:rPr lang="ar-SA" sz="2800" dirty="0"/>
              <a:t>كانت حملة </a:t>
            </a:r>
            <a:r>
              <a:rPr lang="ar-SA" sz="2800" dirty="0" err="1"/>
              <a:t>زينفون</a:t>
            </a:r>
            <a:r>
              <a:rPr lang="ar-SA" sz="2800" dirty="0"/>
              <a:t> </a:t>
            </a:r>
            <a:r>
              <a:rPr lang="en-US" sz="2800" dirty="0"/>
              <a:t>(Xenophon)</a:t>
            </a:r>
            <a:r>
              <a:rPr lang="ar-SA" sz="2800" dirty="0"/>
              <a:t> عاملاً مشجعاً على ظهور فكرة غزو الشرق، إذ كشفت عن ضعف المناطق الخاضعة للحكم </a:t>
            </a:r>
            <a:r>
              <a:rPr lang="ar-SA" sz="2800" dirty="0" err="1"/>
              <a:t>الأخميني</a:t>
            </a:r>
            <a:r>
              <a:rPr lang="ar-SA" sz="2800" dirty="0"/>
              <a:t>، فقد عاد عشرة آلاف من المرتزقة اليونانيين إلى بلادهم بعد ذهابهم إلى قلب الإمبراطورية </a:t>
            </a:r>
            <a:r>
              <a:rPr lang="ar-SA" sz="2800" dirty="0" err="1"/>
              <a:t>الأخمينية</a:t>
            </a:r>
            <a:r>
              <a:rPr lang="ar-SA" sz="2800" dirty="0"/>
              <a:t>، على الرغم من الصعوبات التي واجهتهم، فنقلت صورةً واضحةً عن بلاد الشرق والانحلال والضعف في جسد الإمبراطورية </a:t>
            </a:r>
            <a:r>
              <a:rPr lang="ar-SA" sz="2800" dirty="0" err="1"/>
              <a:t>الأخمينية</a:t>
            </a:r>
            <a:r>
              <a:rPr lang="ar-SA" sz="2800" dirty="0"/>
              <a:t>.</a:t>
            </a:r>
            <a:endParaRPr lang="en-US" sz="2800" dirty="0"/>
          </a:p>
          <a:p>
            <a:pPr lvl="0"/>
            <a:r>
              <a:rPr lang="ar-SA" sz="2800" dirty="0"/>
              <a:t>لفتت أنظار الملك فليب الثاني ومن جاء بعده ثروات الشرق، إذ كانت عاملاً مشجعاً ومهماً لغزوه ، لاسيما بعد أن كانت بلاد اليونان تعاني من المشكلات الاقتصادية بسبب ركود التجارة والحروب المستمرة وتزايد إعداد السكان، وحلم النبلاء المقدونيون بالفتوحات الجديدة للسلب والنهب وبوصول تجارتهم إلى أسواق الشرق الغنية.</a:t>
            </a:r>
            <a:endParaRPr lang="en-US" sz="2800" dirty="0"/>
          </a:p>
          <a:p>
            <a:pPr lvl="0"/>
            <a:r>
              <a:rPr lang="ar-SA" sz="2800" dirty="0"/>
              <a:t>كان للانتصارات التي حققتها القوات اليونانية في عددٍ من المعارك على الجيوش </a:t>
            </a:r>
            <a:r>
              <a:rPr lang="ar-SA" sz="2800" dirty="0" err="1"/>
              <a:t>الأخمينية</a:t>
            </a:r>
            <a:r>
              <a:rPr lang="ar-SA" sz="2800" dirty="0"/>
              <a:t> دور كبير ومؤثر على غزو الشرق، إذ كشفت عن ضعف الجيوش </a:t>
            </a:r>
            <a:r>
              <a:rPr lang="ar-SA" sz="2800" dirty="0" err="1"/>
              <a:t>الأخمينية</a:t>
            </a:r>
            <a:r>
              <a:rPr lang="ar-SA" sz="2800" dirty="0"/>
              <a:t> وانحلالها في المدة المتأخرة من حكمها، ولا ننسى الرغبة الكبيرة في نفوس اليونانيين للانتقام من </a:t>
            </a:r>
            <a:r>
              <a:rPr lang="ar-SA" sz="2800" dirty="0" err="1"/>
              <a:t>الأخمينيين،والتحول</a:t>
            </a:r>
            <a:r>
              <a:rPr lang="ar-SA" sz="2800" dirty="0"/>
              <a:t> إلى موقف الهجوم ، اجتمعت هذه العوامل جميعها لتكون عاملاً مشجعاً على التوجه نحو الشرق، فعزم الملك فليب الثاني السيطرة على المدن اليونانية في آسيا الصغرى وطرد القوات </a:t>
            </a:r>
            <a:r>
              <a:rPr lang="ar-SA" sz="2800" dirty="0" err="1"/>
              <a:t>الأخمينية</a:t>
            </a:r>
            <a:r>
              <a:rPr lang="ar-SA" sz="2800" dirty="0"/>
              <a:t>، إلا أن القدر لم يمهله طويلاً، إذ اغتيل في سنة 336ق.م.</a:t>
            </a:r>
            <a:endParaRPr lang="en-US" sz="2800" dirty="0"/>
          </a:p>
          <a:p>
            <a:r>
              <a:rPr lang="ar-SA" sz="2800" dirty="0"/>
              <a:t>في العام نفسه اعتلى عرش مقدونيا الإسكندر المقدوني ابن الملك فليب الثاني، الذي عرف بالكبير أيضاً، كان بعمر عشرين عاماً في وقت اغتيال أبيه، تعلم على يد الفيلسوف اليوناني أرسطو طاليس</a:t>
            </a:r>
            <a:r>
              <a:rPr lang="ar-SA" sz="2800" baseline="30000" dirty="0"/>
              <a:t>()</a:t>
            </a:r>
            <a:r>
              <a:rPr lang="ar-SA" sz="2800" dirty="0"/>
              <a:t>، الذي دعاه الملك فليب الثاني لتعليم أبنه الذي كان بعمر ثلاث عشر عاماً، كان لمعلمه أثرٌ كبير على حياته ، إذ انطبعت بنفسه تعاليم ذاك الفيلسوف، فشب على حب الحضارة اليونانية والأدب اليوناني، ولد الإسكندر في سنة 356ق.م، ولم تكن أمه(</a:t>
            </a:r>
            <a:r>
              <a:rPr lang="ar-SA" sz="2800" dirty="0" err="1"/>
              <a:t>اوليمبياس</a:t>
            </a:r>
            <a:r>
              <a:rPr lang="ar-SA" sz="2800" dirty="0"/>
              <a:t>) أميرة </a:t>
            </a:r>
            <a:r>
              <a:rPr lang="ar-SA" sz="2800" dirty="0" err="1"/>
              <a:t>مقدونية،أعجب</a:t>
            </a:r>
            <a:r>
              <a:rPr lang="ar-SA" sz="2800" dirty="0"/>
              <a:t> فيها الملك فليب الثاني في إحدى الاحتفالات لجمالها.</a:t>
            </a:r>
            <a:endParaRPr lang="en-US" sz="2800" dirty="0"/>
          </a:p>
          <a:p>
            <a:r>
              <a:rPr lang="ar-SA" sz="2800" dirty="0"/>
              <a:t>وجد الإسكندر المقدوني الأعداء من كل جانب عند اعتلائه عرش مقدونيا، إذ كانوا متلهفين للتخلص من الحكم المقدوني، وبالمقابل كان </a:t>
            </a:r>
            <a:r>
              <a:rPr lang="ar-SA" sz="2800" dirty="0" err="1"/>
              <a:t>الأخمينيون</a:t>
            </a:r>
            <a:r>
              <a:rPr lang="ar-SA" sz="2800" dirty="0"/>
              <a:t> مستعدين لتقديم الدعم لإثارة الاضطرابات في اليونان، كما كان له أعداء من داخل قصره أيضاً، تمثل بخال زوجة أبيه الذي دعم أبنها الصغير </a:t>
            </a:r>
            <a:r>
              <a:rPr lang="ar-SA" sz="2800" dirty="0" err="1"/>
              <a:t>كوريثاً</a:t>
            </a:r>
            <a:r>
              <a:rPr lang="ar-SA" sz="2800" dirty="0"/>
              <a:t> لأبيه الملك فليب الثاني، واستقبلت المدن اليونانية خبر اغتيال الأخير بفرحةً كبيرةً، ظناً منها بنهاية حكم مقدونيا، ولم يتبادر لها أن أبنه الذي كان بعمر عشرين سنة قادرٌ على السيطرة على المملكة المقدونية واليونان.</a:t>
            </a:r>
            <a:endParaRPr lang="en-US" sz="2800" dirty="0"/>
          </a:p>
          <a:p>
            <a:r>
              <a:rPr lang="ar-SA" sz="2800" dirty="0"/>
              <a:t>أثبت الإسكندر جدارة وشجاعة فائقة في سرعة قمع التمرد الذي وقع في بلاد اليونان، والذي كان وراءه الفرس </a:t>
            </a:r>
            <a:r>
              <a:rPr lang="ar-SA" sz="2800" dirty="0" err="1"/>
              <a:t>الأخمينيين</a:t>
            </a:r>
            <a:r>
              <a:rPr lang="ar-SA" sz="2800" dirty="0"/>
              <a:t>، كما عمل قبل ذلك على إخضاع قبائل الشمال المتمردة على الحكم </a:t>
            </a:r>
            <a:r>
              <a:rPr lang="ar-SA" sz="2800" dirty="0" err="1"/>
              <a:t>المقدوني،وأحرقت</a:t>
            </a:r>
            <a:r>
              <a:rPr lang="ar-SA" sz="2800" dirty="0"/>
              <a:t> مدينة طيبه التي كانت إحدى المدن المتمردة أيضا، وعمل بأهلها السيف وباع من بقى منهم عبيداً، واستثنى من ذلك المعابد وبيت الشاعر بندار</a:t>
            </a:r>
            <a:r>
              <a:rPr lang="ar-SA" sz="2800" baseline="30000" dirty="0"/>
              <a:t>()</a:t>
            </a:r>
            <a:r>
              <a:rPr lang="ar-SA" sz="2800" dirty="0"/>
              <a:t> </a:t>
            </a:r>
            <a:r>
              <a:rPr lang="en-US" sz="2800" dirty="0"/>
              <a:t>(Pindar)</a:t>
            </a:r>
            <a:r>
              <a:rPr lang="ar-SA" sz="2800" dirty="0"/>
              <a:t> الذي أعجب بأشعاره</a:t>
            </a:r>
            <a:r>
              <a:rPr lang="ar-SA" sz="2800" baseline="30000" dirty="0"/>
              <a:t> </a:t>
            </a:r>
            <a:r>
              <a:rPr lang="ar-SA" sz="2800" dirty="0"/>
              <a:t>لقد جعل الإسكندر مدينة طيبه عبرة لكل المدن اليونانية، إذ استعمل في إخضاعها أبشع الطرق والأساليب الجشعة، بعد ذلك فتحت المدن الأخرى أبوابها للملك الجديد، معلنة الولاء والطاعة ومستعدةً لتقديم يد العون.</a:t>
            </a:r>
            <a:endParaRPr lang="en-US" sz="2800" dirty="0"/>
          </a:p>
          <a:p>
            <a:r>
              <a:rPr lang="ar-SA" sz="2800" dirty="0"/>
              <a:t>يتضح مما تقدم أن الظروف كانت مواتية للملك فليب الثاني لتوحيد مقدونيا تحت حكمه، وبسبب مهارة هذا القائد وشجاعته تمكن من إخضاع جميع بلاد اليونان تحت قيادة مملكة مقدونيا، فضلاً عن ضعف وتدهور أحوال اليونانيين مقارنةً بأهل مقدونيا، ويمكن أن نقول أن العامل المشجع الأول لغزو الشرق هو العامل الاقتصادي، فكانوا يرون فيه الذهب والفضة والبضائع الثمينة، ثم تأتي عوامل أخرى مثل تدخل </a:t>
            </a:r>
            <a:r>
              <a:rPr lang="ar-SA" sz="2800" dirty="0" err="1"/>
              <a:t>الأخمينيين</a:t>
            </a:r>
            <a:r>
              <a:rPr lang="ar-SA" sz="2800" dirty="0"/>
              <a:t>  في شؤون الغرب وإثارة </a:t>
            </a:r>
            <a:r>
              <a:rPr lang="ar-SA" sz="2800" dirty="0" err="1"/>
              <a:t>الأضطرابات</a:t>
            </a:r>
            <a:r>
              <a:rPr lang="ar-SA" sz="2800" dirty="0"/>
              <a:t> في داخل اليونان ثم ضعفهم ، كما إن الإسكندر استطاع أن يثبت جدارته وشجاعته من أول أيامه، وبرهن على أنه كفء لقيادة مقدونيا وخليفةً جيد </a:t>
            </a:r>
            <a:r>
              <a:rPr lang="ar-SA" sz="2800" dirty="0" err="1"/>
              <a:t>لابيه</a:t>
            </a:r>
            <a:r>
              <a:rPr lang="ar-SA" sz="2800" dirty="0"/>
              <a:t> الملك فليب الثاني .</a:t>
            </a:r>
            <a:endParaRPr lang="en-US" sz="2800" dirty="0"/>
          </a:p>
          <a:p>
            <a:r>
              <a:rPr lang="ar-SA" sz="2800" dirty="0"/>
              <a:t> </a:t>
            </a:r>
            <a:endParaRPr lang="en-US" sz="2800" dirty="0"/>
          </a:p>
          <a:p>
            <a:r>
              <a:rPr lang="ar-SA" sz="2800" b="1" baseline="30000" dirty="0"/>
              <a:t>()</a:t>
            </a:r>
            <a:r>
              <a:rPr lang="ar-SA" sz="2800" b="1" dirty="0"/>
              <a:t> طيبة: مدينة قديمة تبعد نحو 35 ميلاً  شمال غرب مدينة أثينا، وهناك مدينة أخرى تحمل الاسم نفسه وهي مدينة طيبة المصرية.</a:t>
            </a:r>
            <a:endParaRPr lang="en-US" sz="2800" dirty="0"/>
          </a:p>
          <a:p>
            <a:r>
              <a:rPr lang="ar-SA" sz="2800" b="1" baseline="30000" dirty="0"/>
              <a:t>()</a:t>
            </a:r>
            <a:r>
              <a:rPr lang="ar-SA" sz="2800" b="1" dirty="0"/>
              <a:t> معركة خيرونيا: دارت بين الجيش المقدوني الجديد وبين جيوش مدينة أثينا ومدينة طيبه بعد تحالفهم معاً ضد التوسع المقدوني، استطاعت الجيوش المقدونية بقيادة الإسكندر المقدوني (الكبير) ابن الملك فليب الثاني هزيمة جيوش المدينتين، وتحولت الهزيمة إلى اندحارٍ شامل لتلك القوات، وكان ذلك في شهر أيلول لسنة 338ق.م.) </a:t>
            </a:r>
            <a:endParaRPr lang="en-US" sz="2800" dirty="0"/>
          </a:p>
          <a:p>
            <a:r>
              <a:rPr lang="ar-SA" sz="2800" b="1" baseline="30000" dirty="0"/>
              <a:t>()</a:t>
            </a:r>
            <a:r>
              <a:rPr lang="ar-SA" sz="2800" b="1" dirty="0"/>
              <a:t> أرسطو: ولد في سنة 384ق.م في </a:t>
            </a:r>
            <a:r>
              <a:rPr lang="ar-SA" sz="2800" b="1" dirty="0" err="1"/>
              <a:t>ستاغيرا</a:t>
            </a:r>
            <a:r>
              <a:rPr lang="ar-SA" sz="2800" b="1" dirty="0"/>
              <a:t> على ساحل تراقيا، كان أبوه طبيباً في البلاط المقدوني، بعد موته ذهب أبنه إلى مدينة أثينا، ليتعلم على يد الفيلسوف أفلاطون حتى وفاة الأخير سنة 347ق.م، طلب منه في سنة 335ق.م تعليم الإسكندر المقدوني في القصر الملكي، وبذهاب الأخير إلى الشرق رجع أرسطو إلى مدينة أثينا ليفتح لنفسه مدرسةً هناك. </a:t>
            </a:r>
            <a:endParaRPr lang="en-US" sz="2800" dirty="0"/>
          </a:p>
          <a:p>
            <a:r>
              <a:rPr lang="ar-IQ" sz="2800" b="1" dirty="0"/>
              <a:t> </a:t>
            </a:r>
            <a:endParaRPr lang="en-US" sz="2800" dirty="0"/>
          </a:p>
          <a:p>
            <a:r>
              <a:rPr lang="ar-SA" sz="2800" b="1" baseline="30000" dirty="0"/>
              <a:t>()</a:t>
            </a:r>
            <a:r>
              <a:rPr lang="ar-SA" sz="2800" b="1" dirty="0"/>
              <a:t> بندار:(521-441ق.م) من كبار الشعراء اليونانيين ومن نبلاء مدينة طيبه، اشتهرت عائلته بالمواهب الفنية الموسيقية، بلغ من شهرته أن صارت أشعاره تلقى في المعابد اليونانية ضمن الطقوس الدينية، وصل تعظيم اليونانيين له إلى حد عبادته في عددً من المدن، حتى أنهم حافظوا على الكرسي الحديدي الذي كان يجلس عليه في معبد دلفي بعد وفاته، مات وهو بعمر 80 .</a:t>
            </a:r>
            <a:endParaRPr lang="en-US" sz="2800" dirty="0"/>
          </a:p>
          <a:p>
            <a:r>
              <a:rPr lang="ar-SA" sz="2800" b="1" dirty="0"/>
              <a:t> </a:t>
            </a:r>
            <a:endParaRPr lang="en-US" sz="2800" dirty="0"/>
          </a:p>
          <a:p>
            <a:endParaRPr lang="ar-IQ" sz="2800" dirty="0"/>
          </a:p>
        </p:txBody>
      </p:sp>
    </p:spTree>
    <p:extLst>
      <p:ext uri="{BB962C8B-B14F-4D97-AF65-F5344CB8AC3E}">
        <p14:creationId xmlns:p14="http://schemas.microsoft.com/office/powerpoint/2010/main" val="588024508"/>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979</Words>
  <Application>Microsoft Office PowerPoint</Application>
  <PresentationFormat>On-screen Show (4:3)</PresentationFormat>
  <Paragraphs>23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سمة Office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Laith</dc:creator>
  <cp:lastModifiedBy>Maher</cp:lastModifiedBy>
  <cp:revision>1</cp:revision>
  <dcterms:created xsi:type="dcterms:W3CDTF">2018-12-23T16:00:37Z</dcterms:created>
  <dcterms:modified xsi:type="dcterms:W3CDTF">2018-12-23T16:01:29Z</dcterms:modified>
</cp:coreProperties>
</file>