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15/04/1440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15/04/1440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15/04/1440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188641"/>
            <a:ext cx="7772400" cy="144016"/>
          </a:xfrm>
        </p:spPr>
        <p:txBody>
          <a:bodyPr>
            <a:normAutofit fontScale="90000"/>
          </a:bodyPr>
          <a:lstStyle/>
          <a:p>
            <a:endParaRPr lang="ar-IQ" dirty="0"/>
          </a:p>
        </p:txBody>
      </p:sp>
      <p:sp>
        <p:nvSpPr>
          <p:cNvPr id="3" name="Subtitle 2"/>
          <p:cNvSpPr>
            <a:spLocks noGrp="1"/>
          </p:cNvSpPr>
          <p:nvPr>
            <p:ph type="subTitle" idx="1"/>
          </p:nvPr>
        </p:nvSpPr>
        <p:spPr>
          <a:xfrm>
            <a:off x="395536" y="620688"/>
            <a:ext cx="8208912" cy="5976664"/>
          </a:xfrm>
        </p:spPr>
        <p:txBody>
          <a:bodyPr>
            <a:noAutofit/>
          </a:bodyPr>
          <a:lstStyle/>
          <a:p>
            <a:r>
              <a:rPr lang="ar-SA" sz="2800" b="1" dirty="0"/>
              <a:t>الحضارة </a:t>
            </a:r>
            <a:r>
              <a:rPr lang="ar-SA" sz="2800" b="1" dirty="0" err="1"/>
              <a:t>الإيجية</a:t>
            </a:r>
            <a:r>
              <a:rPr lang="ar-SA" sz="2800" b="1" dirty="0"/>
              <a:t> (</a:t>
            </a:r>
            <a:r>
              <a:rPr lang="ar-SA" sz="2800" b="1" dirty="0" err="1"/>
              <a:t>المينية</a:t>
            </a:r>
            <a:r>
              <a:rPr lang="ar-SA" sz="2800" b="1" dirty="0"/>
              <a:t>):-  </a:t>
            </a:r>
            <a:endParaRPr lang="en-US" sz="2800" dirty="0"/>
          </a:p>
          <a:p>
            <a:r>
              <a:rPr lang="ar-SA" sz="2800" dirty="0"/>
              <a:t>وهي الحضارة التي اتصل بها اليونان بعد هجرتهم واخذوا عنها عناصر حضارية مهمة فقد نشأت في الجزر </a:t>
            </a:r>
            <a:r>
              <a:rPr lang="ar-SA" sz="2800" dirty="0" err="1"/>
              <a:t>الإيجية</a:t>
            </a:r>
            <a:r>
              <a:rPr lang="ar-SA" sz="2800" dirty="0"/>
              <a:t> حضارة مهمة ازدهرت في جملة جزر مثل ( </a:t>
            </a:r>
            <a:r>
              <a:rPr lang="ar-SA" sz="2800" dirty="0" err="1"/>
              <a:t>ميسينيا</a:t>
            </a:r>
            <a:r>
              <a:rPr lang="ar-SA" sz="2800" dirty="0"/>
              <a:t> ) وكان مركزها في جزيرة كريت (</a:t>
            </a:r>
            <a:r>
              <a:rPr lang="ar-SA" sz="2800" dirty="0" err="1"/>
              <a:t>اقريطش</a:t>
            </a:r>
            <a:r>
              <a:rPr lang="ar-SA" sz="2800" dirty="0"/>
              <a:t>) وقد سميت بالحضارة </a:t>
            </a:r>
            <a:r>
              <a:rPr lang="ar-SA" sz="2800" dirty="0" err="1"/>
              <a:t>المينية</a:t>
            </a:r>
            <a:r>
              <a:rPr lang="ar-SA" sz="2800" dirty="0"/>
              <a:t> نسبة إلى احد ملوكها المسمى (</a:t>
            </a:r>
            <a:r>
              <a:rPr lang="ar-SA" sz="2800" dirty="0" err="1"/>
              <a:t>مينوس</a:t>
            </a:r>
            <a:r>
              <a:rPr lang="ar-SA" sz="2800" dirty="0"/>
              <a:t>) وقد ظهرت هذه الحضارة منذ بداية الألف الثالث قبل الميلاد والمرجح إن هذه الحضارة من الحضارات البشرية الأصيلة نشأت من الأطوار البدائية ولكنها على كل حال تأثرت بحضارة مصر القديمة بالدرجة الأولى وبحضارة وادي الرافدين ، واعتمدت الحضارة </a:t>
            </a:r>
            <a:r>
              <a:rPr lang="ar-SA" sz="2800" dirty="0" err="1"/>
              <a:t>الإيجية</a:t>
            </a:r>
            <a:r>
              <a:rPr lang="ar-SA" sz="2800" dirty="0"/>
              <a:t> على البحر فأنشأت السفن وأتقنت فن الملاحة الذي در عليها الخيرات والثروة من التجارة الخارجية ، وقد عاشت في أطراف مركز هذه الحضارة قبائل من الأقوام الهندية الأوربية منها القبائل الإغريقية الهمجية التي تعلمت منها أصول الحضارة وأنشأت حضارة فرعية مشتقة هي الحضارة الإغريقية التي أضافت إلى تراث الحضارة </a:t>
            </a:r>
            <a:r>
              <a:rPr lang="ar-SA" sz="2800" dirty="0" err="1"/>
              <a:t>المينية</a:t>
            </a:r>
            <a:r>
              <a:rPr lang="ar-SA" sz="2800" dirty="0"/>
              <a:t> كثيرا من العناصر الجديدة في تاريخ الحضارة البشرية ، وكانت القبائل الإغريقية هي التي قضت على أخر دولة </a:t>
            </a:r>
            <a:r>
              <a:rPr lang="ar-SA" sz="2800" dirty="0" err="1"/>
              <a:t>مينية</a:t>
            </a:r>
            <a:r>
              <a:rPr lang="ar-SA" sz="2800" dirty="0"/>
              <a:t> ، وقد هاجرت فلول من المينيين أو </a:t>
            </a:r>
            <a:r>
              <a:rPr lang="ar-SA" sz="2800" dirty="0" err="1"/>
              <a:t>الإيجيين</a:t>
            </a:r>
            <a:r>
              <a:rPr lang="ar-SA" sz="2800" dirty="0"/>
              <a:t> بعد القضاء على كيانهم السياسي إلى أنحاء الشرق الأدنى وجاء فرع منهم واستوطن سواحل البحر المتوسط الجنوبي ، وذهب فرع أخر منهم إلى أسيا الصغرى ، إن نهاية الحضارة فجأة كان في أواخر الألف الثاني قبلا الميلاد بسبب هجرات الأقوام الهندية الأوربية ولاسيما القبائل اليونانية التي كونت فيما بعد الحضارة اليونانية ، لقد استعملت الحضارة </a:t>
            </a:r>
            <a:r>
              <a:rPr lang="ar-SA" sz="2800" dirty="0" err="1"/>
              <a:t>المينية</a:t>
            </a:r>
            <a:r>
              <a:rPr lang="ar-SA" sz="2800" dirty="0"/>
              <a:t> نوعا من الخط الصوري لم تحل رموزه فلذلك لا نعرف أشياء كثيرة عن الأقوام التي أنشأت الحضارة </a:t>
            </a:r>
            <a:r>
              <a:rPr lang="ar-SA" sz="2800" dirty="0" err="1"/>
              <a:t>المينية</a:t>
            </a:r>
            <a:r>
              <a:rPr lang="ar-SA" sz="2800" dirty="0"/>
              <a:t> ولاسيما لغتهم وأصلهم.</a:t>
            </a:r>
            <a:endParaRPr lang="en-US" sz="2800" dirty="0"/>
          </a:p>
          <a:p>
            <a:r>
              <a:rPr lang="ar-SA" sz="2800" dirty="0"/>
              <a:t> </a:t>
            </a:r>
            <a:endParaRPr lang="en-US" sz="2800" dirty="0"/>
          </a:p>
          <a:p>
            <a:r>
              <a:rPr lang="ar-SA" sz="2800" b="1" dirty="0"/>
              <a:t>الحضارة </a:t>
            </a:r>
            <a:r>
              <a:rPr lang="ar-SA" sz="2800" b="1" dirty="0" err="1"/>
              <a:t>الميسينية</a:t>
            </a:r>
            <a:r>
              <a:rPr lang="ar-SA" sz="2800" b="1" dirty="0"/>
              <a:t> :-</a:t>
            </a:r>
            <a:endParaRPr lang="en-US" sz="2800" dirty="0"/>
          </a:p>
          <a:p>
            <a:r>
              <a:rPr lang="ar-SA" sz="2800" dirty="0"/>
              <a:t>سميت بهذا الاسم نسبة إلى مدينة (</a:t>
            </a:r>
            <a:r>
              <a:rPr lang="ar-SA" sz="2800" dirty="0" err="1"/>
              <a:t>مايسيناي</a:t>
            </a:r>
            <a:r>
              <a:rPr lang="ar-SA" sz="2800" dirty="0"/>
              <a:t>) التي ازدهرت في العصر البرونزي الأخير (1600-1100ق.م) حيث اشتهرت هذه الحضارة ببناء القصور ويرجح ذلك إلى كثرة الثروات التي انهالت عليها عن طريق التجارة إذ لعبت المعادن دورا بارزا في هذه التجارة.</a:t>
            </a:r>
            <a:endParaRPr lang="en-US" sz="2800" dirty="0"/>
          </a:p>
          <a:p>
            <a:r>
              <a:rPr lang="ar-SA" sz="2800" dirty="0"/>
              <a:t> </a:t>
            </a:r>
            <a:endParaRPr lang="en-US" sz="2800" dirty="0"/>
          </a:p>
          <a:p>
            <a:r>
              <a:rPr lang="ar-IQ" sz="2800" b="1" dirty="0"/>
              <a:t>مجيء اليونان : </a:t>
            </a:r>
            <a:endParaRPr lang="en-US" sz="2800" dirty="0"/>
          </a:p>
          <a:p>
            <a:r>
              <a:rPr lang="ar-IQ" sz="2800" dirty="0"/>
              <a:t>يكتنف الغموض تاريخ هذا العصر ، ومن الصعوبة ايضاح خطوطه العامة عن </a:t>
            </a:r>
            <a:r>
              <a:rPr lang="ar-IQ" sz="2800" dirty="0" err="1"/>
              <a:t>الآخيين</a:t>
            </a:r>
            <a:r>
              <a:rPr lang="ar-IQ" sz="2800" dirty="0"/>
              <a:t> </a:t>
            </a:r>
            <a:r>
              <a:rPr lang="ar-IQ" sz="2800" dirty="0" err="1"/>
              <a:t>والفريجيين</a:t>
            </a:r>
            <a:r>
              <a:rPr lang="ar-IQ" sz="2800" dirty="0"/>
              <a:t> الذين سكنوا آسيا الصغرى ، اذ  اختلف المؤرخون في نسبة منشأهم ، ومهما يكن فقد حدث في آسيا الصغرى ان هؤلاء القوم قد  عبروا مضيق البسفور ودخلوا على شكل موجات كانت تتعاقب على البلاد اليونانية الاوربية والآسيوية الواحدة بعد الاخرى ، فتقذف بالسكان الاصليين امامها او تتركهم في اماكنهم وتخضعها الى سلطانهم ، وادت هذه </a:t>
            </a:r>
            <a:r>
              <a:rPr lang="ar-IQ" sz="2800" dirty="0" err="1"/>
              <a:t>الغزاوت</a:t>
            </a:r>
            <a:r>
              <a:rPr lang="ar-IQ" sz="2800" dirty="0"/>
              <a:t> الى زوال عدد من المدن العامرة . </a:t>
            </a:r>
            <a:endParaRPr lang="en-US" sz="2800" dirty="0"/>
          </a:p>
          <a:p>
            <a:r>
              <a:rPr lang="ar-IQ" sz="2800" dirty="0"/>
              <a:t>ينتمي اليونانيون إلى القبائل الهندية الاوربية وهم </a:t>
            </a:r>
            <a:r>
              <a:rPr lang="ar-IQ" sz="2800" baseline="30000" dirty="0"/>
              <a:t>()</a:t>
            </a:r>
            <a:r>
              <a:rPr lang="ar-IQ" sz="2800" dirty="0"/>
              <a:t>، ليسوا من جنس واحد، بل خليط من </a:t>
            </a:r>
            <a:r>
              <a:rPr lang="ar-IQ" sz="2800" dirty="0" err="1"/>
              <a:t>المايسينيين</a:t>
            </a:r>
            <a:r>
              <a:rPr lang="ar-IQ" sz="2800" dirty="0"/>
              <a:t> </a:t>
            </a:r>
            <a:r>
              <a:rPr lang="ar-IQ" sz="2800" dirty="0" err="1"/>
              <a:t>والنورديين</a:t>
            </a:r>
            <a:r>
              <a:rPr lang="ar-IQ" sz="2800" dirty="0"/>
              <a:t> والاقوام الاوربية التي نزحت من السهوب الروسية ومن وادي الدانوب الاعلى ، وبذلك تكون اجناس البحر المتوسط  والجماعات النوردية قد امتزجت وكونت القبائل اليونانية العديدة في تاريخ اليونان . اي بالمعنى الواسع ان الاغريق المعروفين في التاريخ لم يكونوا من جنس واحد ولكنهم صاروا وحدة في القرابة والاختلاط ،  وان اشعار </a:t>
            </a:r>
            <a:r>
              <a:rPr lang="ar-IQ" sz="2800" dirty="0" err="1"/>
              <a:t>هومر</a:t>
            </a:r>
            <a:r>
              <a:rPr lang="ar-IQ" sz="2800" dirty="0"/>
              <a:t> فيها مآثر من ازمان قديمة ، لذلك </a:t>
            </a:r>
            <a:r>
              <a:rPr lang="ar-IQ" sz="2800" dirty="0" err="1"/>
              <a:t>فبامكاننا</a:t>
            </a:r>
            <a:r>
              <a:rPr lang="ar-IQ" sz="2800" dirty="0"/>
              <a:t> ان نعرف ان القبائل  الآخية او (</a:t>
            </a:r>
            <a:r>
              <a:rPr lang="ar-IQ" sz="2800" dirty="0" err="1"/>
              <a:t>الآخيين</a:t>
            </a:r>
            <a:r>
              <a:rPr lang="ar-IQ" sz="2800" dirty="0"/>
              <a:t>) اقدم قبائل الاغريق.</a:t>
            </a:r>
            <a:endParaRPr lang="en-US" sz="2800" dirty="0"/>
          </a:p>
          <a:p>
            <a:r>
              <a:rPr lang="ar-IQ" sz="2800" dirty="0"/>
              <a:t>لقد خدمت الظروف السياسية هذه القبائل الرحل الهمج ، عندما تدهورت الحضارة </a:t>
            </a:r>
            <a:r>
              <a:rPr lang="ar-IQ" sz="2800" dirty="0" err="1"/>
              <a:t>المانيوية</a:t>
            </a:r>
            <a:r>
              <a:rPr lang="ar-IQ" sz="2800" dirty="0"/>
              <a:t> </a:t>
            </a:r>
            <a:r>
              <a:rPr lang="ar-IQ" sz="2800" dirty="0" err="1"/>
              <a:t>والمايسنية</a:t>
            </a:r>
            <a:r>
              <a:rPr lang="ar-IQ" sz="2800" dirty="0"/>
              <a:t> في الجزر </a:t>
            </a:r>
            <a:r>
              <a:rPr lang="ar-IQ" sz="2800" dirty="0" err="1"/>
              <a:t>الايجية</a:t>
            </a:r>
            <a:r>
              <a:rPr lang="ar-IQ" sz="2800" dirty="0"/>
              <a:t> وفي بلاد اليونان في نهاية الالف الثاني قبل الميلاد ، اذ صادف اضمحلال هذه الاقوام زمن هجرة الشعوب الهندية الاوربية وتحركها من الشرق القديم وفي البلاد اليونانية </a:t>
            </a:r>
            <a:r>
              <a:rPr lang="ar-IQ" sz="2800" dirty="0" err="1"/>
              <a:t>والايجية</a:t>
            </a:r>
            <a:r>
              <a:rPr lang="ar-IQ" sz="2800" dirty="0"/>
              <a:t> ، فتعرضت الاقوام </a:t>
            </a:r>
            <a:r>
              <a:rPr lang="ar-IQ" sz="2800" dirty="0" err="1"/>
              <a:t>الايجية</a:t>
            </a:r>
            <a:r>
              <a:rPr lang="ar-IQ" sz="2800" dirty="0"/>
              <a:t> الى زحف القبائل الهندية الاوربية المتمثلة </a:t>
            </a:r>
            <a:r>
              <a:rPr lang="ar-IQ" sz="2800" dirty="0" err="1"/>
              <a:t>بالاغريق</a:t>
            </a:r>
            <a:r>
              <a:rPr lang="ar-IQ" sz="2800" dirty="0"/>
              <a:t> في هذه البلاد، فأخذت القبائل الاغريقية تحل تدريجياً محل </a:t>
            </a:r>
            <a:r>
              <a:rPr lang="ar-IQ" sz="2800" dirty="0" err="1"/>
              <a:t>الايجيين</a:t>
            </a:r>
            <a:r>
              <a:rPr lang="ar-IQ" sz="2800" dirty="0"/>
              <a:t> اذ قتل اكثر افرادها واجبروا على الخضوع وأخرج قسم منهم خارج البلاد . </a:t>
            </a:r>
            <a:endParaRPr lang="en-US" sz="2800" dirty="0"/>
          </a:p>
          <a:p>
            <a:r>
              <a:rPr lang="ar-IQ" sz="2800" dirty="0"/>
              <a:t>وفي حدود (1200 ق.م) انتهى دور حكام </a:t>
            </a:r>
            <a:r>
              <a:rPr lang="ar-IQ" sz="2800" dirty="0" err="1"/>
              <a:t>مايسيناي</a:t>
            </a:r>
            <a:r>
              <a:rPr lang="ar-IQ" sz="2800" dirty="0"/>
              <a:t> وجزر بحر  ايجه والمدن الاخرى على يد هؤلاء الغزاة بعد ان انتظم هذا الشعب واستقر في الرقعة المعدة له واصبحت وطناً له جنوبي شبه الجزيرة </a:t>
            </a:r>
            <a:r>
              <a:rPr lang="ar-IQ" sz="2800" dirty="0" err="1"/>
              <a:t>البلقانية</a:t>
            </a:r>
            <a:r>
              <a:rPr lang="ar-IQ" sz="2800" dirty="0"/>
              <a:t> والجزر </a:t>
            </a:r>
            <a:r>
              <a:rPr lang="ar-IQ" sz="2800" dirty="0" err="1"/>
              <a:t>الايجية</a:t>
            </a:r>
            <a:r>
              <a:rPr lang="ar-IQ" sz="2800" dirty="0"/>
              <a:t> وساحل آسيا الصغرى الغربي ، وقد اتصف </a:t>
            </a:r>
            <a:r>
              <a:rPr lang="ar-IQ" sz="2800" dirty="0" err="1"/>
              <a:t>الآخيون</a:t>
            </a:r>
            <a:r>
              <a:rPr lang="ar-IQ" sz="2800" dirty="0"/>
              <a:t> من الاغريق بصفة رئيسة هي ثقتهم بقوتهم واطمئنانهم الى مستقبلهم والى مصيرهم ، وهذا ما دفع بعض المؤرخين ان يطلق على هذا العصر عصر الابطال . لقد دفعتهم هذه الصفة الى التخلص من الكريتين ، لاسيما الاغريق اكثر منهم عدداً واشد بأساً مع وجود هجرات مستمرة تأتيهم تباعاً من ابناء جنسهم الهندي الاوربي مما جعلتهم يؤلفون اكبر قوة تدفع الكريتين الى الخارج . </a:t>
            </a:r>
            <a:endParaRPr lang="en-US" sz="2800" dirty="0"/>
          </a:p>
          <a:p>
            <a:r>
              <a:rPr lang="ar-IQ" sz="2800" dirty="0"/>
              <a:t>لقد احتلوا القلاع والقصور في جزيرة كريت ،وسكنوا فيها واخذوا كثيراً من حضارتهم لأنهم كانوا في طور البداوة ولا </a:t>
            </a:r>
            <a:r>
              <a:rPr lang="ar-IQ" sz="2800" dirty="0" err="1"/>
              <a:t>دارية</a:t>
            </a:r>
            <a:r>
              <a:rPr lang="ar-IQ" sz="2800" dirty="0"/>
              <a:t> لهم بشؤون الحضارة .  ان هذه الطليعة الاغريقية كانت تمثل الابطال الذين تغنى بهم </a:t>
            </a:r>
            <a:r>
              <a:rPr lang="ar-IQ" sz="2800" dirty="0" err="1"/>
              <a:t>هومر</a:t>
            </a:r>
            <a:r>
              <a:rPr lang="ar-IQ" sz="2800" dirty="0"/>
              <a:t> الشاعر الاغريقي البصير ، الذي ألف (الالياذة) و (</a:t>
            </a:r>
            <a:r>
              <a:rPr lang="ar-IQ" sz="2800" dirty="0" err="1"/>
              <a:t>الاوديسة</a:t>
            </a:r>
            <a:r>
              <a:rPr lang="ar-IQ" sz="2800" dirty="0"/>
              <a:t>) وهي ملاحم شعرية طويلة تصف حروب طروادة ومغامرات احد ابطال الاغريق . </a:t>
            </a:r>
            <a:endParaRPr lang="en-US" sz="2800" dirty="0"/>
          </a:p>
          <a:p>
            <a:r>
              <a:rPr lang="ar-IQ" sz="2800" dirty="0"/>
              <a:t>إن الهجوم الهندي الاوربي المتمثل </a:t>
            </a:r>
            <a:r>
              <a:rPr lang="ar-IQ" sz="2800" dirty="0" err="1"/>
              <a:t>بالاغريق</a:t>
            </a:r>
            <a:r>
              <a:rPr lang="ar-IQ" sz="2800" dirty="0"/>
              <a:t> على العالم </a:t>
            </a:r>
            <a:r>
              <a:rPr lang="ar-IQ" sz="2800" dirty="0" err="1"/>
              <a:t>الايجي</a:t>
            </a:r>
            <a:r>
              <a:rPr lang="ar-IQ" sz="2800" dirty="0"/>
              <a:t> مزق شمل سكانه الذين كانوا قد بلغوا درجة عالية من الرقي  والمدنية ، ولاسيما </a:t>
            </a:r>
            <a:r>
              <a:rPr lang="ar-IQ" sz="2800" dirty="0" err="1"/>
              <a:t>الكريتيون</a:t>
            </a:r>
            <a:r>
              <a:rPr lang="ar-IQ" sz="2800" dirty="0"/>
              <a:t> منهم ولم تأت سنة (1200 ق.م) حتى كانت الهجمة الشمالية قد انتشرت وكادت تغطي المدنية </a:t>
            </a:r>
            <a:r>
              <a:rPr lang="ar-IQ" sz="2800" dirty="0" err="1"/>
              <a:t>الايجية</a:t>
            </a:r>
            <a:r>
              <a:rPr lang="ar-IQ" sz="2800" dirty="0"/>
              <a:t> . ومن الاشياء المهمة التي </a:t>
            </a:r>
            <a:r>
              <a:rPr lang="ar-IQ" sz="2800" dirty="0" err="1"/>
              <a:t>اندرثرت</a:t>
            </a:r>
            <a:r>
              <a:rPr lang="ar-IQ" sz="2800" dirty="0"/>
              <a:t> واضمحلت بالتمام بعد الهجوم اليوناني هي الكتابة </a:t>
            </a:r>
            <a:r>
              <a:rPr lang="ar-IQ" sz="2800" dirty="0" err="1"/>
              <a:t>الكريتية</a:t>
            </a:r>
            <a:r>
              <a:rPr lang="ar-IQ" sz="2800" dirty="0"/>
              <a:t> هذا الى جانب بقاء قسم من الصناع </a:t>
            </a:r>
            <a:r>
              <a:rPr lang="ar-IQ" sz="2800" dirty="0" err="1"/>
              <a:t>الايجيين</a:t>
            </a:r>
            <a:r>
              <a:rPr lang="ar-IQ" sz="2800" dirty="0"/>
              <a:t> الذين بقوا في بلادهم ، ليكون الاساس الذي بني عليه اليونان حضارتهم بعد ذلك . </a:t>
            </a:r>
            <a:endParaRPr lang="en-US" sz="2800" dirty="0"/>
          </a:p>
          <a:p>
            <a:r>
              <a:rPr lang="ar-IQ" sz="2800" dirty="0"/>
              <a:t>أما </a:t>
            </a:r>
            <a:r>
              <a:rPr lang="ar-IQ" sz="2800" dirty="0" err="1"/>
              <a:t>الايجيون</a:t>
            </a:r>
            <a:r>
              <a:rPr lang="ar-IQ" sz="2800" dirty="0"/>
              <a:t> الذين لم يهربوا من اليونان القادمين عليهم فانهم اختلطوا بالفاتحين ، فنتج عن هذا الاختلاط جنس جديد قام منه يونان التاريخ المعروفين الآن، ولا نستطيع ان نعين بالضبط كم من الدم </a:t>
            </a:r>
            <a:r>
              <a:rPr lang="ar-IQ" sz="2800" dirty="0" err="1"/>
              <a:t>الايجي</a:t>
            </a:r>
            <a:r>
              <a:rPr lang="ar-IQ" sz="2800" dirty="0"/>
              <a:t> يمكن ان يكون جرى في عروق اليونانيين ، ولكن عبقرية فلاسفة اليونان وحضارتهم ترجع في جذورها الى العبقرية </a:t>
            </a:r>
            <a:r>
              <a:rPr lang="ar-IQ" sz="2800" dirty="0" err="1"/>
              <a:t>الايجية</a:t>
            </a:r>
            <a:r>
              <a:rPr lang="ar-IQ" sz="2800" dirty="0"/>
              <a:t> التي سبقتهم بالحضارة ولم تكن نتيجة هذا الاختلاط بالدم فقط بل نفذت الى اللغة واصبحت اللغة اليونانية لسان العالم </a:t>
            </a:r>
            <a:r>
              <a:rPr lang="ar-IQ" sz="2800" dirty="0" err="1"/>
              <a:t>الايجي</a:t>
            </a:r>
            <a:r>
              <a:rPr lang="ar-IQ" sz="2800" dirty="0"/>
              <a:t> ، وان كانت لم تمح اثر اللغة </a:t>
            </a:r>
            <a:r>
              <a:rPr lang="ar-IQ" sz="2800" dirty="0" err="1"/>
              <a:t>الايجية</a:t>
            </a:r>
            <a:r>
              <a:rPr lang="ar-IQ" sz="2800" dirty="0"/>
              <a:t> في البلاد ، وهذا ما لمسناه في اسماء اكثر المدن القديمة والانهار والجبال ، اذ حافظت على اسمائها </a:t>
            </a:r>
            <a:r>
              <a:rPr lang="ar-IQ" sz="2800" dirty="0" err="1"/>
              <a:t>الايجية</a:t>
            </a:r>
            <a:r>
              <a:rPr lang="ar-IQ" sz="2800" dirty="0"/>
              <a:t> . وفي هذه البلاد الجديدة على هؤلاء الغزاة كانت تمتاز بصفات جغرافية مميزة ، فقد تكثر الجزر والخلجان وهذا ما ساعد على قيام ممالك وامارات صغيرة اثرت تأثيراً واضحاً في تاريخ اليونان ، لذلك نستطيع ان نقسم عهود التاريخ اليوناني الى جملة نقاط . </a:t>
            </a:r>
            <a:endParaRPr lang="en-US" sz="2800" dirty="0"/>
          </a:p>
          <a:p>
            <a:r>
              <a:rPr lang="ar-IQ" sz="2800" dirty="0"/>
              <a:t> </a:t>
            </a:r>
            <a:endParaRPr lang="en-US" sz="2800" dirty="0"/>
          </a:p>
          <a:p>
            <a:r>
              <a:rPr lang="ar-SA" sz="2800" b="1" dirty="0"/>
              <a:t>الهجرة اليونانية وموجز تاريخهم :-</a:t>
            </a:r>
            <a:endParaRPr lang="en-US" sz="2800" dirty="0"/>
          </a:p>
          <a:p>
            <a:r>
              <a:rPr lang="ar-SA" sz="2800" dirty="0"/>
              <a:t>اليونان من الأقوام الكثيرة التي تعرف بعائلة لغاتها (</a:t>
            </a:r>
            <a:r>
              <a:rPr lang="ar-SA" sz="2800" dirty="0" err="1"/>
              <a:t>الآرية</a:t>
            </a:r>
            <a:r>
              <a:rPr lang="ar-SA" sz="2800" dirty="0"/>
              <a:t>) أو الهندية الأوربية والأقوام التي تتكلم بهذه العائلة اللغوية ليست من جنس واحد بل كانوا على الأرجح نتيجة اختلاط ما لا يقل عن ثلاثة عروق كعرق البحر المتوسط والأقوام </a:t>
            </a:r>
            <a:r>
              <a:rPr lang="ar-SA" sz="2800" dirty="0" err="1"/>
              <a:t>المينية</a:t>
            </a:r>
            <a:r>
              <a:rPr lang="ar-SA" sz="2800" dirty="0"/>
              <a:t> مع الأقوام </a:t>
            </a:r>
            <a:r>
              <a:rPr lang="ar-SA" sz="2800" dirty="0" err="1"/>
              <a:t>الآرية</a:t>
            </a:r>
            <a:r>
              <a:rPr lang="ar-SA" sz="2800" dirty="0"/>
              <a:t> ، ويغلب على اليونانيين ( </a:t>
            </a:r>
            <a:r>
              <a:rPr lang="ar-SA" sz="2800" dirty="0" err="1"/>
              <a:t>الأثينيين</a:t>
            </a:r>
            <a:r>
              <a:rPr lang="ar-SA" sz="2800" dirty="0"/>
              <a:t>) عرق البحر المتوسط ويرجح إن مهدهم القديم كان في مكان ما في الواحات ومناطق المراعي في جنوب روسيا إلى بحر قزوين ويرجح البعض إلى إن وادي الدانوب الأعلى هو مهدهم الأصلي ويقدر الزمن الذي بدأت فيه فروع من هذه الأقوام تهاجر موطنها الأصلي بحوالي بداية الألف الثاني قبل الميلاد واتخذت هجراتها اتجاهات مختلفة إلى أوربا الجنوبية والغربية والى الشرق الأدنى والهند وجاء بعضهم إلى وادي الرافدين ، وكانت القبائل الهندية الأوربية مقسمة إلى قبائل ذات خيول وماشية وأغنام وهم رعاة بالدرجة الأولى ولكنهم كانوا يعرفون الزراعة وكانت لديهم العربات ذات العجلات ولاشك في أنهم اقتبسوا البرونز من حضارات الشرق القديم واخذوا الحديد فيما بعد ، إن السبب الرئيسي لهجرة هذه الأقوام هو انجذابهم إلى خيرات حضارات الشرق القديم وأيضا تكاثر أعداد سكانهم يضاف إلى ذلك مواسم القحط الدورية التي كانت تحدث في مواطنهم الأصلية ، وقد استمرت هجراتها قرونا كثيرة وكانت بدرجات مختلفة سواء على شكل جماعات صغيرة أو على شكل غزوات اختلفت في مناطق توجهها، وكانت القبائل الإغريقية من جملة القبائل التي اتجهت إلى جزر بحر ايجة والتي كان فيها حضارة مزدهرة كما اشرنا وعاشت هذه القبائل في أطراف الحضارة </a:t>
            </a:r>
            <a:r>
              <a:rPr lang="ar-SA" sz="2800" dirty="0" err="1"/>
              <a:t>الإيجية</a:t>
            </a:r>
            <a:r>
              <a:rPr lang="ar-SA" sz="2800" dirty="0"/>
              <a:t> وأخذت تقتبس منها وكانت هذه القبائل المهاجرة خليطة وهذا يدل على إن الإغريق المعروفين بالتاريخ لم يكونوا من عرق خالص ولكنهم صاروا وحدة بالتقارب والاختلاط ، وأولى الهجرات الإغريقية مثلتها القبائل (الاخية) وقد كانت الحضارة </a:t>
            </a:r>
            <a:r>
              <a:rPr lang="ar-SA" sz="2800" dirty="0" err="1"/>
              <a:t>الإيجية</a:t>
            </a:r>
            <a:r>
              <a:rPr lang="ar-SA" sz="2800" dirty="0"/>
              <a:t> في أوج عظمتها وطور ازدهارها لذلك لم يستطع هؤلاء الإغريق من الانقضاض عليها بل كانوا يتعلمون منها أصول الحضارة ، وبعد فترة جاءت قبائل إغريقية عن طريق نفس الهجرات وهم (الدوريين) منذ 1500ق.م فأخذت هذه تخضع القبائل الإغريقية السابقة أي القبائل الاخية ثم بدأت بغزو الحضارة </a:t>
            </a:r>
            <a:r>
              <a:rPr lang="ar-SA" sz="2800" dirty="0" err="1"/>
              <a:t>الإيجية</a:t>
            </a:r>
            <a:r>
              <a:rPr lang="ar-SA" sz="2800" dirty="0"/>
              <a:t> وتخضع مدنها وفي حدود 1300-1100ق.م بدأت قبائل أخرى تستحوذ على مواطن الحضارة </a:t>
            </a:r>
            <a:r>
              <a:rPr lang="ar-SA" sz="2800" dirty="0" err="1"/>
              <a:t>الإيجية</a:t>
            </a:r>
            <a:r>
              <a:rPr lang="ar-SA" sz="2800" dirty="0"/>
              <a:t> ومن هؤلاء الإغريق (الأيونيين) ويمكننا أن نعد نهاية الحضارة </a:t>
            </a:r>
            <a:r>
              <a:rPr lang="ar-SA" sz="2800" dirty="0" err="1"/>
              <a:t>الإيجية</a:t>
            </a:r>
            <a:r>
              <a:rPr lang="ar-SA" sz="2800" dirty="0"/>
              <a:t> بحدود 1200-1100ق.م وقد اقتسمت القبائل الإغريقية اليونان والجزر </a:t>
            </a:r>
            <a:r>
              <a:rPr lang="ar-SA" sz="2800" dirty="0" err="1"/>
              <a:t>الإيجية</a:t>
            </a:r>
            <a:r>
              <a:rPr lang="ar-SA" sz="2800" dirty="0"/>
              <a:t> وكذلك سواحل أسيا الصغرى فيما بينها فتمكن الدوريين في الجنوب والأيونيين في الوسط </a:t>
            </a:r>
            <a:r>
              <a:rPr lang="ar-SA" sz="2800" dirty="0" err="1"/>
              <a:t>والايوليون</a:t>
            </a:r>
            <a:r>
              <a:rPr lang="ar-SA" sz="2800" dirty="0"/>
              <a:t> في الشمال ، وكان مصير </a:t>
            </a:r>
            <a:r>
              <a:rPr lang="ar-SA" sz="2800" dirty="0" err="1"/>
              <a:t>الإيجيين</a:t>
            </a:r>
            <a:r>
              <a:rPr lang="ar-SA" sz="2800" dirty="0"/>
              <a:t> أما القتل أو الخضوع أو الهجرة وهكذا بدأ استيطان اليونان (الإغريق) في موطنهم. </a:t>
            </a:r>
            <a:endParaRPr lang="en-US" sz="2800" dirty="0"/>
          </a:p>
          <a:p>
            <a:r>
              <a:rPr lang="ar-SA" sz="2800" dirty="0"/>
              <a:t/>
            </a:r>
            <a:br>
              <a:rPr lang="ar-SA" sz="2800" dirty="0"/>
            </a:br>
            <a:r>
              <a:rPr lang="ar-SA" sz="2800" baseline="30000" dirty="0"/>
              <a:t>()</a:t>
            </a:r>
            <a:r>
              <a:rPr lang="ar-SA" sz="2800" dirty="0"/>
              <a:t> </a:t>
            </a:r>
            <a:r>
              <a:rPr lang="ar-IQ" sz="2800" dirty="0"/>
              <a:t>طه باقر ، </a:t>
            </a:r>
            <a:r>
              <a:rPr lang="ar-IQ" sz="2800" u="sng" dirty="0"/>
              <a:t>المقدمة </a:t>
            </a:r>
            <a:r>
              <a:rPr lang="ar-IQ" sz="2800" dirty="0"/>
              <a:t>،  ج2 ، ص527 . </a:t>
            </a:r>
            <a:endParaRPr lang="en-US" sz="2800" dirty="0"/>
          </a:p>
          <a:p>
            <a:endParaRPr lang="ar-IQ" sz="2800" dirty="0"/>
          </a:p>
        </p:txBody>
      </p:sp>
    </p:spTree>
    <p:extLst>
      <p:ext uri="{BB962C8B-B14F-4D97-AF65-F5344CB8AC3E}">
        <p14:creationId xmlns:p14="http://schemas.microsoft.com/office/powerpoint/2010/main" val="2745015566"/>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247</Words>
  <Application>Microsoft Office PowerPoint</Application>
  <PresentationFormat>On-screen Show (4:3)</PresentationFormat>
  <Paragraphs>18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سمة Office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Laith</dc:creator>
  <cp:lastModifiedBy>Maher</cp:lastModifiedBy>
  <cp:revision>1</cp:revision>
  <dcterms:created xsi:type="dcterms:W3CDTF">2018-12-23T15:52:55Z</dcterms:created>
  <dcterms:modified xsi:type="dcterms:W3CDTF">2018-12-23T15:53:59Z</dcterms:modified>
</cp:coreProperties>
</file>