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15/04/1440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15/04/1440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15/04/1440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11560" y="1"/>
            <a:ext cx="7772400" cy="332656"/>
          </a:xfrm>
        </p:spPr>
        <p:txBody>
          <a:bodyPr>
            <a:normAutofit fontScale="90000"/>
          </a:bodyPr>
          <a:lstStyle/>
          <a:p>
            <a:endParaRPr lang="ar-IQ" dirty="0"/>
          </a:p>
        </p:txBody>
      </p:sp>
      <p:sp>
        <p:nvSpPr>
          <p:cNvPr id="3" name="Subtitle 2"/>
          <p:cNvSpPr>
            <a:spLocks noGrp="1"/>
          </p:cNvSpPr>
          <p:nvPr>
            <p:ph type="subTitle" idx="1"/>
          </p:nvPr>
        </p:nvSpPr>
        <p:spPr>
          <a:xfrm>
            <a:off x="539552" y="476672"/>
            <a:ext cx="8136904" cy="6048672"/>
          </a:xfrm>
        </p:spPr>
        <p:txBody>
          <a:bodyPr>
            <a:noAutofit/>
          </a:bodyPr>
          <a:lstStyle/>
          <a:p>
            <a:r>
              <a:rPr lang="ar-SA" b="1" dirty="0"/>
              <a:t>موقعة </a:t>
            </a:r>
            <a:r>
              <a:rPr lang="ar-SA" b="1" dirty="0" err="1"/>
              <a:t>غرانيكوس</a:t>
            </a:r>
            <a:r>
              <a:rPr lang="ar-SA" b="1" baseline="30000" dirty="0"/>
              <a:t>()</a:t>
            </a:r>
            <a:r>
              <a:rPr lang="en-US" b="1" dirty="0"/>
              <a:t>(</a:t>
            </a:r>
            <a:r>
              <a:rPr lang="en-US" b="1" dirty="0" err="1"/>
              <a:t>Granicus</a:t>
            </a:r>
            <a:r>
              <a:rPr lang="en-US" b="1" dirty="0"/>
              <a:t>)</a:t>
            </a:r>
            <a:r>
              <a:rPr lang="ar-SA" b="1" dirty="0"/>
              <a:t>334ق.م:</a:t>
            </a:r>
            <a:endParaRPr lang="en-US" dirty="0"/>
          </a:p>
          <a:p>
            <a:r>
              <a:rPr lang="ar-SA" dirty="0"/>
              <a:t>حصل الإسكندر المقدوني بعد توحيده اليونان على لقب القائد العام، سار لإكمال طريق والده في القضاء على الدولة </a:t>
            </a:r>
            <a:r>
              <a:rPr lang="ar-SA" dirty="0" err="1"/>
              <a:t>الأخمينية</a:t>
            </a:r>
            <a:r>
              <a:rPr lang="ar-SA" dirty="0"/>
              <a:t> والسيطرة على الشرق، وقبل الدخول في أحداث المعركة سنعرض أوضاع الإمبراطورية </a:t>
            </a:r>
            <a:r>
              <a:rPr lang="ar-SA" dirty="0" err="1"/>
              <a:t>الأخمينية</a:t>
            </a:r>
            <a:r>
              <a:rPr lang="ar-SA" dirty="0"/>
              <a:t> في أيامها الأخيرة.</a:t>
            </a:r>
            <a:endParaRPr lang="en-US" dirty="0"/>
          </a:p>
          <a:p>
            <a:r>
              <a:rPr lang="ar-SA" dirty="0"/>
              <a:t>في عام 335ق.م وصل إلى عرش الإمبراطورية </a:t>
            </a:r>
            <a:r>
              <a:rPr lang="ar-SA" dirty="0" err="1"/>
              <a:t>الأخمينية</a:t>
            </a:r>
            <a:r>
              <a:rPr lang="ar-SA" dirty="0"/>
              <a:t> الملك دار الثالث(335-331 ق.م) ،الذي لم يكن معروفاً بشكل كبير إلا أنه كان من الأقارب الأبعدين للبيت الحاكم، كان محبوباً من أتباعه، كما تميز بالاستقامة والاعتدال، إلا أنه كان ضعيفاً ولا يملك القدرة على تحمل أزمات الإمبراطورية، إذ لم يكن مقاتلاً ماهراً في شؤون الحرب، فضلاً عن ذلك عانت الإمبراطورية </a:t>
            </a:r>
            <a:r>
              <a:rPr lang="ar-SA" dirty="0" err="1"/>
              <a:t>الأخمينية</a:t>
            </a:r>
            <a:r>
              <a:rPr lang="ar-SA" dirty="0"/>
              <a:t> في سنواتها الأخيرة من الضعف والانحلال وانغماس حكامها بالترف والمفاسد وحياكة </a:t>
            </a:r>
            <a:r>
              <a:rPr lang="ar-SA" dirty="0" err="1"/>
              <a:t>المؤامرات,وكانت</a:t>
            </a:r>
            <a:r>
              <a:rPr lang="ar-SA" dirty="0"/>
              <a:t> ولاياتها متفككة وغير متماسكة بسبب الثورات المستمرة على الحكم </a:t>
            </a:r>
            <a:r>
              <a:rPr lang="ar-SA" dirty="0" err="1"/>
              <a:t>الأخميني</a:t>
            </a:r>
            <a:r>
              <a:rPr lang="ar-SA" dirty="0"/>
              <a:t>، أما أحوال الجيش فقد كانت رديئة ومتدهورة، والسبب في ذلك يعود إلى بقاء الجيش على حاله، في الوقت الذي كانت فيه اليونان تشهد تطورات كبيرة ومستمرة في أثناء السنوات الخمسين الأخيرة، إذ اعتمد الجيش </a:t>
            </a:r>
            <a:r>
              <a:rPr lang="ar-SA" dirty="0" err="1"/>
              <a:t>الأخميني</a:t>
            </a:r>
            <a:r>
              <a:rPr lang="ar-SA" dirty="0"/>
              <a:t> على الحركات البسيطة، والشجاعة الفردية، والعربات المسلحة بالمناجل، وجل اعتمادهم كان على الجنود المرتزقة اليونانيين، ولم تكن لدى قادتهم فكرة دراسة وسائل عدوهم وابتكاراته العسكرية الجديدة، بل أبقوا الحال كما هو عليه.</a:t>
            </a:r>
            <a:endParaRPr lang="en-US" dirty="0"/>
          </a:p>
          <a:p>
            <a:r>
              <a:rPr lang="ar-SA" dirty="0"/>
              <a:t>عبر الإسكندر المقدوني إلى آسيا الصغرى بعد مرور عامين على اغتيال أبيه، وبصحبته 30.000 من المشاة و 4500 من سلاح الفرسان، وليس لديه سوى مبلغ قليل من المال وذخيرة تكفي جيشه مدة أربعين يوم، تاركاً خلفه مقدونيا وبلاد اليونان تحت قيادة القائد </a:t>
            </a:r>
            <a:r>
              <a:rPr lang="ar-SA" dirty="0" err="1"/>
              <a:t>انتيباتروا</a:t>
            </a:r>
            <a:r>
              <a:rPr lang="ar-SA" baseline="30000" dirty="0"/>
              <a:t>()</a:t>
            </a:r>
            <a:r>
              <a:rPr lang="ar-SA" dirty="0"/>
              <a:t> </a:t>
            </a:r>
            <a:r>
              <a:rPr lang="en-US" dirty="0"/>
              <a:t>(Antipater)</a:t>
            </a:r>
            <a:r>
              <a:rPr lang="ar-SA" dirty="0"/>
              <a:t> لإدارة أمورها، واضعاً تحت تصرفه قوة مكونةً من 12.000 من المشاة و 1500 من الفرسان، وهدفه من ذلك المحافظة على مقدونيا وقمع أي ثورة أو تمرد تقوم به المدن اليونانية، فضلاً عن صد الهجمات المحتمل وقوعها من البرابرة في شمال مقدونيا، وسبق الاسكندر القائد </a:t>
            </a:r>
            <a:r>
              <a:rPr lang="ar-SA" dirty="0" err="1"/>
              <a:t>بارمينيون</a:t>
            </a:r>
            <a:r>
              <a:rPr lang="ar-SA" baseline="30000" dirty="0"/>
              <a:t>()</a:t>
            </a:r>
            <a:r>
              <a:rPr lang="ar-SA" dirty="0"/>
              <a:t>  (</a:t>
            </a:r>
            <a:r>
              <a:rPr lang="en-US" dirty="0" err="1"/>
              <a:t>Parmenion</a:t>
            </a:r>
            <a:r>
              <a:rPr lang="ar-SA" dirty="0"/>
              <a:t>) في العبور الى أسيا </a:t>
            </a:r>
            <a:r>
              <a:rPr lang="ar-SA" dirty="0" err="1"/>
              <a:t>الصغرى,فقد</a:t>
            </a:r>
            <a:r>
              <a:rPr lang="ar-SA" dirty="0"/>
              <a:t> أرسله الملك فليب الثاني قبل وفاته بأشهر قليلة في سنة 336 ق.م ,فاستطاع السيطرة على عددٍ من الجزر والمدن هناك ,الا ان القائد ميمنون</a:t>
            </a:r>
            <a:r>
              <a:rPr lang="ar-SA" baseline="30000" dirty="0"/>
              <a:t>()</a:t>
            </a:r>
            <a:r>
              <a:rPr lang="ar-SA" dirty="0"/>
              <a:t>(</a:t>
            </a:r>
            <a:r>
              <a:rPr lang="en-US" dirty="0" err="1"/>
              <a:t>Memnon</a:t>
            </a:r>
            <a:r>
              <a:rPr lang="ar-SA" dirty="0"/>
              <a:t>) كان له بالمرصاد ,اذ تمكن من افشال خططه , وفي سنة 334 ق.م استطاع ان يهيئ الظروف المناسبة لعبور الاسكندر مع قواته الى أسيا  .</a:t>
            </a:r>
            <a:endParaRPr lang="en-US" dirty="0"/>
          </a:p>
          <a:p>
            <a:r>
              <a:rPr lang="ar-SA" dirty="0"/>
              <a:t>عسكر جيش أخميني بلغ تعداده 40.000 رجل عند نهر </a:t>
            </a:r>
            <a:r>
              <a:rPr lang="ar-SA" dirty="0" err="1"/>
              <a:t>غرانيكوس</a:t>
            </a:r>
            <a:r>
              <a:rPr lang="ar-SA" dirty="0"/>
              <a:t>، نصفهم من المرتزقة اليونانيين، تحت قيادة القائد ميمنون يساعده عدد من القادة والحكام </a:t>
            </a:r>
            <a:r>
              <a:rPr lang="ar-SA" dirty="0" err="1"/>
              <a:t>الأخمينيين</a:t>
            </a:r>
            <a:r>
              <a:rPr lang="ar-SA" dirty="0"/>
              <a:t>، قدم الأخير اقتراحه بضرورة سحب الإسكندر وجيشه إلى داخل الأراضي الآسيوية، إلا أن ذلك رفض من القادة </a:t>
            </a:r>
            <a:r>
              <a:rPr lang="ar-SA" dirty="0" err="1"/>
              <a:t>الأخمينيين</a:t>
            </a:r>
            <a:r>
              <a:rPr lang="ar-SA" dirty="0"/>
              <a:t>، الذين استهانوا بقوات خصمهم ، وتأملوا كسب نصرٍ سهلٍ وسريع على القوات القليلة التي جاء بها.</a:t>
            </a:r>
            <a:endParaRPr lang="en-US" dirty="0"/>
          </a:p>
          <a:p>
            <a:r>
              <a:rPr lang="ar-SA" dirty="0"/>
              <a:t>لم تكن مهمة الإسكندر المقدوني سهلةً في هذه المعركة، إلا أن شجاعة الفرسان المقدونيين أصحاب العدة الثقيلة الذين كانوا تحت قيادته الشخصية مكنته من إحراز نصرٍ كبير على الجيش </a:t>
            </a:r>
            <a:r>
              <a:rPr lang="ar-SA" dirty="0" err="1"/>
              <a:t>الأخميني</a:t>
            </a:r>
            <a:r>
              <a:rPr lang="ar-SA" dirty="0"/>
              <a:t>، وسُجل أول نصر في آسيا في سنة 334ق.م، أما مصير الجيش </a:t>
            </a:r>
            <a:r>
              <a:rPr lang="ar-SA" dirty="0" err="1"/>
              <a:t>الأخميني</a:t>
            </a:r>
            <a:r>
              <a:rPr lang="ar-SA" dirty="0"/>
              <a:t> فقد تحطمت المشاة المرتزقة من اليونانيين بعد هروب سلاح الفرسان، وتم إعدامهم على يد المقدونيين الذين عدوهم خونةًَ، ولم يلاقِ الجنود </a:t>
            </a:r>
            <a:r>
              <a:rPr lang="ar-SA" dirty="0" err="1"/>
              <a:t>الأخمينيون</a:t>
            </a:r>
            <a:r>
              <a:rPr lang="ar-SA" dirty="0"/>
              <a:t> المتواجدون في مدن آسيا الصغرى نفس المصير، إذ عفى الإسكندر المقدوني عنهم وأرسلهم إلى بلادهم.</a:t>
            </a:r>
            <a:endParaRPr lang="en-US" dirty="0"/>
          </a:p>
          <a:p>
            <a:r>
              <a:rPr lang="ar-SA" dirty="0"/>
              <a:t>      وألغى الجزية التي كانت تدفعها مدن آسيا الصغرى إلى الإمبراطورية </a:t>
            </a:r>
            <a:r>
              <a:rPr lang="ar-SA" dirty="0" err="1"/>
              <a:t>الأخمينية</a:t>
            </a:r>
            <a:r>
              <a:rPr lang="ar-SA" dirty="0"/>
              <a:t>، وأعلن أنه جاء من أجل نشر الحرية والسماح لكل مدينة بممارسة حقها في التمتع بقوانينها الخاصة، ومن نتائج معركة </a:t>
            </a:r>
            <a:r>
              <a:rPr lang="ar-SA" dirty="0" err="1"/>
              <a:t>غرانيكوس</a:t>
            </a:r>
            <a:r>
              <a:rPr lang="ar-SA" dirty="0"/>
              <a:t> السيطرة على المدن اليونانية الواقعة في آسيا الصغرى الواحدة بعد الأخرى، وتحرير الجزء الغربي منها من السلطة </a:t>
            </a:r>
            <a:r>
              <a:rPr lang="ar-SA" dirty="0" err="1"/>
              <a:t>الأخمينية</a:t>
            </a:r>
            <a:r>
              <a:rPr lang="ar-SA" dirty="0"/>
              <a:t> إلى الأبد.</a:t>
            </a:r>
            <a:endParaRPr lang="en-US" dirty="0"/>
          </a:p>
          <a:p>
            <a:r>
              <a:rPr lang="ar-SA" dirty="0"/>
              <a:t>من المحتمل أن هدف الإسكندر المقدوني من ترك الجنود </a:t>
            </a:r>
            <a:r>
              <a:rPr lang="ar-SA" dirty="0" err="1"/>
              <a:t>الأخمينيين</a:t>
            </a:r>
            <a:r>
              <a:rPr lang="ar-SA" dirty="0"/>
              <a:t> من دون عقاب هو لجعلهم بمثابة وسيلة إعلان له في قلب الأراضي </a:t>
            </a:r>
            <a:r>
              <a:rPr lang="ar-SA" dirty="0" err="1"/>
              <a:t>الأخمينية</a:t>
            </a:r>
            <a:r>
              <a:rPr lang="ar-SA" dirty="0"/>
              <a:t>، فضلاً عن إظهار نفسه أمام العالم على أنه رجلٌ طيبٌ كريم، أما معاقبته للمرتزقة </a:t>
            </a:r>
            <a:r>
              <a:rPr lang="ar-SA" dirty="0" err="1"/>
              <a:t>اليونانييين</a:t>
            </a:r>
            <a:r>
              <a:rPr lang="ar-SA" dirty="0"/>
              <a:t> فمن المحتمل أنه أراد أن يضرب بهم المثل، وجعلهم عبرةً إلى كل يوناني تسول له نفسه الانضمام إلى الجيش </a:t>
            </a:r>
            <a:r>
              <a:rPr lang="ar-SA" dirty="0" err="1"/>
              <a:t>الأخميني</a:t>
            </a:r>
            <a:r>
              <a:rPr lang="ar-SA" dirty="0"/>
              <a:t> فتكون هذه نهايته، ويمكن القول أيضاً أن هدفه من قراراته الجديدة التي أعلنها في مدن آسيا الصغرى من إعفائها من الجزية ومنحها حريتها هو لكسب المدن اليونانية، التي مازال عددٌ منها يخضع تحت حكم </a:t>
            </a:r>
            <a:r>
              <a:rPr lang="ar-SA" dirty="0" err="1"/>
              <a:t>الأخمينيين</a:t>
            </a:r>
            <a:r>
              <a:rPr lang="ar-SA" dirty="0"/>
              <a:t>، فضلاً عن إثارة تلك المدن على حكامها، وبذلك تكون ضعيفةً فيتمكن من السيطرة عليها.</a:t>
            </a:r>
            <a:endParaRPr lang="en-US" dirty="0"/>
          </a:p>
          <a:p>
            <a:r>
              <a:rPr lang="ar-SA" b="1" baseline="30000" dirty="0"/>
              <a:t>()</a:t>
            </a:r>
            <a:r>
              <a:rPr lang="ar-SA" b="1" dirty="0"/>
              <a:t> </a:t>
            </a:r>
            <a:r>
              <a:rPr lang="ar-SA" b="1" dirty="0" err="1"/>
              <a:t>غرانيكوس</a:t>
            </a:r>
            <a:r>
              <a:rPr lang="ar-SA" b="1" dirty="0"/>
              <a:t>: نهر صغير في </a:t>
            </a:r>
            <a:r>
              <a:rPr lang="ar-SA" b="1" dirty="0" err="1"/>
              <a:t>ميسيا</a:t>
            </a:r>
            <a:r>
              <a:rPr lang="ar-SA" b="1" dirty="0"/>
              <a:t> في آسيا الصغرى، يصب في بحر مرمرة، على ضفافه حقق الإسكندر المقدوني أول نصر على القوات </a:t>
            </a:r>
            <a:r>
              <a:rPr lang="ar-SA" b="1" dirty="0" err="1"/>
              <a:t>الأخمينية</a:t>
            </a:r>
            <a:r>
              <a:rPr lang="ar-SA" b="1" dirty="0"/>
              <a:t> سنة 334ق.م</a:t>
            </a:r>
            <a:endParaRPr lang="en-US" dirty="0"/>
          </a:p>
          <a:p>
            <a:r>
              <a:rPr lang="ar-SA" b="1" baseline="30000" dirty="0"/>
              <a:t>()</a:t>
            </a:r>
            <a:r>
              <a:rPr lang="ar-SA" b="1" dirty="0"/>
              <a:t> </a:t>
            </a:r>
            <a:r>
              <a:rPr lang="ar-SA" b="1" dirty="0" err="1"/>
              <a:t>انتيباتروا</a:t>
            </a:r>
            <a:r>
              <a:rPr lang="ar-SA" b="1" dirty="0"/>
              <a:t>: أحد مستشاري الملك فليب الثاني، بعد وفاة الإسكندر تمكن من إخماد الفتن والثورات التي حدثت في بلاد اليونان، والتي عرفت بالحرب اللامية، أصبح وصياً على الملكين فليب الثالث والإسكندر الرابع، مات في سنة 319ق.م. </a:t>
            </a:r>
            <a:endParaRPr lang="en-US" dirty="0"/>
          </a:p>
          <a:p>
            <a:r>
              <a:rPr lang="ar-SA" b="1" baseline="30000" dirty="0"/>
              <a:t>()</a:t>
            </a:r>
            <a:r>
              <a:rPr lang="ar-SA" b="1" dirty="0"/>
              <a:t> </a:t>
            </a:r>
            <a:r>
              <a:rPr lang="ar-SA" b="1" dirty="0" err="1"/>
              <a:t>بارمينيون</a:t>
            </a:r>
            <a:r>
              <a:rPr lang="ar-SA" b="1" dirty="0"/>
              <a:t>: أحد قادة ملك مقدونيا فليب الثاني، أصبح الساعد الأيمن للإسكندر في حملته على الشرق، اشترك في جميع المعارك التي حدثت في السنوات الثلاث الأولى، أعدم بتهمة الخيانة ، إذ لم يعد الإسكندر يأتمنه بعد قتله لأبنهً.</a:t>
            </a:r>
            <a:endParaRPr lang="en-US" dirty="0"/>
          </a:p>
          <a:p>
            <a:r>
              <a:rPr lang="ar-SA" b="1" baseline="30000" dirty="0"/>
              <a:t>()</a:t>
            </a:r>
            <a:r>
              <a:rPr lang="ar-SA" b="1" dirty="0"/>
              <a:t> ميمنون: قائد عسكري من جزيرة رودس، منحه الملك </a:t>
            </a:r>
            <a:r>
              <a:rPr lang="ar-SA" b="1" dirty="0" err="1"/>
              <a:t>الأخميني</a:t>
            </a:r>
            <a:r>
              <a:rPr lang="ar-SA" b="1" dirty="0"/>
              <a:t> دارا الثالث منصب القيادة العليا في الغرب، اشتهر بالكفاءة والقدرة العسكرية العالية</a:t>
            </a:r>
            <a:endParaRPr lang="en-US" dirty="0"/>
          </a:p>
        </p:txBody>
      </p:sp>
    </p:spTree>
    <p:extLst>
      <p:ext uri="{BB962C8B-B14F-4D97-AF65-F5344CB8AC3E}">
        <p14:creationId xmlns:p14="http://schemas.microsoft.com/office/powerpoint/2010/main" val="3762305967"/>
      </p:ext>
    </p:extLst>
  </p:cSld>
  <p:clrMapOvr>
    <a:masterClrMapping/>
  </p:clrMapOvr>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831</Words>
  <Application>Microsoft Office PowerPoint</Application>
  <PresentationFormat>On-screen Show (4:3)</PresentationFormat>
  <Paragraphs>12</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سمة Office</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Laith</dc:creator>
  <cp:lastModifiedBy>Maher</cp:lastModifiedBy>
  <cp:revision>1</cp:revision>
  <dcterms:created xsi:type="dcterms:W3CDTF">2018-12-23T16:01:48Z</dcterms:created>
  <dcterms:modified xsi:type="dcterms:W3CDTF">2018-12-23T16:02:53Z</dcterms:modified>
</cp:coreProperties>
</file>

<file path=docProps/thumbnail.jpeg>
</file>