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15/04/1440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15/04/1440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15/04/1440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15/04/1440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15/04/1440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0649"/>
            <a:ext cx="7772400" cy="144015"/>
          </a:xfrm>
        </p:spPr>
        <p:txBody>
          <a:bodyPr>
            <a:normAutofit fontScale="90000"/>
          </a:bodyPr>
          <a:lstStyle/>
          <a:p>
            <a:endParaRPr lang="ar-IQ" dirty="0"/>
          </a:p>
        </p:txBody>
      </p:sp>
      <p:sp>
        <p:nvSpPr>
          <p:cNvPr id="3" name="Subtitle 2"/>
          <p:cNvSpPr>
            <a:spLocks noGrp="1"/>
          </p:cNvSpPr>
          <p:nvPr>
            <p:ph type="subTitle" idx="1"/>
          </p:nvPr>
        </p:nvSpPr>
        <p:spPr>
          <a:xfrm>
            <a:off x="251520" y="404664"/>
            <a:ext cx="8601000" cy="6048672"/>
          </a:xfrm>
        </p:spPr>
        <p:txBody>
          <a:bodyPr>
            <a:noAutofit/>
          </a:bodyPr>
          <a:lstStyle/>
          <a:p>
            <a:r>
              <a:rPr lang="ar-SA" sz="2800" b="1" dirty="0"/>
              <a:t>التاريخ اليوناني</a:t>
            </a:r>
            <a:r>
              <a:rPr lang="ar-IQ" sz="2800" b="1" dirty="0"/>
              <a:t> الكورس الاول</a:t>
            </a:r>
            <a:endParaRPr lang="en-US" sz="2800" dirty="0"/>
          </a:p>
          <a:p>
            <a:r>
              <a:rPr lang="ar-SA" sz="2800" dirty="0"/>
              <a:t>يعد التاريخ اليوناني احد أعمدة التاريخ القديم لا </a:t>
            </a:r>
            <a:r>
              <a:rPr lang="ar-SA" sz="2800" dirty="0" err="1"/>
              <a:t>لانه</a:t>
            </a:r>
            <a:r>
              <a:rPr lang="ar-SA" sz="2800" dirty="0"/>
              <a:t> يمثل تاريخ </a:t>
            </a:r>
            <a:r>
              <a:rPr lang="ar-SA" sz="2800" dirty="0" err="1"/>
              <a:t>اوربا</a:t>
            </a:r>
            <a:r>
              <a:rPr lang="ar-SA" sz="2800" dirty="0"/>
              <a:t> القديم وعمقه الحضاري فحسب ، بل لان هذا التاريخ يمثل دورة حضارية كاملة لشعب ساهم مساهمة فاعلة في الحضارة الانسانية والفكر الانساني ، </a:t>
            </a:r>
            <a:r>
              <a:rPr lang="ar-SA" sz="2800" dirty="0" err="1"/>
              <a:t>ولانه</a:t>
            </a:r>
            <a:r>
              <a:rPr lang="ar-SA" sz="2800" dirty="0"/>
              <a:t> يمثل حلقة من حلقات الحضارة الانسانية استمدت اصولها من الحضارات التي سبقتها ومنها حضارات الشرق القديم (بلاد الرافدين-بلاد وادي النيل-الفينيقيين) واعطت تأثيراتها في الحضارات التي اعقبتها ومنها الحضارة العربية الاسلامية. </a:t>
            </a:r>
            <a:endParaRPr lang="en-US" sz="2800" dirty="0"/>
          </a:p>
          <a:p>
            <a:r>
              <a:rPr lang="ar-SA" sz="2800" dirty="0"/>
              <a:t>فهو في موقعه هذا بين حضارة الشرق القديم والحضارة العربية الاسلامية جدير بان نوليه الاهتمام والدراسة.</a:t>
            </a:r>
            <a:endParaRPr lang="en-US" sz="2800" dirty="0"/>
          </a:p>
          <a:p>
            <a:r>
              <a:rPr lang="ar-SA" sz="2800" b="1" dirty="0"/>
              <a:t>مصادر التاريخ اليوناني:</a:t>
            </a:r>
            <a:endParaRPr lang="en-US" sz="2800" dirty="0"/>
          </a:p>
          <a:p>
            <a:r>
              <a:rPr lang="ar-SA" sz="2800" dirty="0"/>
              <a:t>نقصد بها الطرق أو المناهل التي تمكنا من خلالها معرفة أحوال هذا التاريخ سواء الخاصة بشخصياته او مدنه وعوامل تطوره ، إضافة إلى المعلومات الخاصة بمختلف الجوانب الاقتصادية والاجتماعية والعسكرية فقد أورد لنا الزمن معلومات مهمة عن هذا التاريخ تنوعت مصادرها حسب الأهمية وهي </a:t>
            </a:r>
            <a:r>
              <a:rPr lang="ar-SA" sz="2800" dirty="0" err="1"/>
              <a:t>كالأتي</a:t>
            </a:r>
            <a:r>
              <a:rPr lang="ar-SA" sz="2800" dirty="0"/>
              <a:t>:-</a:t>
            </a:r>
            <a:endParaRPr lang="en-US" sz="2800" dirty="0"/>
          </a:p>
          <a:p>
            <a:r>
              <a:rPr lang="ar-SA" sz="2800" b="1" dirty="0"/>
              <a:t>أولا :- المصادر الاثارية:</a:t>
            </a:r>
            <a:endParaRPr lang="en-US" sz="2800" dirty="0"/>
          </a:p>
          <a:p>
            <a:r>
              <a:rPr lang="ar-SA" sz="2800" dirty="0"/>
              <a:t>وهي الاستدلال المادي المعاصر للحدث والذي تركه لنا الإنسان الماضي بقصد أو من غير قصد وذلك للإحاطة بحياته اليومية ومعتقداته الدينية وتفاعله بالمجتمع وقد ألقت هذه المصادر الضوء على مجمل النواحي السياسية والاقتصادية والاجتماعية والثقافية إضافة إلى الأحداث العسكرية وكذلك أوضحت لنا مدى الانتشار الحضاري سواء كان في حدود المناطق المجاورة أو في المناطق البعيدة ، والمصادر الاثارية على أنواع أمدنا كل نوع بمعلومات تاريخية مهمة وهي </a:t>
            </a:r>
            <a:r>
              <a:rPr lang="ar-SA" sz="2800" dirty="0" err="1"/>
              <a:t>كالأتي</a:t>
            </a:r>
            <a:r>
              <a:rPr lang="ar-SA" sz="2800" dirty="0"/>
              <a:t>:-</a:t>
            </a:r>
            <a:endParaRPr lang="en-US" sz="2800" dirty="0"/>
          </a:p>
          <a:p>
            <a:r>
              <a:rPr lang="ar-SA" sz="2800" dirty="0"/>
              <a:t>1</a:t>
            </a:r>
            <a:r>
              <a:rPr lang="ar-SA" sz="2800" b="1" dirty="0"/>
              <a:t>- العمارة:-</a:t>
            </a:r>
            <a:r>
              <a:rPr lang="ar-SA" sz="2800" dirty="0"/>
              <a:t> وتشمل القصور والمعابد والمنازل والمقابر والمسارح وغيرها من الأبنية العمرانية ، فمثلا احتواء القصر الملكي في مدينة (</a:t>
            </a:r>
            <a:r>
              <a:rPr lang="ar-SA" sz="2800" dirty="0" err="1"/>
              <a:t>كنوسوس</a:t>
            </a:r>
            <a:r>
              <a:rPr lang="ar-SA" sz="2800" dirty="0"/>
              <a:t>) والذي يقع في الساحل الشمالي من جزيرة كريت على الغرف الكثيرة والقاعات الضخمة أشارت بلا شك إلى إن هذا القصر ليس مجرد مقر للملك وإنما كان مركزا للإدارة الحكومية وان طبيعة مساحة القصر قد أوضحت لنا إن سلطة القصر كانت واسعة وتشمل كل جزيرة كريت والتي شكلت دولة كبيرة مركزها مدينة (</a:t>
            </a:r>
            <a:r>
              <a:rPr lang="ar-SA" sz="2800" dirty="0" err="1"/>
              <a:t>كنوسوس</a:t>
            </a:r>
            <a:r>
              <a:rPr lang="ar-SA" sz="2800" dirty="0"/>
              <a:t>) ، وكذلك نفهم منه طبيعة العمران والبناء والهندسة العمرانية وأنواع المواد المستخدمة في بناءه ومدى انتشارها.</a:t>
            </a:r>
            <a:endParaRPr lang="en-US" sz="2800" dirty="0"/>
          </a:p>
          <a:p>
            <a:r>
              <a:rPr lang="ar-SA" sz="2800" dirty="0"/>
              <a:t>2</a:t>
            </a:r>
            <a:r>
              <a:rPr lang="ar-SA" sz="2800" b="1" dirty="0"/>
              <a:t>- النحت</a:t>
            </a:r>
            <a:r>
              <a:rPr lang="ar-SA" sz="2800" dirty="0"/>
              <a:t>:- يقدم النحت بكل أنواعه البارز والمجسم معلومات هامة عن مدى التطور الحضاري ونستقرى منه الكثير من الوقائع والحقائق التاريخية فلقد خلف لنا اليونان كماً هائلاً من التماثيل والتي صورت لنا مختلف جوانب المجتمع وابرز الإلهة وكذلك شخصيات الملوك والقادة العسكريين والبوابات والتي ارفدتنا بمعلومات هامة عن التاريخ اليوناني ، إلا إن هذا الفن تعرض لعمليات السلب من قبل الرومان تخليدا لانتصاراتهم فيذكر إن الإمبراطور الروماني نيرون نقل ما يقارب الخمسمائة تمثال من معبد دلفي إلى روما.</a:t>
            </a:r>
            <a:endParaRPr lang="en-US" sz="2800" dirty="0"/>
          </a:p>
          <a:p>
            <a:r>
              <a:rPr lang="ar-SA" sz="2800" dirty="0"/>
              <a:t>3</a:t>
            </a:r>
            <a:r>
              <a:rPr lang="ar-SA" sz="2800" b="1" dirty="0"/>
              <a:t>- الصناعات الفخارية</a:t>
            </a:r>
            <a:r>
              <a:rPr lang="ar-SA" sz="2800" dirty="0"/>
              <a:t>:- إن الصناعات الفخارية للشعوب القديمة تعد من السلع الأساسية التي لا يمكن الاستغناء عنها وذلك لتعدد أغراضها واستخداماتها سواء لحفظ الحبوب أو الزيوت أو التصدير الخاص بالسلع التجارية أو في الاستخدامات اليومية ، ومن هذه الصناعات أمكننا معرفة الكثير من سمات الحياة الاقتصادية والاجتماعية كما يمكن الاستفادة من الفخار في معرفة التعاقب الزمني وذلك لان عمليات تطوره كانت تتم بالتدريج مع مرور الزمن </a:t>
            </a:r>
            <a:endParaRPr lang="en-US" sz="2800" dirty="0"/>
          </a:p>
          <a:p>
            <a:r>
              <a:rPr lang="ar-SA" sz="2800" dirty="0"/>
              <a:t>4</a:t>
            </a:r>
            <a:r>
              <a:rPr lang="ar-SA" sz="2800" b="1" dirty="0"/>
              <a:t>- التصوير</a:t>
            </a:r>
            <a:r>
              <a:rPr lang="ar-SA" sz="2800" dirty="0"/>
              <a:t>:- وهي الرسوم على الجدران أو الأواني وقد جسدت لنا الكثير من المواضيع اليومية المرتبطة بحياة الفرد اليوناني وكذلك المواضيع الدينية والمواكب العسكرية والمهن والألعاب الرياضة وكذلك تصوير مواكب الجنائز ومراسيم الدفن إضافة إلى المواضيع الأسطورية والخيالية ، ونظراً لطبيعة الفرد اليوناني الفنية فيمكن القول إن الرسام اليوناني لم يترك شاردة ولا واردة الا وصورها .</a:t>
            </a:r>
            <a:endParaRPr lang="en-US" sz="2800" dirty="0"/>
          </a:p>
          <a:p>
            <a:r>
              <a:rPr lang="ar-SA" sz="2800" dirty="0"/>
              <a:t> </a:t>
            </a:r>
            <a:endParaRPr lang="en-US" sz="2800" dirty="0"/>
          </a:p>
          <a:p>
            <a:r>
              <a:rPr lang="ar-SA" sz="2800" b="1" dirty="0"/>
              <a:t>5- الأختام:-</a:t>
            </a:r>
            <a:r>
              <a:rPr lang="ar-SA" sz="2800" dirty="0"/>
              <a:t> وتعد كذلك من المخلفات المادية الأصيلة والتي أمكننا الاستفادة منها في كثير من المعلومات ، فيمكن من خلالها معرفة السمات الفنية وبعض الطقوس الدينية وأسماء الآلهة وكذلك أنواع الخطوط الكتابية ، وأيضا احتواء بعض الأختام على صور الحيوانات كالأسد والثور وغيرها تمكنا من معرفة أهم الحيوانات المنتشرة آنذاك ، وعلى العموم امتازت الأختام اليونانية بتأثرها الواضح بالأختام الاسطوانية الموجودة في بلاد وادي الرافدين وكذلك الأختام المصرية.  </a:t>
            </a:r>
            <a:endParaRPr lang="en-US" sz="2800" dirty="0"/>
          </a:p>
          <a:p>
            <a:r>
              <a:rPr lang="ar-SA" sz="2800" dirty="0"/>
              <a:t> </a:t>
            </a:r>
            <a:endParaRPr lang="en-US" sz="2800" dirty="0"/>
          </a:p>
          <a:p>
            <a:r>
              <a:rPr lang="ar-SA" sz="2800" dirty="0"/>
              <a:t> </a:t>
            </a:r>
            <a:endParaRPr lang="en-US" sz="2800" dirty="0"/>
          </a:p>
          <a:p>
            <a:r>
              <a:rPr lang="ar-SA" sz="2800" b="1" dirty="0"/>
              <a:t>ثانيا :- المصادر الأدبية:- </a:t>
            </a:r>
            <a:endParaRPr lang="en-US" sz="2800" dirty="0"/>
          </a:p>
          <a:p>
            <a:r>
              <a:rPr lang="ar-SA" sz="2800" dirty="0"/>
              <a:t> وهي المدونات التي دونها الكتاب القدماء أرادوا من خلالها توثيق التاريخ اليوناني في مجمل تفصيلاته و تسجيل أحوال المجتمع اليوناني سواء المعاصر لهم أو الذي سبقهم .</a:t>
            </a:r>
            <a:endParaRPr lang="en-US" sz="2800" dirty="0"/>
          </a:p>
          <a:p>
            <a:pPr lvl="0"/>
            <a:r>
              <a:rPr lang="ar-SA" sz="2800" b="1" dirty="0"/>
              <a:t> الكتابات التاريخية:-  </a:t>
            </a:r>
            <a:r>
              <a:rPr lang="ar-SA" sz="2800" dirty="0"/>
              <a:t>وهي المؤلفات التي قام بكتابتها المؤرخون اليونان القدماء وكانت عمليات جمع المعلومات تتم أما عن طريق معاصرتهم للحدث أو من خلال مشاهدتهم الآثار المادية والكتابية أو عن طريق من سبقهم من الكتاب أو عملية تناقل المعلومات الواردة إليهم شفاهاً عن طريق التجار والملاحين وكذلك المحاربين الوافدين إلى بلاد اليونان ، ويقف في مقدمة الكتاب اليونان شيخ المؤرخين (هيرودوتس) والملقب بأبي التاريخ ولد هذا المؤرخ في مدينة (</a:t>
            </a:r>
            <a:r>
              <a:rPr lang="ar-SA" sz="2800" dirty="0" err="1"/>
              <a:t>هليكارناسوس</a:t>
            </a:r>
            <a:r>
              <a:rPr lang="ar-SA" sz="2800" dirty="0"/>
              <a:t>) في منطقة كاريا الدورية (جنوب غرب أسيا الصغرى) حوالي سنة 485ق.م وتوفي في حدود سنة 425ق.م ، وبعد ان نفي من المدينة التي ولد فيها بسبب ثورة سياسية ، اتجه الى الرحلات والاسفار فسافر الى مصر وفارس والاقاليم التي حول البحر الاسود والى بلاد الاغريق وايطاليا فحصل </a:t>
            </a:r>
            <a:r>
              <a:rPr lang="ar-SA" sz="2800" dirty="0" err="1"/>
              <a:t>باسفاره</a:t>
            </a:r>
            <a:r>
              <a:rPr lang="ar-SA" sz="2800" dirty="0"/>
              <a:t> على معلومات ثمينة عن معظم العالم المعروف ، كتابه (التحريات أو التحقيقات) وصل الينا باللهجة الأيونية مقسم إلى تسعة أجزاء سمي كل جزء منه باسم احد أسماء الإلهة اليونانية ، الأجزاء الخمسة الأولى منه ركز في معلوماته على أحوال الشرق وبلاد فارس ، بينما الأجزاء الأربعة الأخيرة فقد احتوت على معلومات خصت تاريخ بلاد اليونان ، من الصعوبات التي واجهها  هيرودوتس في جمع معلوماته انه لم يكن في متناول يده وثائق او سجلات محفوظة او اي كتاب سابق يرجع اليه فأضطر الى جمع الحقائق بنفسه عن طريق الاتصال بالناس الذين كانت لهم معرفة بتلك الحوادث والحقائق ولكن مما سهل عليه جمع حقائقه قرب العهد ، اي عهد حوادث الحروب بين اليونان والفرس ، مما يؤخذ عليه انه كان يدون كل شيء يلقى إليه من أخبار حتى وان اتصفت بالخرافة ولذلك اختلطت في كتابه الاساطير بالحقائق التاريخية ولذلك يجب توخي الحذر عند اقتباس المعلومات منه، ومع ذلك فانه يعد من أهم المؤرخين اليونان وأحد أهم المصادر الخاصة بدراسة تاريخ هذه البلاد.</a:t>
            </a:r>
            <a:endParaRPr lang="en-US" sz="2800" dirty="0"/>
          </a:p>
          <a:p>
            <a:r>
              <a:rPr lang="ar-SA" sz="2800" dirty="0"/>
              <a:t>جاء بعد هيرودوتس مؤرخ يسمى (</a:t>
            </a:r>
            <a:r>
              <a:rPr lang="ar-SA" sz="2800" dirty="0" err="1"/>
              <a:t>ثوسيديس</a:t>
            </a:r>
            <a:r>
              <a:rPr lang="ar-SA" sz="2800" dirty="0"/>
              <a:t>) (465-396ق.م) وهو احد القادة </a:t>
            </a:r>
            <a:r>
              <a:rPr lang="ar-SA" sz="2800" dirty="0" err="1"/>
              <a:t>الاثنيين</a:t>
            </a:r>
            <a:r>
              <a:rPr lang="ar-SA" sz="2800" dirty="0"/>
              <a:t> عزل عن منصبه لفشله في احراز النصر ، فاعتزل في الريف في </a:t>
            </a:r>
            <a:r>
              <a:rPr lang="ar-SA" sz="2800" dirty="0" err="1"/>
              <a:t>تراقية</a:t>
            </a:r>
            <a:r>
              <a:rPr lang="ar-SA" sz="2800" dirty="0"/>
              <a:t> وتفرغ لكتابة التاريخ المعاصر عن الحروب بين اثينا </a:t>
            </a:r>
            <a:r>
              <a:rPr lang="ar-SA" sz="2800" dirty="0" err="1"/>
              <a:t>واسبرطة</a:t>
            </a:r>
            <a:r>
              <a:rPr lang="ar-SA" sz="2800" dirty="0"/>
              <a:t> وهي الحروب التي نكب بسببها ، تحرى في كتابة تاريخه الحقائق ونبذ الاساطير واعتمد في التدوين على تسجيل الحقائق والوقائع ابان حدوثها دون التعويل على روايات الناس بعد زمن ، امتازت كتاباته بالإيجاز والتحليل واستنباط النتائج والمسببات لذلك يعد من أحسن ما كتب عن التاريخ اليوناني .</a:t>
            </a:r>
            <a:endParaRPr lang="en-US" sz="2800" dirty="0"/>
          </a:p>
          <a:p>
            <a:r>
              <a:rPr lang="ar-SA" sz="2800" dirty="0"/>
              <a:t>ويعد </a:t>
            </a:r>
            <a:r>
              <a:rPr lang="ar-SA" sz="2800" dirty="0" err="1"/>
              <a:t>زينفون</a:t>
            </a:r>
            <a:r>
              <a:rPr lang="ar-SA" sz="2800" dirty="0"/>
              <a:t> (430-354ق.م) من أشهر المؤرخين اليونان امتازت كتاباته بالدقة والفكر العميق وسعة الاطلاع وكان من ضمن الحملة اليونانية التي أرسلت إلى بلاد فارس لمساعدة الأمير الفارسي (كورش) لاعتلاء عرش بلاد فارس(سنتطرق إليها لاحقاً) ألف كتابا اسماه (التقدم أو الصعود) يتألف من سبعة أجزاء دون فيه تفاصيل الحملة والانسحاب كما أورد معلومات هامة عن البلدان التي مر بها أثناء عودت الحملة إلى بلاد اليونان ، ومن كتبه الأخرى كتاب (</a:t>
            </a:r>
            <a:r>
              <a:rPr lang="ar-SA" sz="2800" dirty="0" err="1"/>
              <a:t>هيليني</a:t>
            </a:r>
            <a:r>
              <a:rPr lang="ar-SA" sz="2800" dirty="0"/>
              <a:t>) وهو أيضا في سبعة أجزاء.</a:t>
            </a:r>
            <a:endParaRPr lang="en-US" sz="2800" dirty="0"/>
          </a:p>
          <a:p>
            <a:r>
              <a:rPr lang="ar-SA" sz="2800" dirty="0"/>
              <a:t>2</a:t>
            </a:r>
            <a:r>
              <a:rPr lang="ar-SA" sz="2800" b="1" dirty="0"/>
              <a:t>-التراتيل أو الأناشيد الدينية</a:t>
            </a:r>
            <a:r>
              <a:rPr lang="ar-SA" sz="2800" dirty="0"/>
              <a:t>:- وتعد من المصادر الأدبية الهامة التي اختص بها التاريخ اليوناني فقد أمدتنا بمعلومات مهمة عن الحياة الدينية اليونانية وأماكن انطلاقها وانتشارها وأسماء رجالاتها وكذلك أشهر الطقوس وطرق ترتيلها وأسماء ألهتها وقد مثلت بتطورها مراحل التطور الحضاري اليوناني.</a:t>
            </a:r>
            <a:endParaRPr lang="en-US" sz="2800" dirty="0"/>
          </a:p>
          <a:p>
            <a:r>
              <a:rPr lang="ar-SA" sz="2800" dirty="0"/>
              <a:t> </a:t>
            </a:r>
            <a:endParaRPr lang="en-US" sz="2800" dirty="0"/>
          </a:p>
          <a:p>
            <a:r>
              <a:rPr lang="ar-SA" sz="2800" b="1" dirty="0"/>
              <a:t>3 _ الملاحم والأساطير</a:t>
            </a:r>
            <a:r>
              <a:rPr lang="ar-SA" sz="2800" dirty="0"/>
              <a:t>:- الملحمة هي رواية أسطورية أو شبه أسطورية كتبت شعراً ، وعلى الرغم من الطابع الأسطوري الذي تمتاز به الملحمة إلا انه أمكننا استنتاج الكثير من الحقائق التاريخية المستنبطة منها ، ولعل من أروع هذه الملاحم هي ( الإلياذة </a:t>
            </a:r>
            <a:r>
              <a:rPr lang="ar-SA" sz="2800" dirty="0" err="1"/>
              <a:t>والأوديسة</a:t>
            </a:r>
            <a:r>
              <a:rPr lang="ar-SA" sz="2800" dirty="0"/>
              <a:t> ) للشاعر ( هوميروس ) والذي ولد في القرن التاسع قبل الميلاد ، فقد سميت ملحمته التاريخية الإلياذة ( كتاب اليونانيين المقدس) حيث كان لها تأثير قوي على المفاهيم الخلقية عند أبناء الشعب اليوناني وقد وصف فيها أحداث الواحد والخمسين يوماً من السنة العاشرة لحصار </a:t>
            </a:r>
            <a:r>
              <a:rPr lang="ar-SA" sz="2800" dirty="0" err="1"/>
              <a:t>الآخيين</a:t>
            </a:r>
            <a:r>
              <a:rPr lang="ar-SA" sz="2800" dirty="0"/>
              <a:t> لمدينة طروادة ، أما </a:t>
            </a:r>
            <a:r>
              <a:rPr lang="ar-SA" sz="2800" dirty="0" err="1"/>
              <a:t>الأوديسة</a:t>
            </a:r>
            <a:r>
              <a:rPr lang="ar-SA" sz="2800" dirty="0"/>
              <a:t> فتلي الإلياذة أهمية وزمناً وهي على الرغم من كونها مثل الإلياذة مقسمة إلى أربعة وعشرين أنشودة أو كتاباً إلا إنها تتحدث عن عالم يختلف تماماً عن الإلياذة إذ إنها تبدأ من حيث انتهت الأولى لتروي قصة تجول اوديسيوس احد أبطال الإلياذة وتخبطه في البحار أثناء عودته إلى مملكته في </a:t>
            </a:r>
            <a:r>
              <a:rPr lang="ar-SA" sz="2800" dirty="0" err="1"/>
              <a:t>البيلوبونيز</a:t>
            </a:r>
            <a:r>
              <a:rPr lang="ar-SA" sz="2800" dirty="0"/>
              <a:t>.</a:t>
            </a:r>
            <a:endParaRPr lang="en-US" sz="2800" dirty="0"/>
          </a:p>
          <a:p>
            <a:r>
              <a:rPr lang="ar-SA" sz="2800" dirty="0"/>
              <a:t> </a:t>
            </a:r>
            <a:endParaRPr lang="en-US" sz="2800" dirty="0"/>
          </a:p>
          <a:p>
            <a:r>
              <a:rPr lang="ar-SA" sz="2800" dirty="0"/>
              <a:t> </a:t>
            </a:r>
            <a:endParaRPr lang="en-US" sz="2800" dirty="0"/>
          </a:p>
          <a:p>
            <a:endParaRPr lang="ar-IQ" sz="2800" dirty="0"/>
          </a:p>
        </p:txBody>
      </p:sp>
    </p:spTree>
    <p:extLst>
      <p:ext uri="{BB962C8B-B14F-4D97-AF65-F5344CB8AC3E}">
        <p14:creationId xmlns:p14="http://schemas.microsoft.com/office/powerpoint/2010/main" val="1610593620"/>
      </p:ext>
    </p:extLst>
  </p:cSld>
  <p:clrMapOvr>
    <a:masterClrMapping/>
  </p:clrMapOvr>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513</Words>
  <Application>Microsoft Office PowerPoint</Application>
  <PresentationFormat>On-screen Show (4:3)</PresentationFormat>
  <Paragraphs>25</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سمة Office</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Laith</dc:creator>
  <cp:lastModifiedBy>Maher</cp:lastModifiedBy>
  <cp:revision>1</cp:revision>
  <dcterms:created xsi:type="dcterms:W3CDTF">2018-12-23T15:39:10Z</dcterms:created>
  <dcterms:modified xsi:type="dcterms:W3CDTF">2018-12-23T15:40:46Z</dcterms:modified>
</cp:coreProperties>
</file>

<file path=docProps/thumbnail.jpeg>
</file>