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60648"/>
            <a:ext cx="7772400" cy="216024"/>
          </a:xfrm>
        </p:spPr>
        <p:txBody>
          <a:bodyPr>
            <a:normAutofit fontScale="90000"/>
          </a:bodyPr>
          <a:lstStyle/>
          <a:p>
            <a:endParaRPr lang="ar-IQ" dirty="0"/>
          </a:p>
        </p:txBody>
      </p:sp>
      <p:sp>
        <p:nvSpPr>
          <p:cNvPr id="3" name="Subtitle 2"/>
          <p:cNvSpPr>
            <a:spLocks noGrp="1"/>
          </p:cNvSpPr>
          <p:nvPr>
            <p:ph type="subTitle" idx="1"/>
          </p:nvPr>
        </p:nvSpPr>
        <p:spPr>
          <a:xfrm>
            <a:off x="539552" y="764704"/>
            <a:ext cx="8024936" cy="5688632"/>
          </a:xfrm>
        </p:spPr>
        <p:txBody>
          <a:bodyPr>
            <a:noAutofit/>
          </a:bodyPr>
          <a:lstStyle/>
          <a:p>
            <a:r>
              <a:rPr lang="ar-IQ" sz="2400" b="1" dirty="0"/>
              <a:t>دور مدن القوافل التجارية (الحضر، تدمر) في الصراع الساساني الروماني</a:t>
            </a:r>
            <a:endParaRPr lang="en-US" sz="2400" dirty="0"/>
          </a:p>
          <a:p>
            <a:r>
              <a:rPr lang="ar-IQ" sz="2400" dirty="0"/>
              <a:t>من المدن المهمة التي نشأت على التخوم الفاصلة بين الإمبراطوريتين الساسانية والرومانية مستغلة النزاع السياسي الدائر بينهما، وكان لها شأن في توجيه ذلك الصراع بصفتها دول حاجزة هي مدينتي الحضر وتدمر.</a:t>
            </a:r>
            <a:endParaRPr lang="en-US" sz="2400" dirty="0"/>
          </a:p>
          <a:p>
            <a:r>
              <a:rPr lang="ar-IQ" sz="2400" b="1" dirty="0"/>
              <a:t>1- الحضر: </a:t>
            </a:r>
            <a:endParaRPr lang="en-US" sz="2400" dirty="0"/>
          </a:p>
          <a:p>
            <a:r>
              <a:rPr lang="ar-IQ" sz="2400" dirty="0"/>
              <a:t>تقع الحضر في ارض الجزيرة بين دجلة والفرات الى الغرب من نهر دجلة بمسافة 70 كم على الاطراف الشمالية لوادي الثرثار وتبعد عن جنوب غرب مدينة الموصل بـ 120 كم . وتشهد اثار الحضر التي بقيت صامدة بوجه الزمن المكانة العظيمة التي </a:t>
            </a:r>
            <a:r>
              <a:rPr lang="ar-IQ" sz="2400" dirty="0" err="1"/>
              <a:t>تبوأتها</a:t>
            </a:r>
            <a:r>
              <a:rPr lang="ar-IQ" sz="2400" dirty="0"/>
              <a:t> هذه المدينة في تاريخ الشرق القديم . وقد امتنعت الحضر امام الفاتحين الرومان الذين حاصروها سنة 198 م ولم يستطيعوا من اقتحامها . واذا كان اصرار الروم على اسقاط الحضر غير شديد </a:t>
            </a:r>
            <a:r>
              <a:rPr lang="ar-IQ" sz="2400" dirty="0" err="1"/>
              <a:t>لانها</a:t>
            </a:r>
            <a:r>
              <a:rPr lang="ar-IQ" sz="2400" dirty="0"/>
              <a:t> بحكم موقعها بعيدة نسبيا عن مراكز نفوذهم فان موقع الحضر غير شديد </a:t>
            </a:r>
            <a:r>
              <a:rPr lang="ar-IQ" sz="2400" dirty="0" err="1"/>
              <a:t>لانها</a:t>
            </a:r>
            <a:r>
              <a:rPr lang="ar-IQ" sz="2400" dirty="0"/>
              <a:t> بحكم موقعها بعيدة نسبيا عن مراكز نفوذهم فان موقع الحضر تغير بظهور الاسرة الساسانية </a:t>
            </a:r>
            <a:r>
              <a:rPr lang="ar-IQ" sz="2400" dirty="0" err="1"/>
              <a:t>لانها</a:t>
            </a:r>
            <a:r>
              <a:rPr lang="ar-IQ" sz="2400" dirty="0"/>
              <a:t> اصبحت بحكم موقعها ايضا منطقة رئيسية امام عبور الساسانيون الى اقليم الجزيرة ومراكز النفوذ الروماني لذلك بادر </a:t>
            </a:r>
            <a:r>
              <a:rPr lang="ar-IQ" sz="2400" dirty="0" err="1"/>
              <a:t>اردشير</a:t>
            </a:r>
            <a:r>
              <a:rPr lang="ar-IQ" sz="2400" dirty="0"/>
              <a:t> لحربها ولكنه فشل في اخضاعها فانبرى لها </a:t>
            </a:r>
            <a:r>
              <a:rPr lang="ar-IQ" sz="2400" dirty="0" err="1"/>
              <a:t>شابور</a:t>
            </a:r>
            <a:r>
              <a:rPr lang="ar-IQ" sz="2400" dirty="0"/>
              <a:t> الاول الذي حقق ايضا انتصارات في منطقة الجزيرة ومراكز النفوذ الروماني في سورية . فليس مقبولا من الناحية العسكرية ان تقوم دولة كالحضر مستقلة عن نفوذ الساسانيين خلف خطوط تحركاتهم العسكرية . فكان حصار </a:t>
            </a:r>
            <a:r>
              <a:rPr lang="ar-IQ" sz="2400" dirty="0" err="1"/>
              <a:t>شابور</a:t>
            </a:r>
            <a:r>
              <a:rPr lang="ar-IQ" sz="2400" dirty="0"/>
              <a:t> شديدا ودام سنة كاملة اضطرت المدينة على اثره للاستسلام فدخلها ظافرا ونقل ابناءها اسرى واستولى على ثرواتها وتشير المصادر العربية الى هذه الحادثة مع ذكر اسماء امراء لم تكشف اعمال التنقيبات عن اي وجود لهم بين المخلفات الكتابية على اثار الحضر .</a:t>
            </a:r>
            <a:endParaRPr lang="en-US" sz="2400" dirty="0"/>
          </a:p>
          <a:p>
            <a:r>
              <a:rPr lang="ar-SA" sz="2400" dirty="0"/>
              <a:t>في قفر وادي واسع تحيط به المرتفعات، وكأنه منخفض تصب فيه الأمطار والسيول، وهي بعيدة عن نهر دجلة، الأمر الذي جعل ساكنيها يعتمدون كلياً على مياه الآبار والعيون والمياه المتجمعة في المنخفضات القريبة منها0 </a:t>
            </a:r>
            <a:r>
              <a:rPr lang="ar-IQ" sz="2400" dirty="0"/>
              <a:t>وقد عرفت بلاد الحضر منذ عهد الاحتلال </a:t>
            </a:r>
            <a:r>
              <a:rPr lang="ar-IQ" sz="2400" dirty="0" err="1"/>
              <a:t>الاخميني</a:t>
            </a:r>
            <a:r>
              <a:rPr lang="ar-IQ" sz="2400" dirty="0"/>
              <a:t> للعراق </a:t>
            </a:r>
            <a:r>
              <a:rPr lang="ar-IQ" sz="2400" dirty="0" err="1"/>
              <a:t>بأسم</a:t>
            </a:r>
            <a:r>
              <a:rPr lang="ar-IQ" sz="2400" dirty="0"/>
              <a:t> (</a:t>
            </a:r>
            <a:r>
              <a:rPr lang="ar-IQ" sz="2400" dirty="0" err="1"/>
              <a:t>عربايا</a:t>
            </a:r>
            <a:r>
              <a:rPr lang="ar-IQ" sz="2400" dirty="0"/>
              <a:t>)، أي بلاد العرب، </a:t>
            </a:r>
            <a:r>
              <a:rPr lang="ar-IQ" sz="2400" dirty="0" err="1"/>
              <a:t>وأكتسبت</a:t>
            </a:r>
            <a:r>
              <a:rPr lang="ar-IQ" sz="2400" dirty="0"/>
              <a:t> أهمية خاصة في العهد السلوقي لوقوعها على أحد طريقين يربطان عاصمتي السلوقيين، سلوقية الواقعة قرب </a:t>
            </a:r>
            <a:r>
              <a:rPr lang="ar-IQ" sz="2400" dirty="0" err="1"/>
              <a:t>طيسفون</a:t>
            </a:r>
            <a:r>
              <a:rPr lang="ar-IQ" sz="2400" dirty="0"/>
              <a:t> على نهر دجلة، </a:t>
            </a:r>
            <a:r>
              <a:rPr lang="ar-IQ" sz="2400" dirty="0" err="1"/>
              <a:t>وإنطاكيا</a:t>
            </a:r>
            <a:r>
              <a:rPr lang="ar-IQ" sz="2400" dirty="0"/>
              <a:t> في سوريا، فأصبحت مدينة من مدن القوافل تسيطر على طرق القوافل التجارية الناقلة للبضائع بين الشرق والغرب، وفي القرن الاول قبل الميلاد صارت مدينة كبيرة لها أهميتها العسكرية في الدفاع عن الإمبراطورية </a:t>
            </a:r>
            <a:r>
              <a:rPr lang="ar-IQ" sz="2400" dirty="0" err="1"/>
              <a:t>الفرثية</a:t>
            </a:r>
            <a:r>
              <a:rPr lang="ar-IQ" sz="2400" dirty="0"/>
              <a:t>، ولا سيما بعد استيلاء الرومان على سوريا سنة 64ق.م وامتداد نفوذهم إلى مصر، حيث ترتب على ذلك التوسع زوال أهمية دولة أرمينيا وبروز أهمية الحضر.</a:t>
            </a:r>
            <a:endParaRPr lang="en-US" sz="2400" dirty="0"/>
          </a:p>
          <a:p>
            <a:r>
              <a:rPr lang="ar-IQ" sz="2400" dirty="0"/>
              <a:t>استفادت الحضر من ظروف الصراع السياسي بين الإمبراطوريتين </a:t>
            </a:r>
            <a:r>
              <a:rPr lang="ar-IQ" sz="2400" dirty="0" err="1"/>
              <a:t>الفرثية</a:t>
            </a:r>
            <a:r>
              <a:rPr lang="ar-IQ" sz="2400" dirty="0"/>
              <a:t> والرومانية، فأخذت تتمتع بنوع من الاستقلال الذاتي في إدارة شؤونها الداخلية وممارسة طقوسها الدينية الخاصة بها ضمن السيطرة العامة للإمبراطورية </a:t>
            </a:r>
            <a:r>
              <a:rPr lang="ar-IQ" sz="2400" dirty="0" err="1"/>
              <a:t>الفرثية</a:t>
            </a:r>
            <a:r>
              <a:rPr lang="ar-IQ" sz="2400" dirty="0"/>
              <a:t>، وتقوم بدور الدولة الحاجزة بين الإمبراطوريتين المتنافستين بحكم علاقاتها الواسعة مع أبناء القبائل العربية الذين يعيشون في بوادي العراق وسوريا.</a:t>
            </a:r>
            <a:endParaRPr lang="en-US" sz="2400" dirty="0"/>
          </a:p>
          <a:p>
            <a:r>
              <a:rPr lang="ar-IQ" sz="2400" dirty="0"/>
              <a:t>يتجلى دور الحضر في الصراع الدائر بين </a:t>
            </a:r>
            <a:r>
              <a:rPr lang="ar-IQ" sz="2400" dirty="0" err="1"/>
              <a:t>الفرثيين</a:t>
            </a:r>
            <a:r>
              <a:rPr lang="ar-IQ" sz="2400" dirty="0"/>
              <a:t> والرومان في مشاركتها إلى جانب </a:t>
            </a:r>
            <a:r>
              <a:rPr lang="ar-IQ" sz="2400" dirty="0" err="1"/>
              <a:t>الفرثيين</a:t>
            </a:r>
            <a:r>
              <a:rPr lang="ar-IQ" sz="2400" dirty="0"/>
              <a:t> في المعارك التي خاضوها ضد الرومان، ساعدهم على القيام بتلك المهمة تمرس أهلها في شؤون الحرب ومعرفتهم بفنون القتال هجوماً ودفاعاً حتى أن هناك قذائف نارية معينة اشتهرت </a:t>
            </a:r>
            <a:r>
              <a:rPr lang="ar-IQ" sz="2400" dirty="0" err="1"/>
              <a:t>بأسم</a:t>
            </a:r>
            <a:r>
              <a:rPr lang="ar-IQ" sz="2400" dirty="0"/>
              <a:t> </a:t>
            </a:r>
            <a:r>
              <a:rPr lang="ar-IQ" sz="2400" b="1" dirty="0"/>
              <a:t>(القذائف الحضرية). </a:t>
            </a:r>
            <a:endParaRPr lang="en-US" sz="2400" dirty="0"/>
          </a:p>
          <a:p>
            <a:r>
              <a:rPr lang="ar-IQ" sz="2400" dirty="0"/>
              <a:t>وعندما تولى الإمبراطور تراجان (98- 117م) عرش الإمبراطورية الرومانية واستعد للاستيلاء على عاصمة الدولة </a:t>
            </a:r>
            <a:r>
              <a:rPr lang="ar-IQ" sz="2400" dirty="0" err="1"/>
              <a:t>الفرثية</a:t>
            </a:r>
            <a:r>
              <a:rPr lang="ar-IQ" sz="2400" dirty="0"/>
              <a:t> </a:t>
            </a:r>
            <a:r>
              <a:rPr lang="ar-IQ" sz="2400" dirty="0" err="1"/>
              <a:t>طيسفون</a:t>
            </a:r>
            <a:r>
              <a:rPr lang="ar-IQ" sz="2400" dirty="0"/>
              <a:t> وبقية مدن العراق، برز دور الحضر للدفاع عن العاصمة، فأصبحت قاعدة عسكرية تجند فيها القبائل العربية للقتال في صف الجيش </a:t>
            </a:r>
            <a:r>
              <a:rPr lang="ar-IQ" sz="2400" dirty="0" err="1"/>
              <a:t>الفرثي</a:t>
            </a:r>
            <a:r>
              <a:rPr lang="ar-IQ" sz="2400" dirty="0"/>
              <a:t> لصد الرومان ومنعهم من عبور نهر الفرات، وقد تمكن الحضريون بفضل شجاعتهم وبقيادة زعيمهم </a:t>
            </a:r>
            <a:r>
              <a:rPr lang="ar-IQ" sz="2400" b="1" dirty="0"/>
              <a:t>نصرو مريا</a:t>
            </a:r>
            <a:r>
              <a:rPr lang="ar-IQ" sz="2400" b="1" baseline="30000" dirty="0"/>
              <a:t>()</a:t>
            </a:r>
            <a:r>
              <a:rPr lang="ar-IQ" sz="2400" dirty="0"/>
              <a:t> (114- 138م) من الصمود أمام الحصار الذي فرضه عليها الإمبراطور تراجان سنة 117م وبعد فشله في اقتحام أسوارها تخلى عنها منسحباً إلى سوريا.</a:t>
            </a:r>
            <a:endParaRPr lang="en-US" sz="2400" dirty="0"/>
          </a:p>
          <a:p>
            <a:r>
              <a:rPr lang="ar-IQ" sz="2400" dirty="0"/>
              <a:t>خلد الحضريون انتصارهم هذا بأن وضعوا في المعبد الكبير تمثالاً لرأس تراجان أمام أقدام آلهتهم للسخرية منه وللتشهير بفشله.</a:t>
            </a:r>
            <a:endParaRPr lang="en-US" sz="2400" dirty="0"/>
          </a:p>
          <a:p>
            <a:r>
              <a:rPr lang="ar-IQ" sz="2400" dirty="0"/>
              <a:t>بلغت الحضر درجة لا يستهان بها من القوة والنفوذ في عهد ملكها عبد سميا(190- 200م)، حيث تصدى هذا الملك للحصار الذي فرضه عليه الإمبراطور الروماني </a:t>
            </a:r>
            <a:r>
              <a:rPr lang="ar-IQ" sz="2400" dirty="0" err="1"/>
              <a:t>سبتيميوس</a:t>
            </a:r>
            <a:r>
              <a:rPr lang="ar-IQ" sz="2400" dirty="0"/>
              <a:t> </a:t>
            </a:r>
            <a:r>
              <a:rPr lang="ar-IQ" sz="2400" dirty="0" err="1"/>
              <a:t>سيفيروس</a:t>
            </a:r>
            <a:r>
              <a:rPr lang="ar-IQ" sz="2400" dirty="0"/>
              <a:t> لمرتين، الحصار الاول كان سنة 198م، وذلك في أثناء عودته إلى سوريا بعد أن خرب </a:t>
            </a:r>
            <a:r>
              <a:rPr lang="ar-IQ" sz="2400" dirty="0" err="1"/>
              <a:t>طيسفون</a:t>
            </a:r>
            <a:r>
              <a:rPr lang="ar-IQ" sz="2400" dirty="0"/>
              <a:t> عاصمة </a:t>
            </a:r>
            <a:r>
              <a:rPr lang="ar-IQ" sz="2400" dirty="0" err="1"/>
              <a:t>الفرثيين</a:t>
            </a:r>
            <a:r>
              <a:rPr lang="ar-IQ" sz="2400" dirty="0"/>
              <a:t>، إلا أن الحضريين صمدوا بوجه ذلك الحصار واجبروا الإمبراطور </a:t>
            </a:r>
            <a:r>
              <a:rPr lang="ar-IQ" sz="2400" dirty="0" err="1"/>
              <a:t>سيفيروس</a:t>
            </a:r>
            <a:r>
              <a:rPr lang="ar-IQ" sz="2400" dirty="0"/>
              <a:t> على الانسحاب من بلادهم. وحصاره الثاني للحضر كان في بداية سنة 199م، وكانت نتيجته الفشل أيضا ، وقد كان لهذا الانتصار أثره في زيادة قوة الحضريين وإصرارهم في المحافظة على استقلال مدينتهم ومقاومة أي محاولة لإخضاعها، فصاروا يسمون أنفسهم بـ </a:t>
            </a:r>
            <a:r>
              <a:rPr lang="ar-IQ" sz="2400" b="1" dirty="0"/>
              <a:t>(دي عرب زكيا)</a:t>
            </a:r>
            <a:r>
              <a:rPr lang="ar-IQ" sz="2400" dirty="0"/>
              <a:t> أي (العرب المنتصرين)، ولقب ملكهم عبد سميا بـ </a:t>
            </a:r>
            <a:r>
              <a:rPr lang="ar-IQ" sz="2400" b="1" dirty="0"/>
              <a:t>(ملكا دي عرب)</a:t>
            </a:r>
            <a:r>
              <a:rPr lang="ar-IQ" sz="2400" dirty="0"/>
              <a:t>، أي (ملك العرب).</a:t>
            </a:r>
            <a:endParaRPr lang="en-US" sz="2400" dirty="0"/>
          </a:p>
          <a:p>
            <a:r>
              <a:rPr lang="ar-IQ" sz="2400" dirty="0"/>
              <a:t> وإذا كان الرومان قد ابدوا تساهلاً في إخضاع الحضر لأنها بحكم موقعها بعيدة عن مراكز نفوذهم فأن هذا الموقف تغير بقيام الدولة الساسانية، إذ وجد فيها الملك الساساني </a:t>
            </a:r>
            <a:r>
              <a:rPr lang="ar-IQ" sz="2400" dirty="0" err="1"/>
              <a:t>اردشير</a:t>
            </a:r>
            <a:r>
              <a:rPr lang="ar-IQ" sz="2400" dirty="0"/>
              <a:t> بن بابك عائقاً أمام تقدمه في إقليم الجزيرة الفراتية ومراكز النفوذ الروماني في سوريا لذلك بادر إلى مهاجمتها سنة 232م في عهد ملكها </a:t>
            </a:r>
            <a:r>
              <a:rPr lang="ar-IQ" sz="2400" dirty="0" err="1"/>
              <a:t>سنطروق</a:t>
            </a:r>
            <a:r>
              <a:rPr lang="ar-IQ" sz="2400" dirty="0"/>
              <a:t> الثاني (200- 241م)، وعلى الرغم من أن المصادر لا تتحدث عن تفاصيل ذلك الهجوم إلا أن اتخاذ الملك </a:t>
            </a:r>
            <a:r>
              <a:rPr lang="ar-IQ" sz="2400" dirty="0" err="1"/>
              <a:t>سنطروق</a:t>
            </a:r>
            <a:r>
              <a:rPr lang="ar-IQ" sz="2400" dirty="0"/>
              <a:t> لقب </a:t>
            </a:r>
            <a:r>
              <a:rPr lang="ar-IQ" sz="2400" b="1" dirty="0"/>
              <a:t>(المظفر ملك البلاد العربية)</a:t>
            </a:r>
            <a:r>
              <a:rPr lang="ar-IQ" sz="2400" dirty="0"/>
              <a:t>، يدل على أنه تمكن من التصدي للملك </a:t>
            </a:r>
            <a:r>
              <a:rPr lang="ar-IQ" sz="2400" dirty="0" err="1"/>
              <a:t>اردشير</a:t>
            </a:r>
            <a:r>
              <a:rPr lang="ar-IQ" sz="2400" dirty="0"/>
              <a:t> وتغلب عليه.</a:t>
            </a:r>
            <a:endParaRPr lang="en-US" sz="2400" dirty="0"/>
          </a:p>
          <a:p>
            <a:r>
              <a:rPr lang="ar-IQ" sz="2400" dirty="0"/>
              <a:t>ومع أن الحضريين حرصوا على أن تكون بلادهم مستقلة استقلالاً تاماً عن أي تدخل أجنبي إلا أن إدراكهم للخطر المحدق بهم من جانب الساسانيين دفعهم إلى التحالف مع الرومان الذين كانوا قريبين منهم في منطقة سنجار (</a:t>
            </a:r>
            <a:r>
              <a:rPr lang="ar-IQ" sz="2400" dirty="0" err="1"/>
              <a:t>سنكارا</a:t>
            </a:r>
            <a:r>
              <a:rPr lang="ar-IQ" sz="2400" dirty="0"/>
              <a:t>)، وهي من مدن الجزيرة الفراتية بينها وبين الموصل ثلاثة أيام، كان من نتيجة هذا التحالف إقامة حامية رومانية في الحضر، إلا أن تلك الحامية لم تقدم أي تعاون ومساعدة للمدينة عندما حاصرها الملك الساساني سابور الاول. </a:t>
            </a:r>
            <a:endParaRPr lang="en-US" sz="2400" dirty="0"/>
          </a:p>
          <a:p>
            <a:r>
              <a:rPr lang="ar-IQ" sz="2400" dirty="0"/>
              <a:t>والسبب الذي دفع الملك سابور الاول إلى محاصرة الحضر والقضاء عليها، أن ملك الحضر وأسمه</a:t>
            </a:r>
            <a:r>
              <a:rPr lang="ar-IQ" sz="2400" b="1" dirty="0"/>
              <a:t>(</a:t>
            </a:r>
            <a:r>
              <a:rPr lang="ar-IQ" sz="2400" b="1" dirty="0" err="1"/>
              <a:t>الضيزن</a:t>
            </a:r>
            <a:r>
              <a:rPr lang="ar-IQ" sz="2400" b="1" dirty="0"/>
              <a:t>)</a:t>
            </a:r>
            <a:r>
              <a:rPr lang="ar-IQ" sz="2400" dirty="0"/>
              <a:t> قد استغل غياب الملك سابور الاول في خراسان، فأغار على ممتلكات الدولة الساسانية، وتمكن من أسر الأميرة </a:t>
            </a:r>
            <a:r>
              <a:rPr lang="ar-IQ" sz="2400" b="1" dirty="0"/>
              <a:t>(ماه)</a:t>
            </a:r>
            <a:r>
              <a:rPr lang="ar-IQ" sz="2400" dirty="0"/>
              <a:t> أخت سابور، وما أن علم الملك سابور الاول بذلك بعد عودته من خراسان حتى جهز جيشه وتوجه نحوه، فهرب </a:t>
            </a:r>
            <a:r>
              <a:rPr lang="ar-IQ" sz="2400" dirty="0" err="1"/>
              <a:t>الضيزن</a:t>
            </a:r>
            <a:r>
              <a:rPr lang="ar-IQ" sz="2400" dirty="0"/>
              <a:t> من وجهه محتمياً بأسوار الحضر، وأستمر حصار الملك الساساني للحضر سنة كاملة، حوالي من 12نيسان (240م) إلى 1نيسان (241م)، وأخيرا اضطرت المدينة إلى الاستسلام، بعد أن فقدت قدرتها على الصمود بسبب نفاذ مؤنها، فدخلها الملك سابور الاول وأسر أبنائها واستولى على ثرواتها، وتدل التنقيبات أن أبنيتها تركت قائمة وتماثيلها سالمة في أماكنها دون أن يصيبها تخريب أو تشويه متعمد.</a:t>
            </a:r>
            <a:endParaRPr lang="en-US" sz="2400" dirty="0"/>
          </a:p>
          <a:p>
            <a:r>
              <a:rPr lang="ar-SA" sz="2400" baseline="30000" dirty="0"/>
              <a:t>()</a:t>
            </a:r>
            <a:r>
              <a:rPr lang="ar-SA" sz="2400" dirty="0"/>
              <a:t> - </a:t>
            </a:r>
            <a:r>
              <a:rPr lang="ar-IQ" sz="2400" b="1" dirty="0"/>
              <a:t>مريا: لقب مريا يعني (السيد)، وهو اللقب الذي كان يطلق على الأشخاص الذين تولوا الزعامة في مملكة الحضر حتى عهد (ولجش ) (158- 165م)، فهو أول من اتخذ لقب الملك .</a:t>
            </a:r>
            <a:endParaRPr lang="en-US" sz="2400" dirty="0"/>
          </a:p>
          <a:p>
            <a:r>
              <a:rPr lang="en-US" sz="2400" dirty="0"/>
              <a:t> </a:t>
            </a:r>
          </a:p>
          <a:p>
            <a:endParaRPr lang="ar-IQ" sz="2400" dirty="0"/>
          </a:p>
        </p:txBody>
      </p:sp>
    </p:spTree>
    <p:extLst>
      <p:ext uri="{BB962C8B-B14F-4D97-AF65-F5344CB8AC3E}">
        <p14:creationId xmlns:p14="http://schemas.microsoft.com/office/powerpoint/2010/main" val="15895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1070</Words>
  <Application>Microsoft Office PowerPoint</Application>
  <PresentationFormat>On-screen Show (4:3)</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2018-12-23T15:33:27Z</dcterms:created>
  <dcterms:modified xsi:type="dcterms:W3CDTF">2018-12-23T15:34:34Z</dcterms:modified>
</cp:coreProperties>
</file>