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15/04/1440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15/04/1440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15/04/1440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27584" y="188641"/>
            <a:ext cx="7772400" cy="288032"/>
          </a:xfrm>
        </p:spPr>
        <p:txBody>
          <a:bodyPr>
            <a:normAutofit fontScale="90000"/>
          </a:bodyPr>
          <a:lstStyle/>
          <a:p>
            <a:endParaRPr lang="ar-IQ" dirty="0"/>
          </a:p>
        </p:txBody>
      </p:sp>
      <p:sp>
        <p:nvSpPr>
          <p:cNvPr id="3" name="Subtitle 2"/>
          <p:cNvSpPr>
            <a:spLocks noGrp="1"/>
          </p:cNvSpPr>
          <p:nvPr>
            <p:ph type="subTitle" idx="1"/>
          </p:nvPr>
        </p:nvSpPr>
        <p:spPr>
          <a:xfrm>
            <a:off x="395536" y="548680"/>
            <a:ext cx="8208912" cy="5832648"/>
          </a:xfrm>
        </p:spPr>
        <p:txBody>
          <a:bodyPr>
            <a:noAutofit/>
          </a:bodyPr>
          <a:lstStyle/>
          <a:p>
            <a:r>
              <a:rPr lang="ar-IQ" sz="2400" b="1" dirty="0"/>
              <a:t>عهد </a:t>
            </a:r>
            <a:r>
              <a:rPr lang="ar-IQ" sz="2400" b="1" dirty="0" err="1"/>
              <a:t>شابور</a:t>
            </a:r>
            <a:r>
              <a:rPr lang="ar-IQ" sz="2400" b="1" dirty="0"/>
              <a:t> الاول (241-272)</a:t>
            </a:r>
            <a:endParaRPr lang="en-US" sz="2400" dirty="0"/>
          </a:p>
          <a:p>
            <a:r>
              <a:rPr lang="ar-IQ" sz="2400" dirty="0"/>
              <a:t>ورث </a:t>
            </a:r>
            <a:r>
              <a:rPr lang="ar-IQ" sz="2400" dirty="0" err="1"/>
              <a:t>شابور</a:t>
            </a:r>
            <a:r>
              <a:rPr lang="ar-IQ" sz="2400" dirty="0"/>
              <a:t> دولة مترامية الاطراف قوية البنيان قامت على انقضاض دولة </a:t>
            </a:r>
            <a:r>
              <a:rPr lang="ar-IQ" sz="2400" dirty="0" err="1"/>
              <a:t>الفرثيين</a:t>
            </a:r>
            <a:r>
              <a:rPr lang="ar-IQ" sz="2400" dirty="0"/>
              <a:t> واماراتهم . ويبدو ان ظهور الدولة الساسانية ونجاحها السريع في تركيز قدرتها واتساعها لم يفسح المجال امام اعدائها وخاصة من امراء البيت </a:t>
            </a:r>
            <a:r>
              <a:rPr lang="ar-IQ" sz="2400" dirty="0" err="1"/>
              <a:t>الاشكاني</a:t>
            </a:r>
            <a:r>
              <a:rPr lang="ar-IQ" sz="2400" dirty="0"/>
              <a:t> بتجميع قواهم الا في عهد </a:t>
            </a:r>
            <a:r>
              <a:rPr lang="ar-IQ" sz="2400" dirty="0" err="1"/>
              <a:t>شابور</a:t>
            </a:r>
            <a:r>
              <a:rPr lang="ar-IQ" sz="2400" dirty="0"/>
              <a:t> . وهكذا فمثلما ورث </a:t>
            </a:r>
            <a:r>
              <a:rPr lang="ar-IQ" sz="2400" dirty="0" err="1"/>
              <a:t>شابور</a:t>
            </a:r>
            <a:r>
              <a:rPr lang="ar-IQ" sz="2400" dirty="0"/>
              <a:t> دولة كبيرة ورث ايضا جانبا من المشاكل التي ظهرت بقيامها .</a:t>
            </a:r>
            <a:endParaRPr lang="en-US" sz="2400" dirty="0"/>
          </a:p>
          <a:p>
            <a:r>
              <a:rPr lang="ar-IQ" sz="2400" dirty="0"/>
              <a:t>توفي </a:t>
            </a:r>
            <a:r>
              <a:rPr lang="ar-IQ" sz="2400" dirty="0" err="1"/>
              <a:t>اردشير</a:t>
            </a:r>
            <a:r>
              <a:rPr lang="ar-IQ" sz="2400" dirty="0"/>
              <a:t> عام 241 م واحتفل بتتويج </a:t>
            </a:r>
            <a:r>
              <a:rPr lang="ar-IQ" sz="2400" dirty="0" err="1"/>
              <a:t>شابور</a:t>
            </a:r>
            <a:r>
              <a:rPr lang="ar-IQ" sz="2400" dirty="0"/>
              <a:t> عام 242 م . ويذكر ان اول خطبة لماني ( منشأ الديانة المانوية ) كانت يوم تتويج </a:t>
            </a:r>
            <a:r>
              <a:rPr lang="ar-IQ" sz="2400" dirty="0" err="1"/>
              <a:t>شابور</a:t>
            </a:r>
            <a:r>
              <a:rPr lang="ar-IQ" sz="2400" dirty="0"/>
              <a:t> الاول .</a:t>
            </a:r>
            <a:endParaRPr lang="en-US" sz="2400" dirty="0"/>
          </a:p>
          <a:p>
            <a:r>
              <a:rPr lang="ar-IQ" sz="2400" dirty="0"/>
              <a:t>لقد سار </a:t>
            </a:r>
            <a:r>
              <a:rPr lang="ar-IQ" sz="2400" dirty="0" err="1"/>
              <a:t>شابور</a:t>
            </a:r>
            <a:r>
              <a:rPr lang="ar-IQ" sz="2400" dirty="0"/>
              <a:t> على اثر والده </a:t>
            </a:r>
            <a:r>
              <a:rPr lang="ar-IQ" sz="2400" dirty="0" err="1"/>
              <a:t>اردشير</a:t>
            </a:r>
            <a:r>
              <a:rPr lang="ar-IQ" sz="2400" dirty="0"/>
              <a:t> من حيث طموحه الذي لا حدود له في تأسيس امبراطورية تضاهي امبراطورية </a:t>
            </a:r>
            <a:r>
              <a:rPr lang="ar-IQ" sz="2400" dirty="0" err="1"/>
              <a:t>الاخمينيين</a:t>
            </a:r>
            <a:r>
              <a:rPr lang="ar-IQ" sz="2400" dirty="0"/>
              <a:t> القديمة . فأفاد من التنظيمات العسكرية الجديدة التي اقرها والده بحيث اصبح بموجبها اداة قوية بيد الحكام الساسانيين . كما صرف اهتمامه بادئ الامر الى تقوية حدود مملكته فمن الناحية الشرقية الجنوبية تقوم مملكة </a:t>
            </a:r>
            <a:r>
              <a:rPr lang="ar-IQ" sz="2400" dirty="0" err="1"/>
              <a:t>كيشان</a:t>
            </a:r>
            <a:r>
              <a:rPr lang="ar-IQ" sz="2400" dirty="0"/>
              <a:t> التي تحتل مركزا رئيسا في تجارة ايران مع الشرق والهند . وفي الشمال تمثل ارمينية الحد الفاصل بين الامبراطوريتين الساسانية والرومانية . وفي الغرب تشكل الامارات العربية ومن اهمها ( الحضر ) خطرا محدقا على الحدود الغربية للدولة وكان الاصطدام </a:t>
            </a:r>
            <a:r>
              <a:rPr lang="ar-IQ" sz="2400" dirty="0" err="1"/>
              <a:t>بارمينية</a:t>
            </a:r>
            <a:r>
              <a:rPr lang="ar-IQ" sz="2400" dirty="0"/>
              <a:t> او الحضر يثير فزع الرومان </a:t>
            </a:r>
            <a:r>
              <a:rPr lang="ar-IQ" sz="2400" dirty="0" err="1"/>
              <a:t>لانها</a:t>
            </a:r>
            <a:r>
              <a:rPr lang="ar-IQ" sz="2400" dirty="0"/>
              <a:t> على حدودهم . وهذا الامر لم يرغب به </a:t>
            </a:r>
            <a:r>
              <a:rPr lang="ar-IQ" sz="2400" dirty="0" err="1"/>
              <a:t>شابور</a:t>
            </a:r>
            <a:r>
              <a:rPr lang="ar-IQ" sz="2400" dirty="0"/>
              <a:t> التورط فيه واعتقد ان تقوية حدوده الجنوبية والشرقية تسهل امامه مهمة التصدي للرومان في حالة تحركهم لذلك كشفت لنا كتابة تذكارية على جدران معبد نار نقش رستم النجاح الاول في خطط </a:t>
            </a:r>
            <a:r>
              <a:rPr lang="ar-IQ" sz="2400" dirty="0" err="1"/>
              <a:t>شابور</a:t>
            </a:r>
            <a:r>
              <a:rPr lang="ar-IQ" sz="2400" dirty="0"/>
              <a:t> العسكرية باجتياحه المدينة يشاور العاصمة الشتوية للملوك </a:t>
            </a:r>
            <a:r>
              <a:rPr lang="ar-IQ" sz="2400" dirty="0" err="1"/>
              <a:t>الكوشانين</a:t>
            </a:r>
            <a:r>
              <a:rPr lang="ar-IQ" sz="2400" dirty="0"/>
              <a:t> وسيطرتهم على وادي </a:t>
            </a:r>
            <a:r>
              <a:rPr lang="ar-IQ" sz="2400" dirty="0" err="1"/>
              <a:t>الاندس</a:t>
            </a:r>
            <a:r>
              <a:rPr lang="ar-IQ" sz="2400" dirty="0"/>
              <a:t> . بعدها واصل زحفه شمالا فعبر جبال </a:t>
            </a:r>
            <a:r>
              <a:rPr lang="ar-IQ" sz="2400" dirty="0" err="1"/>
              <a:t>هندكوش</a:t>
            </a:r>
            <a:r>
              <a:rPr lang="ar-IQ" sz="2400" dirty="0"/>
              <a:t> الفاصل الجنوبي بين ايران وشبه القارة الهندية وسيطر على اقليم بكتريا ، ثم عبر نهر سيحون فسيطر على مدينتي سمر قند </a:t>
            </a:r>
            <a:r>
              <a:rPr lang="ar-IQ" sz="2400" dirty="0" err="1"/>
              <a:t>وطاشقند</a:t>
            </a:r>
            <a:r>
              <a:rPr lang="ar-IQ" sz="2400" dirty="0"/>
              <a:t> .</a:t>
            </a:r>
            <a:endParaRPr lang="en-US" sz="2400" dirty="0"/>
          </a:p>
          <a:p>
            <a:r>
              <a:rPr lang="ar-IQ" sz="2400" dirty="0"/>
              <a:t>ومقابل هذه الانتصارات التي احرزها </a:t>
            </a:r>
            <a:r>
              <a:rPr lang="ar-IQ" sz="2400" dirty="0" err="1"/>
              <a:t>شابور</a:t>
            </a:r>
            <a:r>
              <a:rPr lang="ar-IQ" sz="2400" dirty="0"/>
              <a:t> اتخذ لنفسه لقبا ملكيا جديدا في نقوشه ( </a:t>
            </a:r>
            <a:r>
              <a:rPr lang="ar-IQ" sz="2400" dirty="0" err="1"/>
              <a:t>شاهنشاه</a:t>
            </a:r>
            <a:r>
              <a:rPr lang="ar-IQ" sz="2400" dirty="0"/>
              <a:t> ايران </a:t>
            </a:r>
            <a:r>
              <a:rPr lang="ar-IQ" sz="2400" dirty="0" err="1"/>
              <a:t>وانيران</a:t>
            </a:r>
            <a:r>
              <a:rPr lang="ar-IQ" sz="2400" dirty="0"/>
              <a:t> ) اي ملك ملوك ايران وغير ايران ويعكس هذا اللقب الغرور الملكي الذي تميز به </a:t>
            </a:r>
            <a:r>
              <a:rPr lang="ar-IQ" sz="2400" dirty="0" err="1"/>
              <a:t>شابور</a:t>
            </a:r>
            <a:r>
              <a:rPr lang="ar-IQ" sz="2400" dirty="0"/>
              <a:t> والذي ادى به لتجاوز ما حققه والده من اعمال . </a:t>
            </a:r>
            <a:endParaRPr lang="en-US" sz="2400" dirty="0"/>
          </a:p>
          <a:p>
            <a:r>
              <a:rPr lang="ar-IQ" sz="2400" dirty="0"/>
              <a:t>وبعد مرور خمس عشر سنة على اتفاقية السلم بين روما والساسانيين تجددت الحرب بينهما فنجح سابور من اجتياز العديد من المدن السورية بما فيها انطاكية التي كانت من امهات المدن السورية في ذلك العهد . وفي معركة طاحنة كبرى بالقرب من ( الرها ) ( اورفه الحالية ) سقط </a:t>
            </a:r>
            <a:r>
              <a:rPr lang="ar-IQ" sz="2400" dirty="0" err="1"/>
              <a:t>فاليرسان</a:t>
            </a:r>
            <a:r>
              <a:rPr lang="ar-IQ" sz="2400" dirty="0"/>
              <a:t> الامبراطور الروماني ومعه حوالي سبعون الف من جنده وضباطه اسرى بيد </a:t>
            </a:r>
            <a:r>
              <a:rPr lang="ar-IQ" sz="2400" dirty="0" err="1"/>
              <a:t>شابور</a:t>
            </a:r>
            <a:r>
              <a:rPr lang="ar-IQ" sz="2400" dirty="0"/>
              <a:t> ، عام 260 م فسكنهم مدينة جند سابور الامبراطور وفرض عليهم بناء سد عظيم على نهر </a:t>
            </a:r>
            <a:r>
              <a:rPr lang="ar-IQ" sz="2400" dirty="0" err="1"/>
              <a:t>الكارون</a:t>
            </a:r>
            <a:r>
              <a:rPr lang="ar-IQ" sz="2400" dirty="0"/>
              <a:t> ولايزال قائما الى يومنا هذا ويعرف بسد الامبراطور . وقد خلد </a:t>
            </a:r>
            <a:r>
              <a:rPr lang="ar-IQ" sz="2400" dirty="0" err="1"/>
              <a:t>شابور</a:t>
            </a:r>
            <a:r>
              <a:rPr lang="ar-IQ" sz="2400" dirty="0"/>
              <a:t> انتصاره هذا على </a:t>
            </a:r>
            <a:r>
              <a:rPr lang="ar-IQ" sz="2400" dirty="0" err="1"/>
              <a:t>فاليرسان</a:t>
            </a:r>
            <a:r>
              <a:rPr lang="ar-IQ" sz="2400" dirty="0"/>
              <a:t> في نقش كبير هو نقش رستم . الذي يعد من المنحوتات المهمة التي بقيت من ايام الساسانيين ومن الجدير بالذكر هنا ان نشير الى ان تلك المدينة التي كانت تقع في الاطراف الشمالية لبادية الشام والتي تعرف باسم تدمر التي كانت المصادر اليونانية والرومانية تسميها ( </a:t>
            </a:r>
            <a:r>
              <a:rPr lang="en-US" sz="2400" dirty="0"/>
              <a:t>Palmyra</a:t>
            </a:r>
            <a:r>
              <a:rPr lang="ar-IQ" sz="2400" dirty="0"/>
              <a:t> ) .</a:t>
            </a:r>
            <a:endParaRPr lang="en-US" sz="2400" dirty="0"/>
          </a:p>
          <a:p>
            <a:r>
              <a:rPr lang="ar-IQ" sz="2400" dirty="0"/>
              <a:t>لقي سابور الهزيمة بعد وقت قصير من اسر </a:t>
            </a:r>
            <a:r>
              <a:rPr lang="ar-IQ" sz="2400" dirty="0" err="1"/>
              <a:t>فاليريان</a:t>
            </a:r>
            <a:r>
              <a:rPr lang="ar-IQ" sz="2400" dirty="0"/>
              <a:t> وذلك على يد العرب التدمريين . فقد استخف الملك </a:t>
            </a:r>
            <a:r>
              <a:rPr lang="ar-IQ" sz="2400" dirty="0" err="1"/>
              <a:t>باذينة</a:t>
            </a:r>
            <a:r>
              <a:rPr lang="ar-IQ" sz="2400" dirty="0"/>
              <a:t> الحاكم العربي لمدينة تدمر . ففي اثناء عودة </a:t>
            </a:r>
            <a:r>
              <a:rPr lang="ar-IQ" sz="2400" dirty="0" err="1"/>
              <a:t>شابور</a:t>
            </a:r>
            <a:r>
              <a:rPr lang="ar-IQ" sz="2400" dirty="0"/>
              <a:t> الى بلاده بعد اجتياح سوريا </a:t>
            </a:r>
            <a:r>
              <a:rPr lang="ar-IQ" sz="2400" dirty="0" err="1"/>
              <a:t>وكبادوكية</a:t>
            </a:r>
            <a:r>
              <a:rPr lang="ar-IQ" sz="2400" dirty="0"/>
              <a:t>. جمع اذينة الى قواته الفرق الرومانية ثم هاجم الجيش الايراني فاضطر هذا الى الارتداد الى </a:t>
            </a:r>
            <a:r>
              <a:rPr lang="ar-IQ" sz="2400" dirty="0" err="1"/>
              <a:t>ماوراء</a:t>
            </a:r>
            <a:r>
              <a:rPr lang="ar-IQ" sz="2400" dirty="0"/>
              <a:t> نهر الفرات بعد ان مني بهزيمة فادحة . فاستولى اذينه على الكرخ ونصيين ، وامتد سلطانه الى الشام ومعظم الاقاليم الرومانية في اسيا الغربية واصبح شبه وال مستقل عن روما وقد خلع عليه الامبراطور جالينوس لقب امبراطور .</a:t>
            </a:r>
            <a:endParaRPr lang="en-US" sz="2400" dirty="0"/>
          </a:p>
          <a:p>
            <a:r>
              <a:rPr lang="ar-IQ" sz="2400" dirty="0"/>
              <a:t>وقد استمر الايرانيون يحاربون تدمر بغير جدوى حتى سنة 765 م . فلما قتل اذينة استولت ارملته الزباء على تقاليد الحكم وصية على ابنها وهب اللات . وقد اراد وهب ان يستقل نهائيا عن الامبراطورية الرومانية . ولكن ما ان استرجعت روما انفاسها اثر الضربة التي وجهت اليها من قبل الساسانيين حتى عملوا على وضع حد لنهاية الزباء ومدينة تدمر . فسار الامبراطور </a:t>
            </a:r>
            <a:r>
              <a:rPr lang="ar-IQ" sz="2400" dirty="0" err="1"/>
              <a:t>اوراين</a:t>
            </a:r>
            <a:r>
              <a:rPr lang="ar-IQ" sz="2400" dirty="0"/>
              <a:t> بجيش قوي الى تدمر فاستولى على المدينة وخربت بعد دفاع مجيد نظمته الزباء ثم وقعت اسيرة بيد الرومان سنة 272 م . وهكذا خسر الرومان بالقضاء على تدمر حليفا قويا ودولة حدودية مهمة كانت تقف بوجه اعدائهم الساسانيين .                </a:t>
            </a:r>
            <a:endParaRPr lang="en-US" sz="2400" dirty="0"/>
          </a:p>
          <a:p>
            <a:r>
              <a:rPr lang="ar-IQ" sz="2400" dirty="0"/>
              <a:t>ومثلما كانت نهاية تدمر على ايدي الرومان ، شهدت امارة عربية اخرى نفس المصير على ايدي الفرس في عهد </a:t>
            </a:r>
            <a:r>
              <a:rPr lang="ar-IQ" sz="2400" dirty="0" err="1"/>
              <a:t>شابور</a:t>
            </a:r>
            <a:r>
              <a:rPr lang="ar-IQ" sz="2400" dirty="0"/>
              <a:t> الاول وهي امارة الحضر .</a:t>
            </a:r>
            <a:endParaRPr lang="en-US" sz="2400" dirty="0"/>
          </a:p>
          <a:p>
            <a:r>
              <a:rPr lang="ar-IQ" sz="2400" dirty="0"/>
              <a:t>توفي </a:t>
            </a:r>
            <a:r>
              <a:rPr lang="ar-IQ" sz="2400" dirty="0" err="1"/>
              <a:t>شابور</a:t>
            </a:r>
            <a:r>
              <a:rPr lang="ar-IQ" sz="2400" dirty="0"/>
              <a:t> عام 272 م بعد حكم طويل ملئ </a:t>
            </a:r>
            <a:r>
              <a:rPr lang="ar-IQ" sz="2400" dirty="0" err="1"/>
              <a:t>بالاحداث</a:t>
            </a:r>
            <a:r>
              <a:rPr lang="ar-IQ" sz="2400" dirty="0"/>
              <a:t> الجسيمة حتى شهرته وكثرة لوجه نشاطه غطت على احداث حكم ولديه وريثي العرش بعده </a:t>
            </a:r>
            <a:r>
              <a:rPr lang="ar-IQ" sz="2400" dirty="0" err="1"/>
              <a:t>هرمزد</a:t>
            </a:r>
            <a:r>
              <a:rPr lang="ar-IQ" sz="2400" dirty="0"/>
              <a:t> الاول ( 272 – 272 ) وبهرام الاول ( 273 – 274 ) .</a:t>
            </a:r>
            <a:endParaRPr lang="en-US" sz="2400" dirty="0"/>
          </a:p>
          <a:p>
            <a:r>
              <a:rPr lang="ar-IQ" sz="2400" b="1" dirty="0" err="1"/>
              <a:t>وبختصار</a:t>
            </a:r>
            <a:r>
              <a:rPr lang="ar-IQ" sz="2400" b="1" dirty="0"/>
              <a:t> يمكن القول أخلد </a:t>
            </a:r>
            <a:r>
              <a:rPr lang="ar-IQ" sz="2400" b="1" dirty="0" err="1"/>
              <a:t>اردشير</a:t>
            </a:r>
            <a:r>
              <a:rPr lang="ar-IQ" sz="2400" b="1" dirty="0"/>
              <a:t> إلى الراحة في أواخر أيامه</a:t>
            </a:r>
            <a:r>
              <a:rPr lang="ar-IQ" sz="2400" dirty="0"/>
              <a:t>، ونقل العرش إلى ابنه (</a:t>
            </a:r>
            <a:r>
              <a:rPr lang="ar-IQ" sz="2400" dirty="0" err="1"/>
              <a:t>شابور</a:t>
            </a:r>
            <a:r>
              <a:rPr lang="ar-IQ" sz="2400" dirty="0"/>
              <a:t> الاول)، ليتولى الحكم في عهد أبيه سنة 241م، وتذكر المصادر أنه كان واحداً من بين أشهر ملوك الدولة الساسانية، فقد سار على نهج والده في تكوين إمبراطورية تضاهي الإمبراطورية </a:t>
            </a:r>
            <a:r>
              <a:rPr lang="ar-IQ" sz="2400" dirty="0" err="1"/>
              <a:t>الاخمينية</a:t>
            </a:r>
            <a:r>
              <a:rPr lang="ar-IQ" sz="2400" dirty="0"/>
              <a:t>، فاستفاد من التنظيمات العسكرية التي اقرها والده، بحيث أصبح الجيش بموجبها أداة قوية بيد الحكام الساسانيين. </a:t>
            </a:r>
            <a:endParaRPr lang="en-US" sz="2400" dirty="0"/>
          </a:p>
          <a:p>
            <a:r>
              <a:rPr lang="ar-IQ" sz="2400" dirty="0"/>
              <a:t>جه اهتمامه في بداية الأمر إلى تقوية حدود دولته، فمن جهة الجنوب كانت تقوم </a:t>
            </a:r>
            <a:r>
              <a:rPr lang="ar-IQ" sz="2400" b="1" dirty="0"/>
              <a:t>مملكة كوشان</a:t>
            </a:r>
            <a:r>
              <a:rPr lang="ar-IQ" sz="2400" b="1" baseline="30000" dirty="0"/>
              <a:t>()</a:t>
            </a:r>
            <a:r>
              <a:rPr lang="ar-IQ" sz="2400" dirty="0"/>
              <a:t>، التي تحتل مركزاً تجارياً رئيساً في تجارة إيران مع الشرق والهند، ومن جهة الشرق كان </a:t>
            </a:r>
            <a:r>
              <a:rPr lang="ar-IQ" sz="2400" dirty="0" err="1"/>
              <a:t>الاسكيثيون</a:t>
            </a:r>
            <a:r>
              <a:rPr lang="ar-IQ" sz="2400" dirty="0"/>
              <a:t>، ومن جهة الشمال كانت أرمينيا التي تمثل الحد الفاصل بين الإمبراطوريتين الساسانية والرومانية، وفي الغرب كانت مملكة الحضر العربية تشكل خطراً محدقاً على الحدود الغربية للدولة الساسانية، بصفتها مملكة حاجزة بين الساسانيين والرومان.</a:t>
            </a:r>
            <a:endParaRPr lang="en-US" sz="2400" dirty="0"/>
          </a:p>
          <a:p>
            <a:r>
              <a:rPr lang="ar-IQ" sz="2400" dirty="0"/>
              <a:t>وتشير الكتابات التذكارية في </a:t>
            </a:r>
            <a:r>
              <a:rPr lang="ar-IQ" sz="2400" b="1" dirty="0"/>
              <a:t>نقش رستم</a:t>
            </a:r>
            <a:r>
              <a:rPr lang="ar-IQ" sz="2400" baseline="30000" dirty="0"/>
              <a:t>()</a:t>
            </a:r>
            <a:r>
              <a:rPr lang="ar-IQ" sz="2400" dirty="0"/>
              <a:t> أن النجاح العسكري الاول الذي حققه سابور كان في استيلائه على مدينة بيشاور العاصمة الشتوية للملوك </a:t>
            </a:r>
            <a:r>
              <a:rPr lang="ar-IQ" sz="2400" dirty="0" err="1"/>
              <a:t>الكوشانيين</a:t>
            </a:r>
            <a:r>
              <a:rPr lang="ar-IQ" sz="2400" dirty="0"/>
              <a:t>، بعدها واصل زحفه شمالاً فعبر جبال </a:t>
            </a:r>
            <a:r>
              <a:rPr lang="ar-IQ" sz="2400" dirty="0" err="1"/>
              <a:t>هندوكش</a:t>
            </a:r>
            <a:r>
              <a:rPr lang="ar-IQ" sz="2400" dirty="0"/>
              <a:t> الحد الجنوبي الفاصل بين إيران وشبه القارة الهندية وسيطر على إقليم </a:t>
            </a:r>
            <a:r>
              <a:rPr lang="ar-IQ" sz="2400" dirty="0" err="1"/>
              <a:t>باكتريا</a:t>
            </a:r>
            <a:r>
              <a:rPr lang="ar-IQ" sz="2400" dirty="0"/>
              <a:t> (أفغانستان)، ثم عبر نهر سيحون وسيطر على مدينتي سمرقند </a:t>
            </a:r>
            <a:r>
              <a:rPr lang="ar-IQ" sz="2400" dirty="0" err="1"/>
              <a:t>وطاشقند</a:t>
            </a:r>
            <a:r>
              <a:rPr lang="ar-IQ" sz="2400" dirty="0"/>
              <a:t>.</a:t>
            </a:r>
            <a:endParaRPr lang="en-US" sz="2400" dirty="0"/>
          </a:p>
          <a:p>
            <a:r>
              <a:rPr lang="ar-IQ" sz="2400" dirty="0"/>
              <a:t>وبعد أن استتبت الأوضاع السياسية في الأقسام الجنوبية والشرقية وجه سابور اهتمامه إلى ناحية الغرب فقضى على مملكة الحضر سنة 241م، والتي كانت تمثل عائقاً أمام تقدمه في إقليم الجزيرة الفراتية ومراكز النفوذ الروماني في سوريا، ثم توغل في عاصمة سوريا (انطاكيا أو </a:t>
            </a:r>
            <a:r>
              <a:rPr lang="ar-IQ" sz="2400" dirty="0" err="1"/>
              <a:t>انتيوخيا</a:t>
            </a:r>
            <a:r>
              <a:rPr lang="ar-IQ" sz="2400" dirty="0"/>
              <a:t>) سنة 241م، إلا أن الإمبراطور الروماني </a:t>
            </a:r>
            <a:r>
              <a:rPr lang="ar-IQ" sz="2400" dirty="0" err="1"/>
              <a:t>غودريان</a:t>
            </a:r>
            <a:r>
              <a:rPr lang="ar-IQ" sz="2400" dirty="0"/>
              <a:t> الثالث اجبره على التراجع عنها سنة 242م وواصل ذلك الإمبراطور عبوره لنهر دجلة وحاصر العاصمة </a:t>
            </a:r>
            <a:r>
              <a:rPr lang="ar-IQ" sz="2400" dirty="0" err="1"/>
              <a:t>طيسفون</a:t>
            </a:r>
            <a:r>
              <a:rPr lang="ar-IQ" sz="2400" dirty="0"/>
              <a:t>، إلا أنه وفي أثناء حصاره لها تمرد عليه جنوده وقتلوه، واختاروا قائد حرسه (فيليب العربي) ليكون خلفاً له. فعقد هذا مع الملك الساساني سابور الاول سنة 244م معاهدة صلح تنازل بموجبها عن حقوق الرومان في أرمينيا، كما التزم بدفع غرامة حربية كبيرة.   </a:t>
            </a:r>
            <a:endParaRPr lang="en-US" sz="2400" dirty="0"/>
          </a:p>
          <a:p>
            <a:r>
              <a:rPr lang="ar-IQ" sz="2400" dirty="0"/>
              <a:t>وبعد أربعة عشر عاماً على اتفاقية السلام بين الطرفين، أي في سنة 258م تجددت الحرب ثانية مع الرومان، وكان السبب الرئيس في تجددها أن ملك أرمينيا </a:t>
            </a:r>
            <a:r>
              <a:rPr lang="ar-IQ" sz="2400" dirty="0" err="1"/>
              <a:t>تيرداد</a:t>
            </a:r>
            <a:r>
              <a:rPr lang="ar-IQ" sz="2400" dirty="0"/>
              <a:t> الثالث طلب من الإمبراطور فالريان مساعدته في المطالبة بعرش أرمينيا، وطبيعي أن يوافق الإمبراطور فالريان على طلبه، إذ وجد في ذلك فرصة مناسبة لرد الاهانة التي أصابت الرومان من جراء معاهدة سنة 244م، فامتنع عن دفع الغرامة الحربية التي تعهد الإمبراطور السابق فيليب العربي بدفعها إلى الساسانيين، وهذا يعني انه نقض المعاهدة واستعد للحرب، وبالمقابل اتخذ الملك سابور الاول من ذلك الرفض سبباً لإعلان الحرب، فأجتاح بجيشه سنة 258م سوريا واستولى على العديد من مدنها ولا سيما أنطاكيا، مما دفع الإمبراطور فالريان إلى قيادة جيشه بنفسه لاستعادة ما تم الاستيلاء عليه. وفي مدينة الرها دارت معركة عنيفة بين الطرفين سنة 260م سميت بـ </a:t>
            </a:r>
            <a:r>
              <a:rPr lang="ar-IQ" sz="2400" b="1" dirty="0"/>
              <a:t>(معركة الرها)</a:t>
            </a:r>
            <a:r>
              <a:rPr lang="ar-IQ" sz="2400" dirty="0"/>
              <a:t>، وقع فيها الإمبراطور فالريان ومعه حوالي سبعين ألف من جنوده وضباطه أسرى بيد الملك سابور الاول، حيث أسكنهم في مدينة </a:t>
            </a:r>
            <a:r>
              <a:rPr lang="ar-IQ" sz="2400" dirty="0" err="1"/>
              <a:t>جنديسابور</a:t>
            </a:r>
            <a:r>
              <a:rPr lang="ar-IQ" sz="2400" dirty="0"/>
              <a:t>، وهي من مدن خوزستان (الاحواز)، ومعنى أسمها (عسكر سابور).</a:t>
            </a:r>
            <a:endParaRPr lang="en-US" sz="2400" dirty="0"/>
          </a:p>
          <a:p>
            <a:r>
              <a:rPr lang="ar-IQ" sz="2400" dirty="0"/>
              <a:t>وقد خلد الملك سابور الاول انتصاره على الإمبراطور فالريان في عدد من النقوش أهمها نقش رستم، ونقش مدينة سابور، ففي نقش رستم يظهر الملك سابور فوق جواده ممسكاً بيده اليسرى قبضة سيفه، وباسطاً يده اليمنى نحو الإمبراطور فالريان الذي جثا أمامه وقد أثنى ساقه اليمنى واسند اليسرى إلى الأرض، ومد ذراعيه نحو الملك سابور الاول يلتمس عفوه، أما في نقش مدينة سابور فيظهر فيه الملك سابور </a:t>
            </a:r>
            <a:r>
              <a:rPr lang="ar-IQ" sz="2400" dirty="0" err="1"/>
              <a:t>ممتطياً</a:t>
            </a:r>
            <a:r>
              <a:rPr lang="ar-IQ" sz="2400" dirty="0"/>
              <a:t> جواده وتحت أقدام الجواد شخص ملقى على الأرض وأمامه الإمبراطور فالريان راكعاً.</a:t>
            </a:r>
            <a:endParaRPr lang="en-US" sz="2400" dirty="0"/>
          </a:p>
          <a:p>
            <a:r>
              <a:rPr lang="ar-IQ" sz="2400" dirty="0"/>
              <a:t>وتبالغ بعض المصادر في سوء معاملة الملك سابور الاول للإمبراطور فالريان فتذكر أن الملك سابور الاول اجبره على خدمته وقيده بالسلاسل وكان يتخذ منه مصعداً يضع عليه قدمه عندما يريد ركوب جواده، ولم يكتف سابور بذلك بل أنه أمر بعد أن مات فالريان بسلخ جلده وحشوه بالقش واحتفظ به في أحد المعابد الزرادشتية كرمز للنصر، وتنكر بعض المصادر سوء المعاملة تلك، وتذكر أن الإمبراطور فالريان ظل أسير حربٍ، وان الملك سابور الاول كان </a:t>
            </a:r>
            <a:r>
              <a:rPr lang="ar-IQ" sz="2400" dirty="0" err="1"/>
              <a:t>يصطحبه</a:t>
            </a:r>
            <a:r>
              <a:rPr lang="ar-IQ" sz="2400" dirty="0"/>
              <a:t> معه ويستشيره في بعض أموره، وطلب منه مقابل إطلاق سراحه أن يقوم وجنوده ببناء جسر وسد كبير على نهر </a:t>
            </a:r>
            <a:r>
              <a:rPr lang="ar-IQ" sz="2400" dirty="0" err="1"/>
              <a:t>الكارون</a:t>
            </a:r>
            <a:r>
              <a:rPr lang="ar-IQ" sz="2400" dirty="0"/>
              <a:t> في مدينة تستر، وبعد أن أكمل بناء هذا السد الذي عرف بـ (بند قيصر)، أي سد الإمبراطور، عاد إلى بلاده، إلا أن اغلب المصادر تؤكد إن الإمبراطور مات في أسره سنة 267م .</a:t>
            </a:r>
            <a:endParaRPr lang="en-US" sz="2400" dirty="0"/>
          </a:p>
          <a:p>
            <a:r>
              <a:rPr lang="ar-IQ" sz="2400" dirty="0"/>
              <a:t>وبعد معركة الرها استولى سابور الاول على </a:t>
            </a:r>
            <a:r>
              <a:rPr lang="ar-IQ" sz="2400" dirty="0" err="1"/>
              <a:t>إنطاكيا</a:t>
            </a:r>
            <a:r>
              <a:rPr lang="ar-IQ" sz="2400" dirty="0"/>
              <a:t> بسهولة ثم توغل في أواسط آسيا الصغرى (</a:t>
            </a:r>
            <a:r>
              <a:rPr lang="ar-IQ" sz="2400" dirty="0" err="1"/>
              <a:t>كبدوكيا</a:t>
            </a:r>
            <a:r>
              <a:rPr lang="ar-IQ" sz="2400" dirty="0"/>
              <a:t>) واستولى على عاصمتها قيصرية، عاد بعدها إلى بلاده محملاً بالغنائم الكبيرة من خزائن الممتلكات الرومانية.</a:t>
            </a:r>
            <a:endParaRPr lang="en-US" sz="2400" dirty="0"/>
          </a:p>
          <a:p>
            <a:r>
              <a:rPr lang="ar-IQ" sz="2400" dirty="0"/>
              <a:t>  وبالتأكيد أن هذه الانتصارات زادت غرور الملك سابور الاول وإعجابه بنفسه فاتخذ في نقوشه لقب </a:t>
            </a:r>
            <a:r>
              <a:rPr lang="ar-IQ" sz="2400" b="1" dirty="0"/>
              <a:t>(</a:t>
            </a:r>
            <a:r>
              <a:rPr lang="ar-IQ" sz="2400" b="1" dirty="0" err="1"/>
              <a:t>شاهنشاه</a:t>
            </a:r>
            <a:r>
              <a:rPr lang="ar-IQ" sz="2400" b="1" dirty="0"/>
              <a:t> إيران </a:t>
            </a:r>
            <a:r>
              <a:rPr lang="ar-IQ" sz="2400" b="1" dirty="0" err="1"/>
              <a:t>وانيران</a:t>
            </a:r>
            <a:r>
              <a:rPr lang="ar-IQ" sz="2400" b="1" dirty="0"/>
              <a:t>)</a:t>
            </a:r>
            <a:r>
              <a:rPr lang="ar-IQ" sz="2400" dirty="0"/>
              <a:t>، أي ملك إيران وغير إيران وهو لقب يدل على غروره وطموحه في التوسع والسيطرة ويعني أنه ملك العالم جميعاً.</a:t>
            </a:r>
            <a:endParaRPr lang="en-US" sz="2400" dirty="0"/>
          </a:p>
          <a:p>
            <a:r>
              <a:rPr lang="ar-IQ" sz="2400" dirty="0"/>
              <a:t>واخيرا نصب عظماء المملكة </a:t>
            </a:r>
            <a:r>
              <a:rPr lang="ar-IQ" sz="2400" dirty="0" err="1"/>
              <a:t>شابور</a:t>
            </a:r>
            <a:r>
              <a:rPr lang="ar-IQ" sz="2400" dirty="0"/>
              <a:t> الثاني بن </a:t>
            </a:r>
            <a:r>
              <a:rPr lang="ar-IQ" sz="2400" dirty="0" err="1"/>
              <a:t>هرمزد</a:t>
            </a:r>
            <a:r>
              <a:rPr lang="ar-IQ" sz="2400" dirty="0"/>
              <a:t> ملكا على ايران وكان لا يزال طفلا صغيرا وقد حكم </a:t>
            </a:r>
            <a:r>
              <a:rPr lang="ar-IQ" sz="2400" dirty="0" err="1"/>
              <a:t>شابور</a:t>
            </a:r>
            <a:r>
              <a:rPr lang="ar-IQ" sz="2400" dirty="0"/>
              <a:t> الثاني سبعين سنة متواصلة ( 309 – 310 – 379 م ) وكانت امه قد حكمت بمساعدة العظماء حين كان </a:t>
            </a:r>
            <a:r>
              <a:rPr lang="ar-IQ" sz="2400" dirty="0" err="1"/>
              <a:t>شابور</a:t>
            </a:r>
            <a:r>
              <a:rPr lang="ar-IQ" sz="2400" dirty="0"/>
              <a:t> قاصرا .</a:t>
            </a:r>
            <a:endParaRPr lang="en-US" sz="2400" dirty="0"/>
          </a:p>
          <a:p>
            <a:r>
              <a:rPr lang="ar-IQ" sz="2400" dirty="0"/>
              <a:t>ومن الجدير بالذكر ان الفترة التاريخية التي اعقبت وفاة </a:t>
            </a:r>
            <a:r>
              <a:rPr lang="ar-IQ" sz="2400" dirty="0" err="1"/>
              <a:t>شابور</a:t>
            </a:r>
            <a:r>
              <a:rPr lang="ar-IQ" sz="2400" dirty="0"/>
              <a:t> الاول عام 272 م قد اتسمت بالضعف السياسي وتدهور الاوضاع العامة وفقدان الدولة بعض اجزائها وممتلكاتها بسبب ضعف الملوك الذي حكموا في تلك الفترة ويمكن اعتبارها فترة الضعف الاولى في تاريخ ايران السياسي .</a:t>
            </a:r>
            <a:endParaRPr lang="en-US" sz="2400" dirty="0"/>
          </a:p>
          <a:p>
            <a:r>
              <a:rPr lang="ar-IQ" sz="2400" dirty="0"/>
              <a:t> </a:t>
            </a:r>
            <a:endParaRPr lang="en-US" sz="2400" dirty="0"/>
          </a:p>
          <a:p>
            <a:r>
              <a:rPr lang="ar-IQ" sz="2400" dirty="0"/>
              <a:t> </a:t>
            </a:r>
            <a:endParaRPr lang="en-US" sz="2400" dirty="0"/>
          </a:p>
          <a:p>
            <a:r>
              <a:rPr lang="ar-IQ" sz="2400" dirty="0"/>
              <a:t> </a:t>
            </a:r>
            <a:endParaRPr lang="en-US" sz="2400" dirty="0"/>
          </a:p>
          <a:p>
            <a:r>
              <a:rPr lang="ar-SA" sz="2400" baseline="30000" dirty="0"/>
              <a:t>()</a:t>
            </a:r>
            <a:r>
              <a:rPr lang="ar-SA" sz="2400" dirty="0"/>
              <a:t> - </a:t>
            </a:r>
            <a:r>
              <a:rPr lang="ar-IQ" sz="2400" b="1" dirty="0"/>
              <a:t>مملكة كوشان: مملكة هندية ظهرت في القرن الاول الميلادي، مركزها الأقسام الشمالية لشبه القارة الهندية في حدود حوض نهر السند، كانت لها صلات تجارية واسعة مع الصين والرومان، وكانت من أقوى المراكز على الحدود الجنوبية للدولة الساسانية، وكانت نهايتها على يد الملك سابور الثاني (310- 379م).</a:t>
            </a:r>
            <a:endParaRPr lang="en-US" sz="2400" dirty="0"/>
          </a:p>
          <a:p>
            <a:r>
              <a:rPr lang="en-US" sz="2400" dirty="0"/>
              <a:t> </a:t>
            </a:r>
          </a:p>
          <a:p>
            <a:r>
              <a:rPr lang="ar-SA" sz="2400" baseline="30000" dirty="0"/>
              <a:t>()</a:t>
            </a:r>
            <a:r>
              <a:rPr lang="ar-SA" sz="2400" dirty="0"/>
              <a:t> - </a:t>
            </a:r>
            <a:r>
              <a:rPr lang="ar-IQ" sz="2400" b="1" dirty="0"/>
              <a:t>نقش رستم: رسومات حُفرت في الواجهات الصخرية للجبل الذي يسمى في الوقت الحاضر (حسين كوة)، وموقعه إلى الغرب من مدينة </a:t>
            </a:r>
            <a:r>
              <a:rPr lang="ar-IQ" sz="2400" b="1" dirty="0" err="1"/>
              <a:t>اصطخر</a:t>
            </a:r>
            <a:r>
              <a:rPr lang="ar-IQ" sz="2400" b="1" dirty="0"/>
              <a:t> بمسافة 3كم.</a:t>
            </a:r>
            <a:endParaRPr lang="en-US" sz="2400" dirty="0"/>
          </a:p>
          <a:p>
            <a:r>
              <a:rPr lang="ar-IQ" sz="2400" dirty="0"/>
              <a:t> </a:t>
            </a:r>
            <a:endParaRPr lang="en-US" sz="2400" dirty="0"/>
          </a:p>
          <a:p>
            <a:endParaRPr lang="ar-IQ" sz="2400" dirty="0"/>
          </a:p>
        </p:txBody>
      </p:sp>
    </p:spTree>
    <p:extLst>
      <p:ext uri="{BB962C8B-B14F-4D97-AF65-F5344CB8AC3E}">
        <p14:creationId xmlns:p14="http://schemas.microsoft.com/office/powerpoint/2010/main" val="1723535680"/>
      </p:ext>
    </p:extLst>
  </p:cSld>
  <p:clrMapOvr>
    <a:masterClrMapping/>
  </p:clrMapOvr>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1603</Words>
  <Application>Microsoft Office PowerPoint</Application>
  <PresentationFormat>On-screen Show (4:3)</PresentationFormat>
  <Paragraphs>28</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سمة Office</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Laith</dc:creator>
  <cp:lastModifiedBy>Maher</cp:lastModifiedBy>
  <cp:revision>1</cp:revision>
  <dcterms:created xsi:type="dcterms:W3CDTF">2018-12-23T15:32:01Z</dcterms:created>
  <dcterms:modified xsi:type="dcterms:W3CDTF">2018-12-23T15:33:05Z</dcterms:modified>
</cp:coreProperties>
</file>

<file path=docProps/thumbnail.jpeg>
</file>