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260648"/>
            <a:ext cx="7772400" cy="74439"/>
          </a:xfrm>
        </p:spPr>
        <p:txBody>
          <a:bodyPr>
            <a:normAutofit fontScale="90000"/>
          </a:bodyPr>
          <a:lstStyle/>
          <a:p>
            <a:endParaRPr lang="ar-IQ" dirty="0"/>
          </a:p>
        </p:txBody>
      </p:sp>
      <p:sp>
        <p:nvSpPr>
          <p:cNvPr id="3" name="Subtitle 2"/>
          <p:cNvSpPr>
            <a:spLocks noGrp="1"/>
          </p:cNvSpPr>
          <p:nvPr>
            <p:ph type="subTitle" idx="1"/>
          </p:nvPr>
        </p:nvSpPr>
        <p:spPr>
          <a:xfrm>
            <a:off x="179512" y="404664"/>
            <a:ext cx="8712968" cy="6192688"/>
          </a:xfrm>
        </p:spPr>
        <p:txBody>
          <a:bodyPr>
            <a:noAutofit/>
          </a:bodyPr>
          <a:lstStyle/>
          <a:p>
            <a:r>
              <a:rPr lang="ar-IQ" sz="2400" b="1" dirty="0"/>
              <a:t>الدولة الساسانية</a:t>
            </a:r>
            <a:endParaRPr lang="en-US" sz="2400" dirty="0"/>
          </a:p>
          <a:p>
            <a:r>
              <a:rPr lang="ar-IQ" sz="2400" b="1" dirty="0"/>
              <a:t>قيام الدولة وتأسيسها:</a:t>
            </a:r>
            <a:endParaRPr lang="en-US" sz="2400" dirty="0"/>
          </a:p>
          <a:p>
            <a:r>
              <a:rPr lang="ar-IQ" sz="2400" dirty="0"/>
              <a:t>سادت الفوضى اقليم فارس في بداية القرن الثالث الميلادي واضمحلت قوة </a:t>
            </a:r>
            <a:r>
              <a:rPr lang="ar-IQ" sz="2400" dirty="0" err="1"/>
              <a:t>الاشكانيين</a:t>
            </a:r>
            <a:r>
              <a:rPr lang="ar-IQ" sz="2400" dirty="0"/>
              <a:t> في ذلك الوقت ويبدو ان كل بلد ذي اهمية حتى وان كانت قليلة كان له </a:t>
            </a:r>
            <a:r>
              <a:rPr lang="ar-IQ" sz="2400" dirty="0" err="1"/>
              <a:t>مليكه</a:t>
            </a:r>
            <a:r>
              <a:rPr lang="ar-IQ" sz="2400" dirty="0"/>
              <a:t> الخاص . وكان اهم هذه الامارات امارة مدينة </a:t>
            </a:r>
            <a:r>
              <a:rPr lang="ar-IQ" sz="2400" dirty="0" err="1"/>
              <a:t>اصطخر</a:t>
            </a:r>
            <a:r>
              <a:rPr lang="ar-IQ" sz="2400" dirty="0"/>
              <a:t> عاصمة ملوك فارس القدماء التي كانت بيد اسرة من </a:t>
            </a:r>
            <a:r>
              <a:rPr lang="ar-IQ" sz="2400" dirty="0" err="1"/>
              <a:t>البرزنجيين</a:t>
            </a:r>
            <a:r>
              <a:rPr lang="ar-IQ" sz="2400" dirty="0"/>
              <a:t> كما كانت هناك اسرات صغيرة تتواجد في نواحي </a:t>
            </a:r>
            <a:r>
              <a:rPr lang="ar-IQ" sz="2400" dirty="0" err="1"/>
              <a:t>دارابجرد</a:t>
            </a:r>
            <a:r>
              <a:rPr lang="ar-IQ" sz="2400" dirty="0"/>
              <a:t> وغيرها من اقليم فارس والتي لم يستطع الطبري ضبط اسماء مثل هذه النواحي الا انه استطاع ان ينقل من مصادر موثوقة بها بأن ساسان كان الكاهن الاعلى لبيت النار الخاص </a:t>
            </a:r>
            <a:r>
              <a:rPr lang="ar-IQ" sz="2400" dirty="0" err="1"/>
              <a:t>بالالهة</a:t>
            </a:r>
            <a:r>
              <a:rPr lang="ar-IQ" sz="2400" dirty="0"/>
              <a:t> ( </a:t>
            </a:r>
            <a:r>
              <a:rPr lang="ar-IQ" sz="2400" dirty="0" err="1"/>
              <a:t>اناهيتا</a:t>
            </a:r>
            <a:r>
              <a:rPr lang="ar-IQ" sz="2400" dirty="0"/>
              <a:t> ) في مدينة </a:t>
            </a:r>
            <a:r>
              <a:rPr lang="ar-IQ" sz="2400" dirty="0" err="1"/>
              <a:t>اصطخر</a:t>
            </a:r>
            <a:r>
              <a:rPr lang="ar-IQ" sz="2400" dirty="0"/>
              <a:t> . وهو رجل من عائلة نبيلة ومتزوج من فتاة من بيت </a:t>
            </a:r>
            <a:r>
              <a:rPr lang="ar-IQ" sz="2400" dirty="0" err="1"/>
              <a:t>البارزنجين</a:t>
            </a:r>
            <a:r>
              <a:rPr lang="ar-IQ" sz="2400" dirty="0"/>
              <a:t> . وقد استفاد ابنه بابك الذي خلفه في وظيفته من صلته ببيت </a:t>
            </a:r>
            <a:r>
              <a:rPr lang="ar-IQ" sz="2400" dirty="0" err="1"/>
              <a:t>البارزنجين</a:t>
            </a:r>
            <a:r>
              <a:rPr lang="ar-IQ" sz="2400" dirty="0"/>
              <a:t> الكبيرة الحاكمة في </a:t>
            </a:r>
            <a:r>
              <a:rPr lang="ar-IQ" sz="2400" dirty="0" err="1"/>
              <a:t>اصطخر</a:t>
            </a:r>
            <a:r>
              <a:rPr lang="ar-IQ" sz="2400" dirty="0"/>
              <a:t> فنصب واحدا من اولاده الصغار المدعو ( </a:t>
            </a:r>
            <a:r>
              <a:rPr lang="ar-IQ" sz="2400" dirty="0" err="1"/>
              <a:t>اردشير</a:t>
            </a:r>
            <a:r>
              <a:rPr lang="ar-IQ" sz="2400" dirty="0"/>
              <a:t> ) في الوظيفة العسكرية الكبرى . على مدينة </a:t>
            </a:r>
            <a:r>
              <a:rPr lang="ar-IQ" sz="2400" dirty="0" err="1"/>
              <a:t>دارابجرد</a:t>
            </a:r>
            <a:r>
              <a:rPr lang="ar-IQ" sz="2400" dirty="0"/>
              <a:t> . </a:t>
            </a:r>
            <a:r>
              <a:rPr lang="ar-IQ" sz="2400" dirty="0" err="1"/>
              <a:t>وابتدا</a:t>
            </a:r>
            <a:r>
              <a:rPr lang="ar-IQ" sz="2400" dirty="0"/>
              <a:t> من سنة 212 م او حوالي هذا التاريخ اصبح </a:t>
            </a:r>
            <a:r>
              <a:rPr lang="ar-IQ" sz="2400" dirty="0" err="1"/>
              <a:t>اردشير</a:t>
            </a:r>
            <a:r>
              <a:rPr lang="ar-IQ" sz="2400" dirty="0"/>
              <a:t> سيدا على كثير من مدن هذا الاقليم وذلك بالقضاء على حكامها بينما ثار بابك على قريبة الملك </a:t>
            </a:r>
            <a:r>
              <a:rPr lang="ar-IQ" sz="2400" dirty="0" err="1"/>
              <a:t>جوتجهر</a:t>
            </a:r>
            <a:r>
              <a:rPr lang="ar-IQ" sz="2400" dirty="0"/>
              <a:t> بمهمة في مقره في القصر الابيض بمدينة </a:t>
            </a:r>
            <a:r>
              <a:rPr lang="ar-IQ" sz="2400" dirty="0" err="1"/>
              <a:t>اصطخر</a:t>
            </a:r>
            <a:r>
              <a:rPr lang="ar-IQ" sz="2400" dirty="0"/>
              <a:t> ثم قتله وولي مكانه .</a:t>
            </a:r>
            <a:endParaRPr lang="en-US" sz="2400" dirty="0"/>
          </a:p>
          <a:p>
            <a:r>
              <a:rPr lang="ar-IQ" sz="2400" dirty="0"/>
              <a:t>ومن الجدير بالذكر هنا ان امراء اقاليم فارس الذي كانت مركزه مدينة </a:t>
            </a:r>
            <a:r>
              <a:rPr lang="ar-IQ" sz="2400" dirty="0" err="1"/>
              <a:t>اصطخر</a:t>
            </a:r>
            <a:r>
              <a:rPr lang="ar-IQ" sz="2400" dirty="0"/>
              <a:t> كانوا يتلقبون بلقب ( شاه ) اي معناه الملك منذ البدايات الاولى للقرن الثاني ق.م وهو لقب اخذ يحل محل ( الحاكم ) مما يشير الى تطور سياسي واضح لصالح هذا الاقليم على حساب الدولة السلوقية </a:t>
            </a:r>
            <a:r>
              <a:rPr lang="ar-IQ" sz="2400" dirty="0" err="1"/>
              <a:t>والفرثية</a:t>
            </a:r>
            <a:r>
              <a:rPr lang="ar-IQ" sz="2400" dirty="0"/>
              <a:t> الحاكمة في ايران . وعلى الرغم من وجود امارات صغيرة تتوزع في اقليم فارس ، لكن مدينة </a:t>
            </a:r>
            <a:r>
              <a:rPr lang="ar-IQ" sz="2400" dirty="0" err="1"/>
              <a:t>اصطخر</a:t>
            </a:r>
            <a:r>
              <a:rPr lang="ar-IQ" sz="2400" dirty="0"/>
              <a:t> كانت امارتها اكبرها واهمها . ومثلما كانت هذه المدينة عاصمة ملوك ايران القدماء من </a:t>
            </a:r>
            <a:r>
              <a:rPr lang="ar-IQ" sz="2400" dirty="0" err="1"/>
              <a:t>الاخميين</a:t>
            </a:r>
            <a:r>
              <a:rPr lang="ar-IQ" sz="2400" dirty="0"/>
              <a:t> قدر لها ثانية ان تلعب دورا خطرا في احداث التاريخ الايراني والشرق القديم من عهد الساسانيين والظاهر ان </a:t>
            </a:r>
            <a:r>
              <a:rPr lang="ar-IQ" sz="2400" dirty="0" err="1"/>
              <a:t>اردشير</a:t>
            </a:r>
            <a:r>
              <a:rPr lang="ar-IQ" sz="2400" dirty="0"/>
              <a:t> كان قد تطلع الى ارتقاء العرش في مملكة فارس . </a:t>
            </a:r>
            <a:endParaRPr lang="en-US" sz="2400" dirty="0"/>
          </a:p>
          <a:p>
            <a:r>
              <a:rPr lang="ar-IQ" sz="2400" dirty="0"/>
              <a:t>وصادف في تلكم الاثناء ان توفي بابك بعد ذلك بقليل ، فارتقى ولده سابور عرش فارس . الا ان الحرب قد استعلت بينه وبين اخيه </a:t>
            </a:r>
            <a:r>
              <a:rPr lang="ar-IQ" sz="2400" dirty="0" err="1"/>
              <a:t>اردشير</a:t>
            </a:r>
            <a:r>
              <a:rPr lang="ar-IQ" sz="2400" dirty="0"/>
              <a:t> ، ولكن سابور توفي </a:t>
            </a:r>
            <a:r>
              <a:rPr lang="ar-IQ" sz="2400" dirty="0" err="1"/>
              <a:t>فجاة</a:t>
            </a:r>
            <a:r>
              <a:rPr lang="ar-IQ" sz="2400" dirty="0"/>
              <a:t> فمنح اخوة </a:t>
            </a:r>
            <a:r>
              <a:rPr lang="ar-IQ" sz="2400" dirty="0" err="1"/>
              <a:t>اردشير</a:t>
            </a:r>
            <a:r>
              <a:rPr lang="ar-IQ" sz="2400" dirty="0"/>
              <a:t> الاخرون التاج له ، ولكنه قتلهم بعد ذلك خشية ان يخونوه . وبعد ان اخمد </a:t>
            </a:r>
            <a:r>
              <a:rPr lang="ar-IQ" sz="2400" dirty="0" err="1"/>
              <a:t>اردشير</a:t>
            </a:r>
            <a:r>
              <a:rPr lang="ar-IQ" sz="2400" dirty="0"/>
              <a:t> ثورة في </a:t>
            </a:r>
            <a:r>
              <a:rPr lang="ar-IQ" sz="2400" dirty="0" err="1"/>
              <a:t>داراجرد</a:t>
            </a:r>
            <a:r>
              <a:rPr lang="ar-IQ" sz="2400" dirty="0"/>
              <a:t> عمل على تثبيت سلطانه بغزو اقليم كرمان المجاور فاسر ملكه كما غزا سواحل الخليج العربي فسقط بسيف الغازي . فلما اصبح سيدا ( الاقليم فارس كله و كرسان التي هي وحده الجغرافي امر ببناه قصر ومعبد نار في (فيروز اباد ) ونصب أبناً ) له اسمه </a:t>
            </a:r>
            <a:r>
              <a:rPr lang="ar-IQ" sz="2400" dirty="0" err="1"/>
              <a:t>اردشير</a:t>
            </a:r>
            <a:r>
              <a:rPr lang="ar-IQ" sz="2400" dirty="0"/>
              <a:t> ايضا ( حاكما ) على كرمان .</a:t>
            </a:r>
            <a:endParaRPr lang="en-US" sz="2400" dirty="0"/>
          </a:p>
          <a:p>
            <a:r>
              <a:rPr lang="ar-IQ" sz="2400" dirty="0"/>
              <a:t>واخيرا نشبت الحرب بين المغتصب </a:t>
            </a:r>
            <a:r>
              <a:rPr lang="ar-IQ" sz="2400" dirty="0" err="1"/>
              <a:t>اردشير</a:t>
            </a:r>
            <a:r>
              <a:rPr lang="ar-IQ" sz="2400" dirty="0"/>
              <a:t> وكبير ملوك </a:t>
            </a:r>
            <a:r>
              <a:rPr lang="ar-IQ" sz="2400" dirty="0" err="1"/>
              <a:t>الاشكانيين</a:t>
            </a:r>
            <a:r>
              <a:rPr lang="ar-IQ" sz="2400" dirty="0"/>
              <a:t> ، وهذا الاصطدام كان متوقعا حيث اراد </a:t>
            </a:r>
            <a:r>
              <a:rPr lang="ar-IQ" sz="2400" dirty="0" err="1"/>
              <a:t>اردشير</a:t>
            </a:r>
            <a:r>
              <a:rPr lang="ar-IQ" sz="2400" dirty="0"/>
              <a:t> ان يوسع دائرة سلطانه السياسي ، ولدعم قواه العسكرية والمادية للمعركة الفاصلة مع </a:t>
            </a:r>
            <a:r>
              <a:rPr lang="ar-IQ" sz="2400" dirty="0" err="1"/>
              <a:t>الفرثيين</a:t>
            </a:r>
            <a:r>
              <a:rPr lang="ar-IQ" sz="2400" dirty="0"/>
              <a:t> . وحيث اصدر ملك </a:t>
            </a:r>
            <a:r>
              <a:rPr lang="ar-IQ" sz="2400" dirty="0" err="1"/>
              <a:t>الاشكانيين</a:t>
            </a:r>
            <a:r>
              <a:rPr lang="ar-IQ" sz="2400" dirty="0"/>
              <a:t> امره الى ملك الاحواز ان يذهب لقتال </a:t>
            </a:r>
            <a:r>
              <a:rPr lang="ar-IQ" sz="2400" dirty="0" err="1"/>
              <a:t>اردشير</a:t>
            </a:r>
            <a:r>
              <a:rPr lang="ar-IQ" sz="2400" dirty="0"/>
              <a:t> وان يحمله </a:t>
            </a:r>
            <a:r>
              <a:rPr lang="ar-IQ" sz="2400" dirty="0" err="1"/>
              <a:t>مصفدا</a:t>
            </a:r>
            <a:r>
              <a:rPr lang="ar-IQ" sz="2400" dirty="0"/>
              <a:t> </a:t>
            </a:r>
            <a:r>
              <a:rPr lang="ar-IQ" sz="2400" dirty="0" err="1"/>
              <a:t>بالاغلال</a:t>
            </a:r>
            <a:r>
              <a:rPr lang="ar-IQ" sz="2400" dirty="0"/>
              <a:t> الى المدائن . ولكن </a:t>
            </a:r>
            <a:r>
              <a:rPr lang="ar-IQ" sz="2400" dirty="0" err="1"/>
              <a:t>اردشير</a:t>
            </a:r>
            <a:r>
              <a:rPr lang="ar-IQ" sz="2400" dirty="0"/>
              <a:t> نفسه بعد ان هزم ملك اصفهان اتجه لقتال ملك الاحواز فغلبه في معركة حاسمة واستولى على ولايته . ثم اخضع </a:t>
            </a:r>
            <a:r>
              <a:rPr lang="ar-IQ" sz="2400" dirty="0" err="1"/>
              <a:t>اردشير</a:t>
            </a:r>
            <a:r>
              <a:rPr lang="ar-IQ" sz="2400" dirty="0"/>
              <a:t> ولاية ميسان التي كان يحكمها العرب الوافدين من عمان والجزيرة العربية سابقين في ذلك القبائل العربية التي وفدت فاستقرت في الحيرة غرب الفرات في نفس الوقت الذي قامت فيه الدولة الساسانية .</a:t>
            </a:r>
            <a:endParaRPr lang="en-US" sz="2400" dirty="0"/>
          </a:p>
          <a:p>
            <a:r>
              <a:rPr lang="ar-IQ" sz="2400" dirty="0"/>
              <a:t>واخيرا نشبت المعركة الكبرى بين </a:t>
            </a:r>
            <a:r>
              <a:rPr lang="ar-IQ" sz="2400" dirty="0" err="1"/>
              <a:t>اردشير</a:t>
            </a:r>
            <a:r>
              <a:rPr lang="ar-IQ" sz="2400" dirty="0"/>
              <a:t> وجيش </a:t>
            </a:r>
            <a:r>
              <a:rPr lang="ar-IQ" sz="2400" dirty="0" err="1"/>
              <a:t>الاشكانيين</a:t>
            </a:r>
            <a:r>
              <a:rPr lang="ar-IQ" sz="2400" dirty="0"/>
              <a:t> الذي قاده ملك الملوك نفسه الذي سقط في تلك المعركة قتلا بيد </a:t>
            </a:r>
            <a:r>
              <a:rPr lang="ar-IQ" sz="2400" dirty="0" err="1"/>
              <a:t>اردشير</a:t>
            </a:r>
            <a:r>
              <a:rPr lang="ar-IQ" sz="2400" dirty="0"/>
              <a:t> . وبعد هذه المعركة التي حدثت في نيسان 224 م دخل </a:t>
            </a:r>
            <a:r>
              <a:rPr lang="ar-IQ" sz="2400" dirty="0" err="1"/>
              <a:t>اردشير</a:t>
            </a:r>
            <a:r>
              <a:rPr lang="ar-IQ" sz="2400" dirty="0"/>
              <a:t> المدائن عاصمة الدولة </a:t>
            </a:r>
            <a:r>
              <a:rPr lang="ar-IQ" sz="2400" dirty="0" err="1"/>
              <a:t>الاشكانين</a:t>
            </a:r>
            <a:r>
              <a:rPr lang="ar-IQ" sz="2400" dirty="0"/>
              <a:t> دخول الظافر معتبرا نفسه وارث </a:t>
            </a:r>
            <a:r>
              <a:rPr lang="ar-IQ" sz="2400" dirty="0" err="1"/>
              <a:t>الاشكانيين</a:t>
            </a:r>
            <a:r>
              <a:rPr lang="ar-IQ" sz="2400" dirty="0"/>
              <a:t> وتلقب ابتداء من هذ التاريخ بلب ( </a:t>
            </a:r>
            <a:r>
              <a:rPr lang="ar-IQ" sz="2400" dirty="0" err="1"/>
              <a:t>شاهنشاه</a:t>
            </a:r>
            <a:r>
              <a:rPr lang="ar-IQ" sz="2400" dirty="0"/>
              <a:t> ) ملك الملوك .</a:t>
            </a:r>
            <a:endParaRPr lang="en-US" sz="2400" dirty="0"/>
          </a:p>
          <a:p>
            <a:r>
              <a:rPr lang="ar-IQ" sz="2400" dirty="0"/>
              <a:t>وفي السنين التالية اخضع ميديا ومعها همدان ثم واصل زحفه شمالا صوب اذربيجان وارمينية ثم تحرك صوب الموصل ومنها الى </a:t>
            </a:r>
            <a:r>
              <a:rPr lang="ar-IQ" sz="2400" dirty="0" err="1"/>
              <a:t>السودانوبعدها</a:t>
            </a:r>
            <a:r>
              <a:rPr lang="ar-IQ" sz="2400" dirty="0"/>
              <a:t> الى </a:t>
            </a:r>
            <a:r>
              <a:rPr lang="ar-IQ" sz="2400" dirty="0" err="1"/>
              <a:t>اصطخر</a:t>
            </a:r>
            <a:r>
              <a:rPr lang="ar-IQ" sz="2400" dirty="0"/>
              <a:t> ثم بدا بحملة واسعة صوب الاقسام الجنوبية والشرقية </a:t>
            </a:r>
            <a:r>
              <a:rPr lang="ar-IQ" sz="2400" dirty="0" err="1"/>
              <a:t>لايران</a:t>
            </a:r>
            <a:r>
              <a:rPr lang="ar-IQ" sz="2400" dirty="0"/>
              <a:t> ففتح </a:t>
            </a:r>
            <a:r>
              <a:rPr lang="ar-IQ" sz="2400" dirty="0" err="1"/>
              <a:t>سجستان</a:t>
            </a:r>
            <a:r>
              <a:rPr lang="ar-IQ" sz="2400" dirty="0"/>
              <a:t> وخراسان ومرو وبلخ وخوارزم الا انه لم يستطيع اخضاع ( الحضر ) لسلطانه فكان حصاره لها قد ذهب عبثا . وعلى اثر الانتصارات التي احرزها </a:t>
            </a:r>
            <a:r>
              <a:rPr lang="ar-IQ" sz="2400" dirty="0" err="1"/>
              <a:t>اردشير</a:t>
            </a:r>
            <a:r>
              <a:rPr lang="ar-IQ" sz="2400" dirty="0"/>
              <a:t> وتوسعاته العسكرية وردته رسل من ملك كوشان ( كابل والبنجاب ) وملك مكران تعترف بسلطانه وتذعن لطاعته فبلغت دولة </a:t>
            </a:r>
            <a:r>
              <a:rPr lang="ar-IQ" sz="2400" dirty="0" err="1"/>
              <a:t>اردشير</a:t>
            </a:r>
            <a:r>
              <a:rPr lang="ar-IQ" sz="2400" dirty="0"/>
              <a:t> حدودا شاسعة وضمت الى نفوذها ايضا افغانستان وبلوخستان واقليم جرجان ومرو الى حدود نهر جيحون شمالا وبابل والعراق غربا . وقد حمل افراد الاسرة الملكية الذين توارثوا خراسان ( ولاية الشرق ) لقب ( ملوك </a:t>
            </a:r>
            <a:r>
              <a:rPr lang="ar-IQ" sz="2400" dirty="0" err="1"/>
              <a:t>الكوشين</a:t>
            </a:r>
            <a:r>
              <a:rPr lang="ar-IQ" sz="2400" dirty="0"/>
              <a:t> كوشان شاه ) .</a:t>
            </a:r>
            <a:endParaRPr lang="en-US" sz="2400" dirty="0"/>
          </a:p>
          <a:p>
            <a:r>
              <a:rPr lang="ar-IQ" sz="2400" dirty="0"/>
              <a:t>ومن المحتمل ان يكون </a:t>
            </a:r>
            <a:r>
              <a:rPr lang="ar-IQ" sz="2400" dirty="0" err="1"/>
              <a:t>اردشير</a:t>
            </a:r>
            <a:r>
              <a:rPr lang="ar-IQ" sz="2400" dirty="0"/>
              <a:t> قد توج ملكا لملوك ايران ( </a:t>
            </a:r>
            <a:r>
              <a:rPr lang="ar-IQ" sz="2400" dirty="0" err="1"/>
              <a:t>شاهنشاه</a:t>
            </a:r>
            <a:r>
              <a:rPr lang="ar-IQ" sz="2400" dirty="0"/>
              <a:t> ) بعد استيلائه على المدائن بزمن قليل وليس بعد سيطرته على اقاليم بلاد ايران .</a:t>
            </a:r>
            <a:endParaRPr lang="en-US" sz="2400" dirty="0"/>
          </a:p>
          <a:p>
            <a:r>
              <a:rPr lang="ar-IQ" sz="2400" dirty="0"/>
              <a:t>كان </a:t>
            </a:r>
            <a:r>
              <a:rPr lang="ar-IQ" sz="2400" dirty="0" err="1"/>
              <a:t>اردشير</a:t>
            </a:r>
            <a:r>
              <a:rPr lang="ar-IQ" sz="2400" dirty="0"/>
              <a:t> في اعماله جميعا يقتني اثار عظماء الملوك </a:t>
            </a:r>
            <a:r>
              <a:rPr lang="ar-IQ" sz="2400" dirty="0" err="1"/>
              <a:t>الاخمينيين</a:t>
            </a:r>
            <a:r>
              <a:rPr lang="ar-IQ" sz="2400" dirty="0"/>
              <a:t> فهو يعد نفسه وارثا شرعيا لحكمهم وفي خطواته هذه يعيد الحكم الى اهله الشرعيين .</a:t>
            </a:r>
            <a:endParaRPr lang="en-US" sz="2400" dirty="0"/>
          </a:p>
          <a:p>
            <a:r>
              <a:rPr lang="ar-IQ" sz="2400" dirty="0"/>
              <a:t>اخلد </a:t>
            </a:r>
            <a:r>
              <a:rPr lang="ar-IQ" sz="2400" dirty="0" err="1"/>
              <a:t>اردشير</a:t>
            </a:r>
            <a:r>
              <a:rPr lang="ar-IQ" sz="2400" dirty="0"/>
              <a:t> الى الراحة في اواخر ايامه ونقل </a:t>
            </a:r>
            <a:r>
              <a:rPr lang="ar-IQ" sz="2400" dirty="0" err="1"/>
              <a:t>العرشالى</a:t>
            </a:r>
            <a:r>
              <a:rPr lang="ar-IQ" sz="2400" dirty="0"/>
              <a:t> ابنه </a:t>
            </a:r>
            <a:r>
              <a:rPr lang="ar-IQ" sz="2400" dirty="0" err="1"/>
              <a:t>شابور</a:t>
            </a:r>
            <a:r>
              <a:rPr lang="ar-IQ" sz="2400" dirty="0"/>
              <a:t> على عهده بعد ان عاد للفرس سلطانهم </a:t>
            </a:r>
            <a:r>
              <a:rPr lang="ar-IQ" sz="2400" dirty="0" err="1"/>
              <a:t>الغابز</a:t>
            </a:r>
            <a:r>
              <a:rPr lang="ar-IQ" sz="2400" dirty="0"/>
              <a:t> في ايام الامبراطورية </a:t>
            </a:r>
            <a:r>
              <a:rPr lang="ar-IQ" sz="2400" dirty="0" err="1"/>
              <a:t>الاخمينية</a:t>
            </a:r>
            <a:r>
              <a:rPr lang="ar-IQ" sz="2400" dirty="0"/>
              <a:t> . فقد قامت في الشرق بعد مضي خمسة قرون تقريبا على سقوط الدولة </a:t>
            </a:r>
            <a:r>
              <a:rPr lang="ar-IQ" sz="2400" dirty="0" err="1"/>
              <a:t>الاخمينية</a:t>
            </a:r>
            <a:r>
              <a:rPr lang="ar-IQ" sz="2400" dirty="0"/>
              <a:t> دولة قوية معظم الاركان سادت على قدم المساواة مع الامبراطورية الرومانية.</a:t>
            </a:r>
            <a:endParaRPr lang="en-US" sz="2400" dirty="0"/>
          </a:p>
          <a:p>
            <a:r>
              <a:rPr lang="ar-IQ" sz="2400" dirty="0"/>
              <a:t>ولم يعد </a:t>
            </a:r>
            <a:r>
              <a:rPr lang="ar-IQ" sz="2400" dirty="0" err="1"/>
              <a:t>اقايم</a:t>
            </a:r>
            <a:r>
              <a:rPr lang="ar-IQ" sz="2400" dirty="0"/>
              <a:t> فارس وعاصمته </a:t>
            </a:r>
            <a:r>
              <a:rPr lang="ar-IQ" sz="2400" dirty="0" err="1"/>
              <a:t>اصطخر</a:t>
            </a:r>
            <a:r>
              <a:rPr lang="ar-IQ" sz="2400" dirty="0"/>
              <a:t> صالحين </a:t>
            </a:r>
            <a:r>
              <a:rPr lang="ar-IQ" sz="2400" dirty="0" err="1"/>
              <a:t>لاقامة</a:t>
            </a:r>
            <a:r>
              <a:rPr lang="ar-IQ" sz="2400" dirty="0"/>
              <a:t> </a:t>
            </a:r>
            <a:r>
              <a:rPr lang="ar-IQ" sz="2400" dirty="0" err="1"/>
              <a:t>الشاهنشاه</a:t>
            </a:r>
            <a:r>
              <a:rPr lang="ar-IQ" sz="2400" dirty="0"/>
              <a:t> . فقد صارت بلاد </a:t>
            </a:r>
            <a:r>
              <a:rPr lang="ar-IQ" sz="2400" dirty="0" err="1"/>
              <a:t>مابين</a:t>
            </a:r>
            <a:r>
              <a:rPr lang="ar-IQ" sz="2400" dirty="0"/>
              <a:t> النهرين المركز الرئيس </a:t>
            </a:r>
            <a:r>
              <a:rPr lang="ar-IQ" sz="2400" dirty="0" err="1"/>
              <a:t>للامبراطورية</a:t>
            </a:r>
            <a:r>
              <a:rPr lang="ar-IQ" sz="2400" dirty="0"/>
              <a:t> الشرقية تبعا لضرورة التطور التاريخي . وانتقل دور بابل السياسي الى المدائن العاصمة الجديدة .</a:t>
            </a:r>
            <a:endParaRPr lang="en-US" sz="2400" dirty="0"/>
          </a:p>
          <a:p>
            <a:r>
              <a:rPr lang="ar-IQ" sz="2400" dirty="0"/>
              <a:t>في حدود عهد </a:t>
            </a:r>
            <a:r>
              <a:rPr lang="ar-IQ" sz="2400" dirty="0" err="1"/>
              <a:t>اردشير</a:t>
            </a:r>
            <a:r>
              <a:rPr lang="ar-IQ" sz="2400" dirty="0"/>
              <a:t> قامت امارة عربية جديدة غرب الفرات في حدود الكوفة هي الحيرة وكانت تابعة للنفوذ السياسي الساساني واعتمدها الساسانيون حصنا متينا بوجه القبائل العربية من سكان البراري وفي وقت مقارب ظهرت مملكة عربية في شمال البادية الشامية عرفت بدولة الغساسنة كانت موالية لليونان .</a:t>
            </a:r>
            <a:endParaRPr lang="en-US" sz="2400" dirty="0"/>
          </a:p>
          <a:p>
            <a:r>
              <a:rPr lang="ar-IQ" sz="2400" dirty="0"/>
              <a:t>ومن ابرز المعالم السياسية للوحدة القوية للدولة الساسانية ظهور لقب ملك الملوك ( </a:t>
            </a:r>
            <a:r>
              <a:rPr lang="ar-IQ" sz="2400" dirty="0" err="1"/>
              <a:t>شاهنشاه</a:t>
            </a:r>
            <a:r>
              <a:rPr lang="ar-IQ" sz="2400" dirty="0"/>
              <a:t> ) حيث كان امراء فارس الساسانيون يحملون لقب ملك . لذلك اصبح حريا بملك ايران جميعا ان يحمل لقب ملك الملوك . بينما بقي لقب ملك تمنح لبعض الامراء الذين يحكمون اطراف الدولة مثل ملوك الحيرة فالملك فيهم وفي ولدهم مع كثير من </a:t>
            </a:r>
            <a:r>
              <a:rPr lang="ar-IQ" sz="2400" dirty="0" err="1"/>
              <a:t>الاكتيازات</a:t>
            </a:r>
            <a:r>
              <a:rPr lang="ar-IQ" sz="2400" dirty="0"/>
              <a:t> للحكم المحلي الذي كان سائدا منذ ايام </a:t>
            </a:r>
            <a:r>
              <a:rPr lang="ar-IQ" sz="2400" dirty="0" err="1"/>
              <a:t>الاشكانيين</a:t>
            </a:r>
            <a:r>
              <a:rPr lang="ar-IQ" sz="2400" dirty="0"/>
              <a:t> . ولكن الملوك المحليين على عهد الدولة الساسانية يكونون ملزمين بوضع قواتهم العسكرية في خدمة الدولة المركزية ويدفعون ضريبة سنوية للخزينة المركزية .</a:t>
            </a:r>
            <a:endParaRPr lang="en-US" sz="2400" dirty="0"/>
          </a:p>
          <a:p>
            <a:r>
              <a:rPr lang="ar-IQ" sz="2400" b="1" dirty="0" err="1"/>
              <a:t>وبختصار</a:t>
            </a:r>
            <a:r>
              <a:rPr lang="ar-IQ" sz="2400" b="1" dirty="0"/>
              <a:t> ينتسب الساسانيون إلى جدهم الأعلى ساسان</a:t>
            </a:r>
            <a:r>
              <a:rPr lang="ar-IQ" sz="2400" dirty="0"/>
              <a:t> الذي كان الكاهن الأعلى لمعبد النار الخاص بالآلهة </a:t>
            </a:r>
            <a:r>
              <a:rPr lang="ar-IQ" sz="2400" dirty="0" err="1"/>
              <a:t>اناهيتا</a:t>
            </a:r>
            <a:r>
              <a:rPr lang="ar-IQ" sz="2400" dirty="0"/>
              <a:t> في مدينة </a:t>
            </a:r>
            <a:r>
              <a:rPr lang="ar-IQ" sz="2400" dirty="0" err="1"/>
              <a:t>اصطخر</a:t>
            </a:r>
            <a:r>
              <a:rPr lang="ar-IQ" sz="2400" dirty="0"/>
              <a:t>، وهو رجل من عائلة نبيلة ومتزوج من أحدى الأميرات من أسرة </a:t>
            </a:r>
            <a:r>
              <a:rPr lang="ar-IQ" sz="2400" dirty="0" err="1"/>
              <a:t>البازرنجين</a:t>
            </a:r>
            <a:r>
              <a:rPr lang="ar-IQ" sz="2400" dirty="0"/>
              <a:t> الحاكمة في </a:t>
            </a:r>
            <a:r>
              <a:rPr lang="ar-IQ" sz="2400" dirty="0" err="1"/>
              <a:t>اصطخر</a:t>
            </a:r>
            <a:r>
              <a:rPr lang="ar-IQ" sz="2400" dirty="0"/>
              <a:t>، ومدينة </a:t>
            </a:r>
            <a:r>
              <a:rPr lang="ar-IQ" sz="2400" dirty="0" err="1"/>
              <a:t>اصطخر</a:t>
            </a:r>
            <a:r>
              <a:rPr lang="ar-IQ" sz="2400" dirty="0"/>
              <a:t> كانت أهم مدن إقليم فارس وأكبرها، وكان حكامها يتمتعون بنوع من الاستقلال ويلقبون بلقب (شاه) أي (ملك).</a:t>
            </a:r>
            <a:endParaRPr lang="en-US" sz="2400" dirty="0"/>
          </a:p>
          <a:p>
            <a:r>
              <a:rPr lang="ar-IQ" sz="2400" dirty="0"/>
              <a:t>وبعد وفاته حل محله أبنه بابك وقد استفاد بابك من صلته ببيت </a:t>
            </a:r>
            <a:r>
              <a:rPr lang="ar-IQ" sz="2400" dirty="0" err="1"/>
              <a:t>البازرنجين</a:t>
            </a:r>
            <a:r>
              <a:rPr lang="ar-IQ" sz="2400" dirty="0"/>
              <a:t> فطلب من ملك </a:t>
            </a:r>
            <a:r>
              <a:rPr lang="ar-IQ" sz="2400" dirty="0" err="1"/>
              <a:t>اصطخر</a:t>
            </a:r>
            <a:r>
              <a:rPr lang="ar-IQ" sz="2400" dirty="0"/>
              <a:t> المسمى (</a:t>
            </a:r>
            <a:r>
              <a:rPr lang="ar-IQ" sz="2400" dirty="0" err="1"/>
              <a:t>جوتجهر</a:t>
            </a:r>
            <a:r>
              <a:rPr lang="ar-IQ" sz="2400" dirty="0"/>
              <a:t>) أو (</a:t>
            </a:r>
            <a:r>
              <a:rPr lang="ar-IQ" sz="2400" dirty="0" err="1"/>
              <a:t>جزهر</a:t>
            </a:r>
            <a:r>
              <a:rPr lang="ar-IQ" sz="2400" dirty="0"/>
              <a:t>) أن يضم ابنه الصغير (</a:t>
            </a:r>
            <a:r>
              <a:rPr lang="ar-IQ" sz="2400" dirty="0" err="1"/>
              <a:t>اردشير</a:t>
            </a:r>
            <a:r>
              <a:rPr lang="ar-IQ" sz="2400" dirty="0"/>
              <a:t>) إلى (تيري) القائد العسكري الأعلى في مدينة </a:t>
            </a:r>
            <a:r>
              <a:rPr lang="ar-IQ" sz="2400" dirty="0" err="1"/>
              <a:t>دارابجرد</a:t>
            </a:r>
            <a:r>
              <a:rPr lang="ar-IQ" sz="2400" dirty="0"/>
              <a:t> ليكون مساعداً له في الوظيفة العسكرية الكبرى في مدينة </a:t>
            </a:r>
            <a:r>
              <a:rPr lang="ar-IQ" sz="2400" dirty="0" err="1"/>
              <a:t>دارابجرد</a:t>
            </a:r>
            <a:r>
              <a:rPr lang="ar-IQ" sz="2400" dirty="0"/>
              <a:t> إحدى مدن إقليم فارس، فأجابه إلى ذلك واستقدمه إلى </a:t>
            </a:r>
            <a:r>
              <a:rPr lang="ar-IQ" sz="2400" dirty="0" err="1"/>
              <a:t>دارابجرد</a:t>
            </a:r>
            <a:r>
              <a:rPr lang="ar-IQ" sz="2400" dirty="0"/>
              <a:t> ورفع منزلته على صغر سنه وكان كلما غاب عن الولاية بقي نائباً عنه، وبعد وفاة القائد العسكري تيري حل </a:t>
            </a:r>
            <a:r>
              <a:rPr lang="ar-IQ" sz="2400" dirty="0" err="1"/>
              <a:t>اردشير</a:t>
            </a:r>
            <a:r>
              <a:rPr lang="ar-IQ" sz="2400" dirty="0"/>
              <a:t> محله.</a:t>
            </a:r>
            <a:endParaRPr lang="en-US" sz="2400" dirty="0"/>
          </a:p>
          <a:p>
            <a:r>
              <a:rPr lang="ar-IQ" sz="2400" dirty="0"/>
              <a:t>	ومنذ سنة 212م أصبح </a:t>
            </a:r>
            <a:r>
              <a:rPr lang="ar-IQ" sz="2400" dirty="0" err="1"/>
              <a:t>اردشير</a:t>
            </a:r>
            <a:r>
              <a:rPr lang="ar-IQ" sz="2400" dirty="0"/>
              <a:t> سيداً على كثير من مدن هذا الإقليم وذلك بالقضاء على حكامها، واستغل أبوه بابك منصب أبنه العسكري فثار على قريبه </a:t>
            </a:r>
            <a:r>
              <a:rPr lang="ar-IQ" sz="2400" dirty="0" err="1"/>
              <a:t>جوتجهر</a:t>
            </a:r>
            <a:r>
              <a:rPr lang="ar-IQ" sz="2400" dirty="0"/>
              <a:t> في مدينة </a:t>
            </a:r>
            <a:r>
              <a:rPr lang="ar-IQ" sz="2400" dirty="0" err="1"/>
              <a:t>اصطخر</a:t>
            </a:r>
            <a:r>
              <a:rPr lang="ar-IQ" sz="2400" dirty="0"/>
              <a:t> وقتله ونصب نفسه حاكماً عليها.</a:t>
            </a:r>
            <a:endParaRPr lang="en-US" sz="2400" dirty="0"/>
          </a:p>
          <a:p>
            <a:r>
              <a:rPr lang="ar-IQ" sz="2400" dirty="0"/>
              <a:t>	ويبدو أن بابك كان يخشى من تنامي نفوذ ولده </a:t>
            </a:r>
            <a:r>
              <a:rPr lang="ar-IQ" sz="2400" dirty="0" err="1"/>
              <a:t>اردشير</a:t>
            </a:r>
            <a:r>
              <a:rPr lang="ar-IQ" sz="2400" dirty="0"/>
              <a:t> ولذلك كتب إلى الملك </a:t>
            </a:r>
            <a:r>
              <a:rPr lang="ar-IQ" sz="2400" dirty="0" err="1"/>
              <a:t>الفرثي</a:t>
            </a:r>
            <a:r>
              <a:rPr lang="ar-IQ" sz="2400" dirty="0"/>
              <a:t> </a:t>
            </a:r>
            <a:r>
              <a:rPr lang="ar-IQ" sz="2400" dirty="0" err="1"/>
              <a:t>اردوان</a:t>
            </a:r>
            <a:r>
              <a:rPr lang="ar-IQ" sz="2400" dirty="0"/>
              <a:t> الخامس (209- 224 ق.م) يطلب منه الإذن في تتويج ولده سابور ملكاً على مدينة </a:t>
            </a:r>
            <a:r>
              <a:rPr lang="ar-IQ" sz="2400" dirty="0" err="1"/>
              <a:t>أصطخر</a:t>
            </a:r>
            <a:r>
              <a:rPr lang="ar-IQ" sz="2400" dirty="0"/>
              <a:t>، فرفض </a:t>
            </a:r>
            <a:r>
              <a:rPr lang="ar-IQ" sz="2400" dirty="0" err="1"/>
              <a:t>أردوان</a:t>
            </a:r>
            <a:r>
              <a:rPr lang="ar-IQ" sz="2400" dirty="0"/>
              <a:t> ذلك معتبراً بابك وأبنه </a:t>
            </a:r>
            <a:r>
              <a:rPr lang="ar-IQ" sz="2400" dirty="0" err="1"/>
              <a:t>اردشير</a:t>
            </a:r>
            <a:r>
              <a:rPr lang="ar-IQ" sz="2400" dirty="0"/>
              <a:t> متمردين على حكم الدولة، وبعد أيام قليلة توفي بابك، فارتقى ولده سابور عرش فارس، مما أثار غضب </a:t>
            </a:r>
            <a:r>
              <a:rPr lang="ar-IQ" sz="2400" dirty="0" err="1"/>
              <a:t>اردشير</a:t>
            </a:r>
            <a:r>
              <a:rPr lang="ar-IQ" sz="2400" dirty="0"/>
              <a:t> واستعد لمحاربة أخيه، إلا أن سابور توفي فجأة، فمنح أخوة </a:t>
            </a:r>
            <a:r>
              <a:rPr lang="ar-IQ" sz="2400" dirty="0" err="1"/>
              <a:t>أردشير</a:t>
            </a:r>
            <a:r>
              <a:rPr lang="ar-IQ" sz="2400" dirty="0"/>
              <a:t> الآخرون التاج </a:t>
            </a:r>
            <a:r>
              <a:rPr lang="ar-IQ" sz="2400" dirty="0" err="1"/>
              <a:t>لأردشير</a:t>
            </a:r>
            <a:r>
              <a:rPr lang="ar-IQ" sz="2400" dirty="0"/>
              <a:t>، ولكنه قتلهم جميعاً خشية أن يطمعوا وينافسوه على الحكم، ثم بدأ </a:t>
            </a:r>
            <a:r>
              <a:rPr lang="ar-IQ" sz="2400" dirty="0" err="1"/>
              <a:t>اردشير</a:t>
            </a:r>
            <a:r>
              <a:rPr lang="ar-IQ" sz="2400" dirty="0"/>
              <a:t> بحروبه التوسعية، فبدأ بغزو إقليم كرمان، واستولى عليه وأسر ملكه وعين ابنه المسمى </a:t>
            </a:r>
            <a:r>
              <a:rPr lang="ar-IQ" sz="2400" dirty="0" err="1"/>
              <a:t>اردشير</a:t>
            </a:r>
            <a:r>
              <a:rPr lang="ar-IQ" sz="2400" dirty="0"/>
              <a:t> أيضا حاكما عليه، ثم توجه إلى سواحل الخليج العربي فتمكن من إخضاعها لسلطته.</a:t>
            </a:r>
            <a:endParaRPr lang="en-US" sz="2400" dirty="0"/>
          </a:p>
          <a:p>
            <a:r>
              <a:rPr lang="ar-IQ" sz="2400" dirty="0"/>
              <a:t>	ووصلت أخبار حروب </a:t>
            </a:r>
            <a:r>
              <a:rPr lang="ar-IQ" sz="2400" dirty="0" err="1"/>
              <a:t>اردشير</a:t>
            </a:r>
            <a:r>
              <a:rPr lang="ar-IQ" sz="2400" dirty="0"/>
              <a:t> وانتصاراته إلى ملك الملوك </a:t>
            </a:r>
            <a:r>
              <a:rPr lang="ar-IQ" sz="2400" dirty="0" err="1"/>
              <a:t>الفرثي</a:t>
            </a:r>
            <a:r>
              <a:rPr lang="ar-IQ" sz="2400" dirty="0"/>
              <a:t> </a:t>
            </a:r>
            <a:r>
              <a:rPr lang="ar-IQ" sz="2400" dirty="0" err="1"/>
              <a:t>اردوان</a:t>
            </a:r>
            <a:r>
              <a:rPr lang="ar-IQ" sz="2400" dirty="0"/>
              <a:t>  الخامس، فبعث إليه بكتاب يقول فيه: </a:t>
            </a:r>
            <a:r>
              <a:rPr lang="ar-IQ" sz="2400" b="1" dirty="0"/>
              <a:t>(من أذن لك بالتاج الذي لبسته، والبلاد التي احتويت عليها)، </a:t>
            </a:r>
            <a:r>
              <a:rPr lang="ar-IQ" sz="2400" dirty="0"/>
              <a:t>ثم أمر ملك الاحواز أن يذهب لقتال </a:t>
            </a:r>
            <a:r>
              <a:rPr lang="ar-IQ" sz="2400" dirty="0" err="1"/>
              <a:t>اردشير</a:t>
            </a:r>
            <a:r>
              <a:rPr lang="ar-IQ" sz="2400" dirty="0"/>
              <a:t> الذي كان متوجهاً إلى أصفهان، وأن يحمله </a:t>
            </a:r>
            <a:r>
              <a:rPr lang="ar-IQ" sz="2400" dirty="0" err="1"/>
              <a:t>مصفداً</a:t>
            </a:r>
            <a:r>
              <a:rPr lang="ar-IQ" sz="2400" dirty="0"/>
              <a:t> بأغلال إلى العاصمة </a:t>
            </a:r>
            <a:r>
              <a:rPr lang="ar-IQ" sz="2400" dirty="0" err="1"/>
              <a:t>طيسفون</a:t>
            </a:r>
            <a:r>
              <a:rPr lang="ar-IQ" sz="2400" dirty="0"/>
              <a:t>.</a:t>
            </a:r>
            <a:endParaRPr lang="en-US" sz="2400" dirty="0"/>
          </a:p>
          <a:p>
            <a:r>
              <a:rPr lang="ar-IQ" sz="2400" dirty="0"/>
              <a:t>	لكن </a:t>
            </a:r>
            <a:r>
              <a:rPr lang="ar-IQ" sz="2400" dirty="0" err="1"/>
              <a:t>أردشير</a:t>
            </a:r>
            <a:r>
              <a:rPr lang="ar-IQ" sz="2400" dirty="0"/>
              <a:t> بعد أن تمكن من هزيمة ملك أصفهان، أتجه لقتال ملك الاحواز فأنتصر عليه في معركة حاسمة واستولى على ولايته، ثم أخضع </a:t>
            </a:r>
            <a:r>
              <a:rPr lang="ar-IQ" sz="2400" dirty="0" err="1"/>
              <a:t>اردشير</a:t>
            </a:r>
            <a:r>
              <a:rPr lang="ar-IQ" sz="2400" dirty="0"/>
              <a:t> ولاية ميسان عند مصب نهر دجلة في الخليج العربي وكان يحكمها العرب الموالين </a:t>
            </a:r>
            <a:r>
              <a:rPr lang="ar-IQ" sz="2400" dirty="0" err="1"/>
              <a:t>للفرثيين</a:t>
            </a:r>
            <a:r>
              <a:rPr lang="ar-IQ" sz="2400" dirty="0"/>
              <a:t>، وأمام تلك الانتصارات التي حققها </a:t>
            </a:r>
            <a:r>
              <a:rPr lang="ar-IQ" sz="2400" dirty="0" err="1"/>
              <a:t>اردشير</a:t>
            </a:r>
            <a:r>
              <a:rPr lang="ar-IQ" sz="2400" dirty="0"/>
              <a:t> والتي تمثل تحدياً لسلطة ملك الملوك </a:t>
            </a:r>
            <a:r>
              <a:rPr lang="ar-IQ" sz="2400" dirty="0" err="1"/>
              <a:t>الفرثي</a:t>
            </a:r>
            <a:r>
              <a:rPr lang="ar-IQ" sz="2400" dirty="0"/>
              <a:t> الذي وجد نفسه مضطراً لمواجهة </a:t>
            </a:r>
            <a:r>
              <a:rPr lang="ar-IQ" sz="2400" dirty="0" err="1"/>
              <a:t>اردشير</a:t>
            </a:r>
            <a:r>
              <a:rPr lang="ar-IQ" sz="2400" dirty="0"/>
              <a:t> بنفسه، فأشتبك الطرفان في معركة حاسمة في صحراء </a:t>
            </a:r>
            <a:r>
              <a:rPr lang="ar-IQ" sz="2400" dirty="0" err="1"/>
              <a:t>هرمزجان</a:t>
            </a:r>
            <a:r>
              <a:rPr lang="ar-IQ" sz="2400" dirty="0"/>
              <a:t>، قتل فيها </a:t>
            </a:r>
            <a:r>
              <a:rPr lang="ar-IQ" sz="2400" dirty="0" err="1"/>
              <a:t>اردوان</a:t>
            </a:r>
            <a:r>
              <a:rPr lang="ar-IQ" sz="2400" dirty="0"/>
              <a:t> الخامس وكان ذلك في 28نيسان سنة 224م. وبمقتله أعلن </a:t>
            </a:r>
            <a:r>
              <a:rPr lang="ar-IQ" sz="2400" dirty="0" err="1"/>
              <a:t>اردشير</a:t>
            </a:r>
            <a:r>
              <a:rPr lang="ar-IQ" sz="2400" dirty="0"/>
              <a:t> نفسه الوريث الشرعي </a:t>
            </a:r>
            <a:r>
              <a:rPr lang="ar-IQ" sz="2400" dirty="0" err="1"/>
              <a:t>للفرثيين</a:t>
            </a:r>
            <a:r>
              <a:rPr lang="ar-IQ" sz="2400" dirty="0"/>
              <a:t> ومؤسس الدولة الجديدة الحاكمة في إيران (الدولة الساسانية)، ويذكر أن في اليوم الذي قتل فيه </a:t>
            </a:r>
            <a:r>
              <a:rPr lang="ar-IQ" sz="2400" dirty="0" err="1"/>
              <a:t>اردوان</a:t>
            </a:r>
            <a:r>
              <a:rPr lang="ar-IQ" sz="2400" dirty="0"/>
              <a:t> تسمى </a:t>
            </a:r>
            <a:r>
              <a:rPr lang="ar-IQ" sz="2400" dirty="0" err="1"/>
              <a:t>اردشير</a:t>
            </a:r>
            <a:r>
              <a:rPr lang="ar-IQ" sz="2400" dirty="0"/>
              <a:t> </a:t>
            </a:r>
            <a:r>
              <a:rPr lang="ar-IQ" sz="2400" dirty="0" err="1"/>
              <a:t>بالشاهنشاه</a:t>
            </a:r>
            <a:r>
              <a:rPr lang="ar-IQ" sz="2400" dirty="0"/>
              <a:t> أي (ملك الملوك). </a:t>
            </a:r>
            <a:endParaRPr lang="en-US" sz="2400" dirty="0"/>
          </a:p>
          <a:p>
            <a:r>
              <a:rPr lang="ar-IQ" sz="2400" dirty="0"/>
              <a:t>	وهذا يعني أن تتويج </a:t>
            </a:r>
            <a:r>
              <a:rPr lang="ar-IQ" sz="2400" dirty="0" err="1"/>
              <a:t>اردشير</a:t>
            </a:r>
            <a:r>
              <a:rPr lang="ar-IQ" sz="2400" dirty="0"/>
              <a:t> وقيام الدولة الساسانية كان سنة 224م. غير أن </a:t>
            </a:r>
            <a:r>
              <a:rPr lang="ar-IQ" sz="2400" dirty="0" err="1"/>
              <a:t>اردشير</a:t>
            </a:r>
            <a:r>
              <a:rPr lang="ar-IQ" sz="2400" dirty="0"/>
              <a:t> بمقتل الملك </a:t>
            </a:r>
            <a:r>
              <a:rPr lang="ar-IQ" sz="2400" dirty="0" err="1"/>
              <a:t>الفرثي</a:t>
            </a:r>
            <a:r>
              <a:rPr lang="ar-IQ" sz="2400" dirty="0"/>
              <a:t> </a:t>
            </a:r>
            <a:r>
              <a:rPr lang="ar-IQ" sz="2400" dirty="0" err="1"/>
              <a:t>اردوان</a:t>
            </a:r>
            <a:r>
              <a:rPr lang="ar-IQ" sz="2400" dirty="0"/>
              <a:t> الخامس لم يزيل جميع الحوافز التي وقفت بوجه طموحه بأن يكون السيد الاول في إيران دون منافس، إذ انشغل بإخضاع بقية أقاليم الدولة </a:t>
            </a:r>
            <a:r>
              <a:rPr lang="ar-IQ" sz="2400" dirty="0" err="1"/>
              <a:t>الفرثية</a:t>
            </a:r>
            <a:r>
              <a:rPr lang="ar-IQ" sz="2400" dirty="0"/>
              <a:t> التي لم ترغب في سياسته المركزية، فاخضع ميديا وهمدان ثم هاجم </a:t>
            </a:r>
            <a:r>
              <a:rPr lang="ar-IQ" sz="2400" dirty="0" err="1"/>
              <a:t>اتروباتين</a:t>
            </a:r>
            <a:r>
              <a:rPr lang="ar-IQ" sz="2400" dirty="0"/>
              <a:t> (أذربيجان)، وأرمينيا، وبعد أن حاصر الحضر عبثاً، توجه نحو </a:t>
            </a:r>
            <a:r>
              <a:rPr lang="ar-IQ" sz="2400" dirty="0" err="1"/>
              <a:t>طيسفون</a:t>
            </a:r>
            <a:r>
              <a:rPr lang="ar-IQ" sz="2400" dirty="0"/>
              <a:t> فاستولى عليها ومنها عاد إلى </a:t>
            </a:r>
            <a:r>
              <a:rPr lang="ar-IQ" sz="2400" dirty="0" err="1"/>
              <a:t>اصطخر</a:t>
            </a:r>
            <a:r>
              <a:rPr lang="ar-IQ" sz="2400" dirty="0"/>
              <a:t>، حيث تم تتويجه ملكاً رسمياً على جميع بلاد إيران سنة 226م، وهذا يعني أن سنة 226م هي السنة الرسمية لقيام الدولة الساسانية.  </a:t>
            </a:r>
            <a:endParaRPr lang="en-US" sz="2400" dirty="0"/>
          </a:p>
          <a:p>
            <a:r>
              <a:rPr lang="ar-IQ" sz="2400" dirty="0"/>
              <a:t>	ويروى أن </a:t>
            </a:r>
            <a:r>
              <a:rPr lang="ar-IQ" sz="2400" dirty="0" err="1"/>
              <a:t>اردشير</a:t>
            </a:r>
            <a:r>
              <a:rPr lang="ar-IQ" sz="2400" dirty="0"/>
              <a:t> تزوج بعد ذلك امرأة من عائلة </a:t>
            </a:r>
            <a:r>
              <a:rPr lang="ar-IQ" sz="2400" dirty="0" err="1"/>
              <a:t>الاشكانيين</a:t>
            </a:r>
            <a:r>
              <a:rPr lang="ar-IQ" sz="2400" dirty="0"/>
              <a:t> فأنجبت له أبنه (</a:t>
            </a:r>
            <a:r>
              <a:rPr lang="ar-IQ" sz="2400" dirty="0" err="1"/>
              <a:t>شابور</a:t>
            </a:r>
            <a:r>
              <a:rPr lang="ar-IQ" sz="2400" dirty="0"/>
              <a:t> الاول)، ويبدو أن </a:t>
            </a:r>
            <a:r>
              <a:rPr lang="ar-IQ" sz="2400" dirty="0" err="1"/>
              <a:t>اردشير</a:t>
            </a:r>
            <a:r>
              <a:rPr lang="ar-IQ" sz="2400" dirty="0"/>
              <a:t> أراد من ذلك الزواج </a:t>
            </a:r>
            <a:r>
              <a:rPr lang="ar-IQ" sz="2400" dirty="0" err="1"/>
              <a:t>أكساب</a:t>
            </a:r>
            <a:r>
              <a:rPr lang="ar-IQ" sz="2400" dirty="0"/>
              <a:t> حكمه الشرعية اللازمة في وراثة </a:t>
            </a:r>
            <a:r>
              <a:rPr lang="ar-IQ" sz="2400" dirty="0" err="1"/>
              <a:t>الفرثيين</a:t>
            </a:r>
            <a:r>
              <a:rPr lang="ar-IQ" sz="2400" dirty="0"/>
              <a:t>.</a:t>
            </a:r>
            <a:endParaRPr lang="en-US" sz="2400" dirty="0"/>
          </a:p>
          <a:p>
            <a:r>
              <a:rPr lang="ar-IQ" sz="2400" dirty="0"/>
              <a:t>	استمرت حروب </a:t>
            </a:r>
            <a:r>
              <a:rPr lang="ar-IQ" sz="2400" dirty="0" err="1"/>
              <a:t>اردشير</a:t>
            </a:r>
            <a:r>
              <a:rPr lang="ar-IQ" sz="2400" dirty="0"/>
              <a:t> وفتوحاته ما يقارب اثنتي عشرة سنة تمكن من خلالها أن يؤسس دولة مترامية الأطراف ضمت تحت نفوذها فضلاً عن أقاليم إيران، أفغانستان، </a:t>
            </a:r>
            <a:r>
              <a:rPr lang="ar-IQ" sz="2400" dirty="0" err="1"/>
              <a:t>وبلوجستان</a:t>
            </a:r>
            <a:r>
              <a:rPr lang="ar-IQ" sz="2400" dirty="0"/>
              <a:t> حتى حدود الهند جنوباً والى حدود نهر جيحون شرقاً وأصبح نهر الفرات حدها الغربي. </a:t>
            </a:r>
            <a:endParaRPr lang="en-US" sz="2400" dirty="0"/>
          </a:p>
          <a:p>
            <a:r>
              <a:rPr lang="ar-IQ" sz="2400" dirty="0"/>
              <a:t> </a:t>
            </a:r>
            <a:endParaRPr lang="en-US" sz="2400" dirty="0"/>
          </a:p>
          <a:p>
            <a:r>
              <a:rPr lang="ar-IQ" sz="2400" dirty="0"/>
              <a:t> </a:t>
            </a:r>
            <a:endParaRPr lang="en-US" sz="2400" dirty="0"/>
          </a:p>
          <a:p>
            <a:r>
              <a:rPr lang="ar-IQ" sz="2400" dirty="0"/>
              <a:t> </a:t>
            </a:r>
            <a:endParaRPr lang="en-US" sz="2400" dirty="0"/>
          </a:p>
          <a:p>
            <a:r>
              <a:rPr lang="ar-IQ" sz="2400" dirty="0"/>
              <a:t> </a:t>
            </a:r>
            <a:endParaRPr lang="en-US" sz="2400" dirty="0"/>
          </a:p>
          <a:p>
            <a:r>
              <a:rPr lang="ar-IQ" sz="2400" dirty="0"/>
              <a:t> </a:t>
            </a:r>
            <a:endParaRPr lang="en-US" sz="2400" dirty="0"/>
          </a:p>
          <a:p>
            <a:r>
              <a:rPr lang="ar-IQ" sz="2400" dirty="0"/>
              <a:t> </a:t>
            </a:r>
            <a:endParaRPr lang="en-US" sz="2400" dirty="0"/>
          </a:p>
          <a:p>
            <a:r>
              <a:rPr lang="ar-IQ" sz="2400" b="1" dirty="0"/>
              <a:t>تنظيمات </a:t>
            </a:r>
            <a:r>
              <a:rPr lang="ar-IQ" sz="2400" b="1" dirty="0" err="1"/>
              <a:t>اردشير</a:t>
            </a:r>
            <a:r>
              <a:rPr lang="ar-IQ" sz="2400" b="1" dirty="0"/>
              <a:t> الإدارية:  </a:t>
            </a:r>
            <a:endParaRPr lang="en-US" sz="2400" dirty="0"/>
          </a:p>
          <a:p>
            <a:r>
              <a:rPr lang="ar-IQ" sz="2400" dirty="0"/>
              <a:t>بعد أن أصبحت مقاليد الأمور بيد </a:t>
            </a:r>
            <a:r>
              <a:rPr lang="ar-IQ" sz="2400" dirty="0" err="1"/>
              <a:t>اردشير</a:t>
            </a:r>
            <a:r>
              <a:rPr lang="ar-IQ" sz="2400" dirty="0"/>
              <a:t> اتجه إلى الإصلاحات الداخلية وإعادة تنظيم الدولة، فإليه تعود جل تنظيمات الدولة الساسانية ونظام الحكم فيها، على الرغم من بعض التغيرات التي حدثت في عهد الملوك الذين أعقبوه.</a:t>
            </a:r>
            <a:endParaRPr lang="en-US" sz="2400" dirty="0"/>
          </a:p>
          <a:p>
            <a:r>
              <a:rPr lang="ar-IQ" sz="2400" dirty="0"/>
              <a:t>إن النظام الإداري للدولة الساسانية لم يكن ابتداعا جديدا، إذ ان النظم الإدارية وألقاب الموظفين الاصطلاحية كانت موروثة عن </a:t>
            </a:r>
            <a:r>
              <a:rPr lang="ar-IQ" sz="2400" dirty="0" err="1"/>
              <a:t>الفرثيين</a:t>
            </a:r>
            <a:r>
              <a:rPr lang="ar-IQ" sz="2400" dirty="0"/>
              <a:t>، إلا أن </a:t>
            </a:r>
            <a:r>
              <a:rPr lang="ar-IQ" sz="2400" dirty="0" err="1"/>
              <a:t>اردشير</a:t>
            </a:r>
            <a:r>
              <a:rPr lang="ar-IQ" sz="2400" dirty="0"/>
              <a:t> أعاد تنظيم الدولة وبناء مؤسساتها الإدارية.</a:t>
            </a:r>
            <a:endParaRPr lang="en-US" sz="2400" dirty="0"/>
          </a:p>
          <a:p>
            <a:pPr lvl="0"/>
            <a:r>
              <a:rPr lang="ar-IQ" sz="2400" dirty="0"/>
              <a:t>أول مظاهر التغيير الذي رافق قيام الدولة هو ظهور لقب (</a:t>
            </a:r>
            <a:r>
              <a:rPr lang="ar-IQ" sz="2400" dirty="0" err="1"/>
              <a:t>شاهنشاه</a:t>
            </a:r>
            <a:r>
              <a:rPr lang="ar-IQ" sz="2400" dirty="0"/>
              <a:t>)، أي ملك الملوك، وجعل هذا اللقب محصوراً في الأسرة الساسانية.</a:t>
            </a:r>
            <a:endParaRPr lang="en-US" sz="2400" dirty="0"/>
          </a:p>
          <a:p>
            <a:pPr lvl="0"/>
            <a:r>
              <a:rPr lang="ar-IQ" sz="2400" dirty="0"/>
              <a:t>أسس </a:t>
            </a:r>
            <a:r>
              <a:rPr lang="ar-IQ" sz="2400" dirty="0" err="1"/>
              <a:t>اردشير</a:t>
            </a:r>
            <a:r>
              <a:rPr lang="ar-IQ" sz="2400" dirty="0"/>
              <a:t> نظام الوحدة المركزية للدولة وذلك بتعديل النظام الوراثي الذي كان متبعاً في حكم أقاليم الدولة </a:t>
            </a:r>
            <a:r>
              <a:rPr lang="ar-IQ" sz="2400" dirty="0" err="1"/>
              <a:t>الفرثية</a:t>
            </a:r>
            <a:r>
              <a:rPr lang="ar-IQ" sz="2400" dirty="0"/>
              <a:t> والمتمثل بالنظام اللامركزي، فلم يعد هذا النظام معمولاً به إلا في أطراف الدولة (الثغور)، والإمارات التي تخضع للدولة الساسانية مثل إمارة الحيرة، فالحكم فيها وراثيا، حيث جعل حكام الأقاليم تابعين تبعية كاملة </a:t>
            </a:r>
            <a:r>
              <a:rPr lang="ar-IQ" sz="2400" dirty="0" err="1"/>
              <a:t>للشاهنشاه</a:t>
            </a:r>
            <a:r>
              <a:rPr lang="ar-IQ" sz="2400" dirty="0"/>
              <a:t>. والغرض من هذا الإجراء هو الحد من سلطات وصلاحيات ونفوذ حكام الولايات، ولضمان استمرار ولاء حكام الثغور والإمارات للسلطة المركزية، لأنهم يتولون مهمة حماية حدود الدولة من جهة وقربهم من الأعداء من جهة أخرى.</a:t>
            </a:r>
            <a:endParaRPr lang="en-US" sz="2400" dirty="0"/>
          </a:p>
          <a:p>
            <a:pPr lvl="0"/>
            <a:r>
              <a:rPr lang="ar-IQ" sz="2400" dirty="0"/>
              <a:t>أحاط </a:t>
            </a:r>
            <a:r>
              <a:rPr lang="ar-IQ" sz="2400" dirty="0" err="1"/>
              <a:t>اردشير</a:t>
            </a:r>
            <a:r>
              <a:rPr lang="ar-IQ" sz="2400" dirty="0"/>
              <a:t> والملوك من بعده سلطتهم بقدسية مستمدة من اعتقادهم بالحق الإلهي لهم بالملك، أي أنهم مكلفون بالملك والحكم من قبل الإله وأنهم خلفاؤه في الأرض، وان الرعية مأمورة بالخضوع لملوكها، والهدف من وراء ذلك هو منع الرعية من التجاوز والتفكير في الحصول على الملك الذي يعد حقاً منح للعائلة الساسانية دون غيرها، وأن كل من يخرج عن طاعة الملك أو يدعي الملك من غير نسل آل ساسان يعد غاصبا وخارجا عن الدين.     </a:t>
            </a:r>
            <a:endParaRPr lang="en-US" sz="2400" dirty="0"/>
          </a:p>
          <a:p>
            <a:pPr lvl="0"/>
            <a:r>
              <a:rPr lang="ar-IQ" sz="2400" dirty="0"/>
              <a:t>أهتم </a:t>
            </a:r>
            <a:r>
              <a:rPr lang="ar-IQ" sz="2400" dirty="0" err="1"/>
              <a:t>اردشير</a:t>
            </a:r>
            <a:r>
              <a:rPr lang="ar-IQ" sz="2400" dirty="0"/>
              <a:t> بالجيش وتنظيمه واجري الأرزاق للجند وجعل له عيون (جواسيس) على سائر موظفيه. </a:t>
            </a:r>
            <a:endParaRPr lang="en-US" sz="2400" dirty="0"/>
          </a:p>
          <a:p>
            <a:pPr lvl="0"/>
            <a:r>
              <a:rPr lang="ar-IQ" sz="2400" dirty="0"/>
              <a:t>قسم المجتمع الساساني إلى أربعة طبقات: الاساورة (رجال الحرب)، ورجال الدين، والكتاب والأطباء والزراع وأصحاب المهن، ووضع الحدود لكل طبقة بحيث لا يجوز للناس الانتقال من طبقة إلى أخرى لان ذلك برأيه يؤدي إلى فشل الملك وفساده.</a:t>
            </a:r>
            <a:endParaRPr lang="en-US" sz="2400" dirty="0"/>
          </a:p>
          <a:p>
            <a:pPr lvl="0"/>
            <a:r>
              <a:rPr lang="ar-IQ" sz="2400" dirty="0"/>
              <a:t>كذلك أولى </a:t>
            </a:r>
            <a:r>
              <a:rPr lang="ar-IQ" sz="2400" dirty="0" err="1"/>
              <a:t>اردشير</a:t>
            </a:r>
            <a:r>
              <a:rPr lang="ar-IQ" sz="2400" dirty="0"/>
              <a:t> العلوم والمعارف اهتماما كبيرا وأمر بنسخ الكتب الطبية والفلكية.   </a:t>
            </a:r>
            <a:endParaRPr lang="en-US" sz="2400" dirty="0"/>
          </a:p>
          <a:p>
            <a:pPr lvl="0"/>
            <a:r>
              <a:rPr lang="ar-IQ" sz="2400" dirty="0"/>
              <a:t>أدرك </a:t>
            </a:r>
            <a:r>
              <a:rPr lang="ar-IQ" sz="2400" dirty="0" err="1"/>
              <a:t>اردشير</a:t>
            </a:r>
            <a:r>
              <a:rPr lang="ar-IQ" sz="2400" dirty="0"/>
              <a:t> أن من أهم العوامل المؤثرة على تماسك الدولة ووحدتها هو الدين الذي تتبعه ولذلك عمل على إحياء ديانة أسلافه </a:t>
            </a:r>
            <a:r>
              <a:rPr lang="ar-IQ" sz="2400" dirty="0" err="1"/>
              <a:t>الاخمينيين</a:t>
            </a:r>
            <a:r>
              <a:rPr lang="ar-IQ" sz="2400" dirty="0"/>
              <a:t> باتخاذه الديانة الزرادشتية ديانة رسمية للدولة. ولتأكيد ارتباط الدين بالدولة اعتبر الدين والملك توئمان، فاستعان </a:t>
            </a:r>
            <a:r>
              <a:rPr lang="ar-IQ" sz="2400" dirty="0" err="1"/>
              <a:t>اردشير</a:t>
            </a:r>
            <a:r>
              <a:rPr lang="ar-IQ" sz="2400" dirty="0"/>
              <a:t> بمستشاره كبير رجال الدين </a:t>
            </a:r>
            <a:r>
              <a:rPr lang="ar-IQ" sz="2400" dirty="0" err="1"/>
              <a:t>الزرادشتي</a:t>
            </a:r>
            <a:r>
              <a:rPr lang="ar-IQ" sz="2400" dirty="0"/>
              <a:t> ويسمى (تنسر)، فأمره ببناء بيوت النار في أماكن كثيرة من البلاد، وجمع تعاليم نبيهم </a:t>
            </a:r>
            <a:r>
              <a:rPr lang="ar-IQ" sz="2400" dirty="0" err="1"/>
              <a:t>زرادشت</a:t>
            </a:r>
            <a:r>
              <a:rPr lang="ar-IQ" sz="2400" dirty="0"/>
              <a:t> في مجلد واحد، وقد كان الاسكندر المقدوني قد احرق كتابهم المعروف بـ (</a:t>
            </a:r>
            <a:r>
              <a:rPr lang="ar-IQ" sz="2400" dirty="0" err="1"/>
              <a:t>الافستا</a:t>
            </a:r>
            <a:r>
              <a:rPr lang="ar-IQ" sz="2400" dirty="0"/>
              <a:t>).</a:t>
            </a:r>
            <a:endParaRPr lang="en-US" sz="2400" dirty="0"/>
          </a:p>
        </p:txBody>
      </p:sp>
    </p:spTree>
    <p:extLst>
      <p:ext uri="{BB962C8B-B14F-4D97-AF65-F5344CB8AC3E}">
        <p14:creationId xmlns:p14="http://schemas.microsoft.com/office/powerpoint/2010/main" val="1317848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1105</Words>
  <Application>Microsoft Office PowerPoint</Application>
  <PresentationFormat>On-screen Show (4:3)</PresentationFormat>
  <Paragraphs>39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2018-12-23T15:28:04Z</dcterms:created>
  <dcterms:modified xsi:type="dcterms:W3CDTF">2018-12-23T15:31:34Z</dcterms:modified>
</cp:coreProperties>
</file>