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506" y="1740"/>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15/04/1440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15/04/1440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15/04/1440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55576" y="188641"/>
            <a:ext cx="7772400" cy="360040"/>
          </a:xfrm>
        </p:spPr>
        <p:txBody>
          <a:bodyPr>
            <a:normAutofit fontScale="90000"/>
          </a:bodyPr>
          <a:lstStyle/>
          <a:p>
            <a:endParaRPr lang="ar-IQ" dirty="0"/>
          </a:p>
        </p:txBody>
      </p:sp>
      <p:sp>
        <p:nvSpPr>
          <p:cNvPr id="3" name="Subtitle 2"/>
          <p:cNvSpPr>
            <a:spLocks noGrp="1"/>
          </p:cNvSpPr>
          <p:nvPr>
            <p:ph type="subTitle" idx="1"/>
          </p:nvPr>
        </p:nvSpPr>
        <p:spPr>
          <a:xfrm>
            <a:off x="251520" y="692696"/>
            <a:ext cx="8568952" cy="4946104"/>
          </a:xfrm>
        </p:spPr>
        <p:txBody>
          <a:bodyPr>
            <a:noAutofit/>
          </a:bodyPr>
          <a:lstStyle/>
          <a:p>
            <a:pPr algn="r"/>
            <a:r>
              <a:rPr lang="ar-IQ" sz="2400" b="1" dirty="0"/>
              <a:t>ثانياً- الدولة </a:t>
            </a:r>
            <a:r>
              <a:rPr lang="ar-IQ" sz="2400" b="1" dirty="0" err="1"/>
              <a:t>الاخمينية</a:t>
            </a:r>
            <a:r>
              <a:rPr lang="ar-IQ" sz="2400" b="1" dirty="0"/>
              <a:t>:  </a:t>
            </a:r>
            <a:endParaRPr lang="en-US" sz="2400" dirty="0"/>
          </a:p>
          <a:p>
            <a:pPr algn="r"/>
            <a:r>
              <a:rPr lang="ar-IQ" sz="2400" dirty="0"/>
              <a:t>لقد ذكرنا سابقا ان معلوماتنا عن تاريخ الفرس القديم قليلة جدا لندرة المصادر والنصوص التي تتحدث عنهم ، سوى </a:t>
            </a:r>
            <a:r>
              <a:rPr lang="ar-IQ" sz="2400" dirty="0" err="1"/>
              <a:t>ماورد</a:t>
            </a:r>
            <a:r>
              <a:rPr lang="ar-IQ" sz="2400" dirty="0"/>
              <a:t> وبشكل رئيسي على الاشارات المتناثرة في الكتابان الملكية الاشورية والبابلية ، مضافا اليها </a:t>
            </a:r>
            <a:r>
              <a:rPr lang="ar-IQ" sz="2400" dirty="0" err="1"/>
              <a:t>ماكتب</a:t>
            </a:r>
            <a:r>
              <a:rPr lang="ar-IQ" sz="2400" dirty="0"/>
              <a:t> المؤرخون اليونان عن تاريخ الفرس في نفس الوقت لا يمكن الاعتماد كليا على ما دونه اليونان عن هذا التاريخ لان التاريخ معلوماتهم متضاربة وتحتوي على الكثير من الخيال .</a:t>
            </a:r>
            <a:endParaRPr lang="en-US" sz="2400" dirty="0"/>
          </a:p>
          <a:p>
            <a:pPr algn="r"/>
            <a:r>
              <a:rPr lang="ar-IQ" sz="2400" dirty="0"/>
              <a:t>ان اقدم ذكر للفرس قد ظهر في النصوص المسمارية الاشورية التي تعود بتاريخها الى القرن التاسع قبل الميلاد . وان كتابات الملك </a:t>
            </a:r>
            <a:r>
              <a:rPr lang="ar-IQ" sz="2400" dirty="0" err="1"/>
              <a:t>شلمنصر</a:t>
            </a:r>
            <a:r>
              <a:rPr lang="ar-IQ" sz="2400" dirty="0"/>
              <a:t> الثالث 858 – 824 ق.م قد اشارت الى انهم كانوا يسكنون </a:t>
            </a:r>
            <a:r>
              <a:rPr lang="ar-IQ" sz="2400" dirty="0" err="1"/>
              <a:t>انذاك</a:t>
            </a:r>
            <a:r>
              <a:rPr lang="ar-IQ" sz="2400" dirty="0"/>
              <a:t> المنطقة المسماة ( </a:t>
            </a:r>
            <a:r>
              <a:rPr lang="ar-IQ" sz="2400" dirty="0" err="1"/>
              <a:t>بارسووا</a:t>
            </a:r>
            <a:r>
              <a:rPr lang="ar-IQ" sz="2400" dirty="0"/>
              <a:t> </a:t>
            </a:r>
            <a:r>
              <a:rPr lang="en-US" sz="2400" dirty="0" err="1"/>
              <a:t>Parsua</a:t>
            </a:r>
            <a:r>
              <a:rPr lang="ar-IQ" sz="2400" dirty="0"/>
              <a:t> ) الواقعة الى الجنوب الغربي لبحيرة </a:t>
            </a:r>
            <a:r>
              <a:rPr lang="ar-IQ" sz="2400" dirty="0" err="1"/>
              <a:t>أورمية</a:t>
            </a:r>
            <a:r>
              <a:rPr lang="ar-IQ" sz="2400" dirty="0"/>
              <a:t> .</a:t>
            </a:r>
            <a:endParaRPr lang="en-US" sz="2400" dirty="0"/>
          </a:p>
          <a:p>
            <a:pPr algn="r"/>
            <a:r>
              <a:rPr lang="ar-IQ" sz="2400" dirty="0"/>
              <a:t>ان المعلومات المتناثرة عن </a:t>
            </a:r>
            <a:r>
              <a:rPr lang="ar-IQ" sz="2400" dirty="0" err="1"/>
              <a:t>تاسيس</a:t>
            </a:r>
            <a:r>
              <a:rPr lang="ar-IQ" sz="2400" dirty="0"/>
              <a:t> دولة الفرس الاولى تؤكد ان ذلك قد حدث بعد اتحاد القبائل الفارسية في اواخر القرن الثامن قبل الميلاد . وتزعم هذه الدولة رجل كان اسمه على اغلب الظن ( </a:t>
            </a:r>
            <a:r>
              <a:rPr lang="ar-IQ" sz="2400" dirty="0" err="1"/>
              <a:t>أخمينس</a:t>
            </a:r>
            <a:r>
              <a:rPr lang="ar-IQ" sz="2400" dirty="0"/>
              <a:t> </a:t>
            </a:r>
            <a:r>
              <a:rPr lang="en-US" sz="2400" dirty="0" err="1"/>
              <a:t>Achaimenes</a:t>
            </a:r>
            <a:r>
              <a:rPr lang="ar-IQ" sz="2400" dirty="0"/>
              <a:t> ) وبذلك يكون تسمية </a:t>
            </a:r>
            <a:r>
              <a:rPr lang="ar-IQ" sz="2400" dirty="0" err="1"/>
              <a:t>الاخمينيين</a:t>
            </a:r>
            <a:r>
              <a:rPr lang="ar-IQ" sz="2400" dirty="0"/>
              <a:t> هي نسبة الى هذا الملك ..فأخضعهم </a:t>
            </a:r>
            <a:r>
              <a:rPr lang="ar-IQ" sz="2400" dirty="0" err="1"/>
              <a:t>العيلاميون</a:t>
            </a:r>
            <a:r>
              <a:rPr lang="ar-IQ" sz="2400" dirty="0"/>
              <a:t> الى سلطتهم كما خضع الفرس الى الدولة </a:t>
            </a:r>
            <a:r>
              <a:rPr lang="ar-IQ" sz="2400" dirty="0" err="1"/>
              <a:t>الميدية</a:t>
            </a:r>
            <a:r>
              <a:rPr lang="ar-IQ" sz="2400" dirty="0"/>
              <a:t> في زمن ملكهم ( جشيش ) الذي خلف الملك الفارسي </a:t>
            </a:r>
            <a:r>
              <a:rPr lang="ar-IQ" sz="2400" dirty="0" err="1"/>
              <a:t>اخمينس</a:t>
            </a:r>
            <a:r>
              <a:rPr lang="ar-IQ" sz="2400" dirty="0"/>
              <a:t> على حكم الدولة الفارسية ( 675 – 650 ق.م ) ولما وقعت الدولة </a:t>
            </a:r>
            <a:r>
              <a:rPr lang="ar-IQ" sz="2400" dirty="0" err="1"/>
              <a:t>الميدية</a:t>
            </a:r>
            <a:r>
              <a:rPr lang="ar-IQ" sz="2400" dirty="0"/>
              <a:t> ايام الملك </a:t>
            </a:r>
            <a:r>
              <a:rPr lang="ar-IQ" sz="2400" dirty="0" err="1"/>
              <a:t>فراورطيس</a:t>
            </a:r>
            <a:r>
              <a:rPr lang="ar-IQ" sz="2400" dirty="0"/>
              <a:t> تحت سيادة </a:t>
            </a:r>
            <a:r>
              <a:rPr lang="ar-IQ" sz="2400" dirty="0" err="1"/>
              <a:t>الاسكيثين</a:t>
            </a:r>
            <a:r>
              <a:rPr lang="ar-IQ" sz="2400" dirty="0"/>
              <a:t> شجع ذلك الملك الفارسي جشيش على احتلال منطقة فارس ( </a:t>
            </a:r>
            <a:r>
              <a:rPr lang="en-US" sz="2400" dirty="0"/>
              <a:t>Persia</a:t>
            </a:r>
            <a:r>
              <a:rPr lang="ar-IQ" sz="2400" dirty="0"/>
              <a:t> ) التي كانت مسكونة سابقا من قبل العيلامين . وفي تلك الاثناء كان الملك جشيش قد خلف ولدين الاول يدعى كورش الاول والثاني ( </a:t>
            </a:r>
            <a:r>
              <a:rPr lang="ar-IQ" sz="2400" dirty="0" err="1"/>
              <a:t>اربارامنا</a:t>
            </a:r>
            <a:r>
              <a:rPr lang="ar-IQ" sz="2400" dirty="0"/>
              <a:t> ) وبعد وفاة والدهما صار اخوه الصغير فيعتقد انه صار ملكا على منطقة فارس . ويبدو من النصوص الاشورية بان الملك كورش الاول قد تحول في ولائه نحو الاشوريين .</a:t>
            </a:r>
            <a:endParaRPr lang="en-US" sz="2400" dirty="0"/>
          </a:p>
          <a:p>
            <a:pPr algn="r"/>
            <a:r>
              <a:rPr lang="ar-IQ" sz="2400" dirty="0"/>
              <a:t>وبعد وفاة الملك كورش خلفه في الحكم ابنه </a:t>
            </a:r>
            <a:r>
              <a:rPr lang="ar-IQ" sz="2400" dirty="0" err="1"/>
              <a:t>قمبيز</a:t>
            </a:r>
            <a:r>
              <a:rPr lang="ar-IQ" sz="2400" dirty="0"/>
              <a:t> الذي وحد ايران تحت زعامته . وبعد وفاته جاء الى حكم الدولة الفارسية ابنه كورش الثاني الملقب كورش الكبير ( 558 – 530 ق.م ) وكان في السنوات الاولى من حكمه تابعا </a:t>
            </a:r>
            <a:r>
              <a:rPr lang="ar-IQ" sz="2400" dirty="0" err="1"/>
              <a:t>للميدين</a:t>
            </a:r>
            <a:r>
              <a:rPr lang="ar-IQ" sz="2400" dirty="0"/>
              <a:t> ولكن التبعية هذه لم تستمر اكثر من ثمان سنوات حيث ثار بوجه الملك الميدي وتمكن في عام 550 ق.م من احتلال للاد </a:t>
            </a:r>
            <a:r>
              <a:rPr lang="ar-IQ" sz="2400" dirty="0" err="1"/>
              <a:t>ميدية</a:t>
            </a:r>
            <a:r>
              <a:rPr lang="ar-IQ" sz="2400" dirty="0"/>
              <a:t> . ومن ذلك التاريخ يمكن القول بان الدولة الفارسية </a:t>
            </a:r>
            <a:r>
              <a:rPr lang="ar-IQ" sz="2400" dirty="0" err="1"/>
              <a:t>الاخمينية</a:t>
            </a:r>
            <a:r>
              <a:rPr lang="ar-IQ" sz="2400" dirty="0"/>
              <a:t> قد ظهرت على مسرح التاريخ بعد انسلاخها من عصر التبعية اذ ان كورش لم يكتف بذلك بل استطاع السيطرة على المنطقة التي سكنها </a:t>
            </a:r>
            <a:r>
              <a:rPr lang="ar-IQ" sz="2400" dirty="0" err="1"/>
              <a:t>الفرثيون</a:t>
            </a:r>
            <a:r>
              <a:rPr lang="ar-IQ" sz="2400" dirty="0"/>
              <a:t> وعلى جميع المناطق الواقعة الى الشرق من </a:t>
            </a:r>
            <a:r>
              <a:rPr lang="ar-IQ" sz="2400" dirty="0" err="1"/>
              <a:t>ميدية</a:t>
            </a:r>
            <a:r>
              <a:rPr lang="ar-IQ" sz="2400" dirty="0"/>
              <a:t> . اضافة الى ذلك فقد استطاع كورش بين عامي 545 – 539 ق.م من السيطرة على بلاد افغانستان واقليمي سيحون وجيحون وقندهار فصار حدود الدلة </a:t>
            </a:r>
            <a:r>
              <a:rPr lang="ar-IQ" sz="2400" dirty="0" err="1"/>
              <a:t>الاخمينية</a:t>
            </a:r>
            <a:r>
              <a:rPr lang="ar-IQ" sz="2400" dirty="0"/>
              <a:t> حتى الحدود الشمالية الغربية لبلاد الهند .</a:t>
            </a:r>
            <a:endParaRPr lang="en-US" sz="2400" dirty="0"/>
          </a:p>
          <a:p>
            <a:pPr algn="r"/>
            <a:r>
              <a:rPr lang="ar-IQ" sz="2400" dirty="0"/>
              <a:t>توجه كورش الثاني بعد ذلك لاحتلال مدينة بابل بعد فتوحاته تلك . وقد تقابل الجيش </a:t>
            </a:r>
            <a:r>
              <a:rPr lang="ar-IQ" sz="2400" dirty="0" err="1"/>
              <a:t>الاخميني</a:t>
            </a:r>
            <a:r>
              <a:rPr lang="ar-IQ" sz="2400" dirty="0"/>
              <a:t> عام 529 ق.م مع الجيش البابلي في مدينة اويس الواقعة على نهر دجلة وقتل خلال المعركة ابن الملك البابلي ( </a:t>
            </a:r>
            <a:r>
              <a:rPr lang="ar-IQ" sz="2400" dirty="0" err="1"/>
              <a:t>نبونيد</a:t>
            </a:r>
            <a:r>
              <a:rPr lang="ar-IQ" sz="2400" dirty="0"/>
              <a:t> ) المدعو ( بيل – شار – </a:t>
            </a:r>
            <a:r>
              <a:rPr lang="ar-IQ" sz="2400" dirty="0" err="1"/>
              <a:t>اوصيو</a:t>
            </a:r>
            <a:r>
              <a:rPr lang="ar-IQ" sz="2400" dirty="0"/>
              <a:t> ) الذي كان على رأس الجيش . وبعد هذه المعركة لم تحصل معارك كبيرة اخرى ، فقد دخل الجيش </a:t>
            </a:r>
            <a:r>
              <a:rPr lang="ar-IQ" sz="2400" dirty="0" err="1"/>
              <a:t>الاخميني</a:t>
            </a:r>
            <a:r>
              <a:rPr lang="ar-IQ" sz="2400" dirty="0"/>
              <a:t> مدينة سبار ثم احتلت مدينة بابل بعد يومين ودخلها الملك الفارسي كورش الثاني في 29 تشرين الاول واخذ الملك البابلي </a:t>
            </a:r>
            <a:r>
              <a:rPr lang="ar-IQ" sz="2400" dirty="0" err="1"/>
              <a:t>بيونيد</a:t>
            </a:r>
            <a:r>
              <a:rPr lang="ar-IQ" sz="2400" dirty="0"/>
              <a:t> اسيرا .</a:t>
            </a:r>
            <a:endParaRPr lang="en-US" sz="2400" dirty="0"/>
          </a:p>
          <a:p>
            <a:pPr algn="r"/>
            <a:r>
              <a:rPr lang="ar-IQ" sz="2400" dirty="0"/>
              <a:t>ولهذا عامل كورش الثاني الاسرى اليهود معاملة حسنة وسمح لهم العودة الى بلادهم لانهم – اليهود – كانوا يمثلون الطابور الخامس </a:t>
            </a:r>
            <a:r>
              <a:rPr lang="ar-IQ" sz="2400" dirty="0" err="1"/>
              <a:t>لكورش</a:t>
            </a:r>
            <a:r>
              <a:rPr lang="ar-IQ" sz="2400" dirty="0"/>
              <a:t> في مدينة بابل وقد عملوا بكل </a:t>
            </a:r>
            <a:r>
              <a:rPr lang="ar-IQ" sz="2400" dirty="0" err="1"/>
              <a:t>مالديهم</a:t>
            </a:r>
            <a:r>
              <a:rPr lang="ar-IQ" sz="2400" dirty="0"/>
              <a:t> من الاساليب الخبيثة على اسقاط الحكم البابلي . وقد لقب كورش نفسه بلقي ( ملك البلدان ) ( وملك بابل ) كما منح الملك كورش ابنه </a:t>
            </a:r>
            <a:r>
              <a:rPr lang="ar-IQ" sz="2400" dirty="0" err="1"/>
              <a:t>قمبيز</a:t>
            </a:r>
            <a:r>
              <a:rPr lang="ar-IQ" sz="2400" dirty="0"/>
              <a:t> عام 520 لقب ( ملك بابل ) بعد ان عينه الحاكم الحقيق للسطلة في بابل .</a:t>
            </a:r>
            <a:endParaRPr lang="en-US" sz="2400" dirty="0"/>
          </a:p>
          <a:p>
            <a:pPr algn="r"/>
            <a:r>
              <a:rPr lang="ar-IQ" sz="2400" dirty="0"/>
              <a:t>وفي اواخر عام 530 ق.م فشل الملك كورش في فرض سيطرته على القبائل البربرية عبر نهر سيحون وقد لقي حتفه . وفي اواخر 530 ق.م توج </a:t>
            </a:r>
            <a:r>
              <a:rPr lang="ar-IQ" sz="2400" dirty="0" err="1"/>
              <a:t>قمبيز</a:t>
            </a:r>
            <a:r>
              <a:rPr lang="ar-IQ" sz="2400" dirty="0"/>
              <a:t> ملكا على الدولة </a:t>
            </a:r>
            <a:r>
              <a:rPr lang="ar-IQ" sz="2400" dirty="0" err="1"/>
              <a:t>الاخمينية</a:t>
            </a:r>
            <a:r>
              <a:rPr lang="ar-IQ" sz="2400" dirty="0"/>
              <a:t> وبعد مرور خمسة سنوات من حكمه توجه لاحتلال مصر وكان ذلك في عام 525 ق.م اقتفاء </a:t>
            </a:r>
            <a:r>
              <a:rPr lang="ar-IQ" sz="2400" dirty="0" err="1"/>
              <a:t>لاثر</a:t>
            </a:r>
            <a:r>
              <a:rPr lang="ar-IQ" sz="2400" dirty="0"/>
              <a:t> والده الذي كان واضعا في خطته فكرة السيطرة على بلاد مصر . وعلى اثر الانشقاقات التي حدثت في صفوف الجيش المصري وبين قواده فقد تمكن الملك </a:t>
            </a:r>
            <a:r>
              <a:rPr lang="ar-IQ" sz="2400" dirty="0" err="1"/>
              <a:t>قمبيز</a:t>
            </a:r>
            <a:r>
              <a:rPr lang="ar-IQ" sz="2400" dirty="0"/>
              <a:t> من دحر الجيش المصري والسيطرة على الحكم وتتويج نفسه ملكا على بلاد ( مصر في عام 525 ق.م ) فكون بذلك السلالة 27 من السلالات الفرعونية ، ويبدو من الكتابات المصرية ان </a:t>
            </a:r>
            <a:r>
              <a:rPr lang="ar-IQ" sz="2400" dirty="0" err="1"/>
              <a:t>قمبيز</a:t>
            </a:r>
            <a:r>
              <a:rPr lang="ar-IQ" sz="2400" dirty="0"/>
              <a:t> لم يحاول اطلاقا احداث اية تغييرات في حياة مصر السابقة اذ ان هذه الكتابات تشير الى ان </a:t>
            </a:r>
            <a:r>
              <a:rPr lang="ar-IQ" sz="2400" dirty="0" err="1"/>
              <a:t>قمبيز</a:t>
            </a:r>
            <a:r>
              <a:rPr lang="ar-IQ" sz="2400" dirty="0"/>
              <a:t> قد سلك في اثناء حكمه لمصر نفس السياسة التي كانت متبعة من قبل السلالة 26 الفرعونية .</a:t>
            </a:r>
            <a:endParaRPr lang="en-US" sz="2400" dirty="0"/>
          </a:p>
          <a:p>
            <a:pPr algn="r"/>
            <a:r>
              <a:rPr lang="ar-IQ" sz="2400" dirty="0"/>
              <a:t>ان تتويج </a:t>
            </a:r>
            <a:r>
              <a:rPr lang="ar-IQ" sz="2400" dirty="0" err="1"/>
              <a:t>قمبيز</a:t>
            </a:r>
            <a:r>
              <a:rPr lang="ar-IQ" sz="2400" dirty="0"/>
              <a:t> ملكا على القطر المصري قد </a:t>
            </a:r>
            <a:r>
              <a:rPr lang="ar-IQ" sz="2400" dirty="0" err="1"/>
              <a:t>دعى</a:t>
            </a:r>
            <a:r>
              <a:rPr lang="ar-IQ" sz="2400" dirty="0"/>
              <a:t> الكتاب المصريون الى </a:t>
            </a:r>
            <a:r>
              <a:rPr lang="ar-IQ" sz="2400" dirty="0" err="1"/>
              <a:t>تاليف</a:t>
            </a:r>
            <a:r>
              <a:rPr lang="ar-IQ" sz="2400" dirty="0"/>
              <a:t> الاساطير الملفقة بغية منحه صفة شرعية لان يكون ملكا على مصر . وقد اشارت احدى هذه الاساطير الى ان كورش الثاني تزوج من الاميرة المصرية ( </a:t>
            </a:r>
            <a:r>
              <a:rPr lang="ar-IQ" sz="2400" dirty="0" err="1"/>
              <a:t>نيتيتس</a:t>
            </a:r>
            <a:r>
              <a:rPr lang="ar-IQ" sz="2400" dirty="0"/>
              <a:t> ) ابنة الملك المصري ( </a:t>
            </a:r>
            <a:r>
              <a:rPr lang="ar-IQ" sz="2400" dirty="0" err="1"/>
              <a:t>ابريس</a:t>
            </a:r>
            <a:r>
              <a:rPr lang="ar-IQ" sz="2400" dirty="0"/>
              <a:t> ) وان الملك </a:t>
            </a:r>
            <a:r>
              <a:rPr lang="ar-IQ" sz="2400" dirty="0" err="1"/>
              <a:t>قمبيز</a:t>
            </a:r>
            <a:r>
              <a:rPr lang="ar-IQ" sz="2400" dirty="0"/>
              <a:t> الثاني ولد من هذه الزيجة وعليه فهو من اصل مصري .</a:t>
            </a:r>
            <a:endParaRPr lang="en-US" sz="2400" dirty="0"/>
          </a:p>
          <a:p>
            <a:pPr algn="r"/>
            <a:r>
              <a:rPr lang="ar-IQ" sz="2400" dirty="0"/>
              <a:t>لقد بدأ </a:t>
            </a:r>
            <a:r>
              <a:rPr lang="ar-IQ" sz="2400" dirty="0" err="1"/>
              <a:t>قمبيز</a:t>
            </a:r>
            <a:r>
              <a:rPr lang="ar-IQ" sz="2400" dirty="0"/>
              <a:t> يخطط </a:t>
            </a:r>
            <a:r>
              <a:rPr lang="ar-IQ" sz="2400" dirty="0" err="1"/>
              <a:t>لاسال</a:t>
            </a:r>
            <a:r>
              <a:rPr lang="ar-IQ" sz="2400" dirty="0"/>
              <a:t> حملتين في ان واحد . الاولى كانت وجهتها واحة ( امون ) في بادية طرابلس للسيطرة على الطريق المؤدي الى ليبيا . وقد اخفق الجيش </a:t>
            </a:r>
            <a:r>
              <a:rPr lang="ar-IQ" sz="2400" dirty="0" err="1"/>
              <a:t>الاخميني</a:t>
            </a:r>
            <a:r>
              <a:rPr lang="ar-IQ" sz="2400" dirty="0"/>
              <a:t> من احراز نتيجة مهمة بسبب العواصف الرملية الكثيفة . اما حملته على الحبشة فقد قادها بنفسه ولكنه فشل ايضا بسبب قلة المؤن وموجهته لمجموعة من الزنوج اكلي لحوم البشر – وهكذا فان الحملة على الحبشة لم تؤدي غاياتها ولم تخضع الحبشة للحكم </a:t>
            </a:r>
            <a:r>
              <a:rPr lang="ar-IQ" sz="2400" dirty="0" err="1"/>
              <a:t>الاخميني</a:t>
            </a:r>
            <a:r>
              <a:rPr lang="ar-IQ" sz="2400" dirty="0"/>
              <a:t> الا في زمن الملك دار الاول .</a:t>
            </a:r>
            <a:endParaRPr lang="en-US" sz="2400" dirty="0"/>
          </a:p>
          <a:p>
            <a:pPr algn="r"/>
            <a:r>
              <a:rPr lang="ar-IQ" sz="2400" dirty="0"/>
              <a:t>وفي عام 523 ق.م عاد </a:t>
            </a:r>
            <a:r>
              <a:rPr lang="ar-IQ" sz="2400" dirty="0" err="1"/>
              <a:t>قمبيز</a:t>
            </a:r>
            <a:r>
              <a:rPr lang="ar-IQ" sz="2400" dirty="0"/>
              <a:t> الى مدينة ( منفس ) وقد اخمد في رجوعه الثورة التي نشبت في المدينة ضد السيطرة </a:t>
            </a:r>
            <a:r>
              <a:rPr lang="ar-IQ" sz="2400" dirty="0" err="1"/>
              <a:t>الاخمينية</a:t>
            </a:r>
            <a:r>
              <a:rPr lang="ar-IQ" sz="2400" dirty="0"/>
              <a:t> . وفي عام 522 ق.م بلغته اخبار ثورة اخيه ( </a:t>
            </a:r>
            <a:r>
              <a:rPr lang="ar-IQ" sz="2400" dirty="0" err="1"/>
              <a:t>بارديا</a:t>
            </a:r>
            <a:r>
              <a:rPr lang="ar-IQ" sz="2400" dirty="0"/>
              <a:t> ) الذي عين نفسه ملكا على الدولة </a:t>
            </a:r>
            <a:r>
              <a:rPr lang="ar-IQ" sz="2400" dirty="0" err="1"/>
              <a:t>الاخمينية</a:t>
            </a:r>
            <a:r>
              <a:rPr lang="ar-IQ" sz="2400" dirty="0"/>
              <a:t> فقرر </a:t>
            </a:r>
            <a:r>
              <a:rPr lang="ar-IQ" sz="2400" dirty="0" err="1"/>
              <a:t>قمبيز</a:t>
            </a:r>
            <a:r>
              <a:rPr lang="ar-IQ" sz="2400" dirty="0"/>
              <a:t> العودة الى بلاد فارس الا انه مات وهو في طريق عودته ويعتقد بعض المؤرخون بأن </a:t>
            </a:r>
            <a:r>
              <a:rPr lang="ar-IQ" sz="2400" dirty="0" err="1"/>
              <a:t>قمبيز</a:t>
            </a:r>
            <a:r>
              <a:rPr lang="ar-IQ" sz="2400" dirty="0"/>
              <a:t> مات مسموما بتدبير من الملك دارا الاول .</a:t>
            </a:r>
            <a:endParaRPr lang="en-US" sz="2400" dirty="0"/>
          </a:p>
          <a:p>
            <a:pPr algn="r"/>
            <a:r>
              <a:rPr lang="ar-IQ" sz="2400" dirty="0"/>
              <a:t>لم يستمر حكم الملك </a:t>
            </a:r>
            <a:r>
              <a:rPr lang="ar-IQ" sz="2400" dirty="0" err="1"/>
              <a:t>بارديا</a:t>
            </a:r>
            <a:r>
              <a:rPr lang="ar-IQ" sz="2400" dirty="0"/>
              <a:t> الا فترة قصيرة من 11 اذار الى 29 ايلول من عام 522 ق.م وتشير كتابات المؤرخين اليونانيين وكتابات دارا نفسه الى ستة اخرين من نبلاء الفرس قد ساعدوه في تنفيذ هذه الخطة .</a:t>
            </a:r>
            <a:endParaRPr lang="en-US" sz="2400" dirty="0"/>
          </a:p>
          <a:p>
            <a:pPr algn="r"/>
            <a:r>
              <a:rPr lang="ar-IQ" sz="2400" dirty="0"/>
              <a:t>ولقد سجل دارا العسكرية على الملوك والولايات التي ثارت عند تسلمه مقاليد الحكم في منحوتة جبلية تعرف باسم (</a:t>
            </a:r>
            <a:r>
              <a:rPr lang="ar-IQ" sz="2400" dirty="0" err="1"/>
              <a:t>بهستون</a:t>
            </a:r>
            <a:r>
              <a:rPr lang="ar-IQ" sz="2400" dirty="0"/>
              <a:t>) وقد نقشت هذه </a:t>
            </a:r>
            <a:r>
              <a:rPr lang="ar-IQ" sz="2400" dirty="0" err="1"/>
              <a:t>المنحوته</a:t>
            </a:r>
            <a:r>
              <a:rPr lang="ar-IQ" sz="2400" dirty="0"/>
              <a:t> على الوجه </a:t>
            </a:r>
            <a:r>
              <a:rPr lang="ar-IQ" sz="2400" dirty="0" err="1"/>
              <a:t>الصخرى</a:t>
            </a:r>
            <a:r>
              <a:rPr lang="ar-IQ" sz="2400" dirty="0"/>
              <a:t> لجبل </a:t>
            </a:r>
            <a:r>
              <a:rPr lang="ar-IQ" sz="2400" dirty="0" err="1"/>
              <a:t>بهستون</a:t>
            </a:r>
            <a:r>
              <a:rPr lang="ar-IQ" sz="2400" dirty="0"/>
              <a:t> القريب من مدينة (</a:t>
            </a:r>
            <a:r>
              <a:rPr lang="ar-IQ" sz="2400" dirty="0" err="1"/>
              <a:t>كرمنشاه</a:t>
            </a:r>
            <a:r>
              <a:rPr lang="ar-IQ" sz="2400" dirty="0"/>
              <a:t>) الحالية .</a:t>
            </a:r>
            <a:endParaRPr lang="en-US" sz="2400" dirty="0"/>
          </a:p>
          <a:p>
            <a:pPr algn="r"/>
            <a:r>
              <a:rPr lang="ar-IQ" sz="2400" dirty="0"/>
              <a:t>وفي هذه الفترة بالذات شهدت الامبراطورية </a:t>
            </a:r>
            <a:r>
              <a:rPr lang="ar-IQ" sz="2400" dirty="0" err="1"/>
              <a:t>الاخمينية</a:t>
            </a:r>
            <a:r>
              <a:rPr lang="ar-IQ" sz="2400" dirty="0"/>
              <a:t> الصدام القوي والعنيف بينهما وبين الامبراطورية اليونانية . ان البداية الاولى للحروب الفارسية اليونانية تمثلت بالثورة التي قامت بها المدن الايونية ضد حكم الملك دارا .</a:t>
            </a:r>
            <a:endParaRPr lang="en-US" sz="2400" dirty="0"/>
          </a:p>
          <a:p>
            <a:pPr algn="r"/>
            <a:r>
              <a:rPr lang="ar-IQ" sz="2400" dirty="0"/>
              <a:t>ولقد أيدت اثينا عاصمة اليونان ثورة هذ المدن . فكان ذلك سببا مباشرا للملك دارا لان يبدأ بوضع الخطلة المناسبة لاحتلال اثينا والا </a:t>
            </a:r>
            <a:r>
              <a:rPr lang="ar-IQ" sz="2400" dirty="0" err="1"/>
              <a:t>فانها</a:t>
            </a:r>
            <a:r>
              <a:rPr lang="ar-IQ" sz="2400" dirty="0"/>
              <a:t> تكون دائما السبب المباشر في اثارة الاضطرابات بوجه الامبراطورية </a:t>
            </a:r>
            <a:r>
              <a:rPr lang="ar-IQ" sz="2400" dirty="0" err="1"/>
              <a:t>الاخمينية</a:t>
            </a:r>
            <a:r>
              <a:rPr lang="ar-IQ" sz="2400" dirty="0"/>
              <a:t> . وخاصة وان المدن الايونية ثارت بسبب مضايقة الفرس للسفن التجارية من جراء احتلال </a:t>
            </a:r>
            <a:r>
              <a:rPr lang="ar-IQ" sz="2400" dirty="0" err="1"/>
              <a:t>قمبيز</a:t>
            </a:r>
            <a:r>
              <a:rPr lang="ar-IQ" sz="2400" dirty="0"/>
              <a:t> لمصر ومن جراء سيطرة الملك دارا على مضيق البسفور والدردنيل . كما جاءت ثورة هذه </a:t>
            </a:r>
            <a:r>
              <a:rPr lang="ar-IQ" sz="2400" dirty="0" err="1"/>
              <a:t>المدنبتحريض</a:t>
            </a:r>
            <a:r>
              <a:rPr lang="ar-IQ" sz="2400" dirty="0"/>
              <a:t> من اليونان خوفا من احتلال دارا </a:t>
            </a:r>
            <a:r>
              <a:rPr lang="ar-IQ" sz="2400" dirty="0" err="1"/>
              <a:t>لاثينا</a:t>
            </a:r>
            <a:r>
              <a:rPr lang="ar-IQ" sz="2400" dirty="0"/>
              <a:t> وثارت عدة معارك . برية وبحرية كان من اشهرها معركة سهل ( </a:t>
            </a:r>
            <a:r>
              <a:rPr lang="ar-IQ" sz="2400" dirty="0" err="1"/>
              <a:t>مراثون</a:t>
            </a:r>
            <a:r>
              <a:rPr lang="ar-IQ" sz="2400" dirty="0"/>
              <a:t> ) الذي انهزم فيها وتراجعوا عن احتلال مدينة اثينا .</a:t>
            </a:r>
            <a:endParaRPr lang="en-US" sz="2400" dirty="0"/>
          </a:p>
          <a:p>
            <a:pPr algn="r"/>
            <a:r>
              <a:rPr lang="ar-IQ" sz="2400" dirty="0"/>
              <a:t>خلف الملك دارا الاول ابنه </a:t>
            </a:r>
            <a:r>
              <a:rPr lang="ar-IQ" sz="2400" dirty="0" err="1"/>
              <a:t>احشويرش</a:t>
            </a:r>
            <a:r>
              <a:rPr lang="ar-IQ" sz="2400" dirty="0"/>
              <a:t> الاول 486 – 465 ق.م الذي سبق وان كان نائبا للملك على بابل طوال 12 عاما وقد استهل هذا الملك حكمه بالقضاء على الثورة التي قامت في مصر على اثر الفشل الذي واجهه دارا في معركة </a:t>
            </a:r>
            <a:r>
              <a:rPr lang="ar-IQ" sz="2400" dirty="0" err="1"/>
              <a:t>مراثون</a:t>
            </a:r>
            <a:r>
              <a:rPr lang="ar-IQ" sz="2400" dirty="0"/>
              <a:t> . كما وان المعلومات المتوفرة تؤكد ان بابل قد ثارت خلال الفترة الواقعة </a:t>
            </a:r>
            <a:r>
              <a:rPr lang="ar-IQ" sz="2400" dirty="0" err="1"/>
              <a:t>مابين</a:t>
            </a:r>
            <a:r>
              <a:rPr lang="ar-IQ" sz="2400" dirty="0"/>
              <a:t> عامي 484 – 482 ق.م مرتين بوجه الملك </a:t>
            </a:r>
            <a:r>
              <a:rPr lang="ar-IQ" sz="2400" dirty="0" err="1"/>
              <a:t>احشويرش</a:t>
            </a:r>
            <a:r>
              <a:rPr lang="ar-IQ" sz="2400" dirty="0"/>
              <a:t> الاول الذي تمكن من القضاء على هاتين الثورتين . ولكنه غضب كثيرا من اصرار بابل على الانفصال عن جسم الدولة </a:t>
            </a:r>
            <a:r>
              <a:rPr lang="ar-IQ" sz="2400" dirty="0" err="1"/>
              <a:t>الاخمينية</a:t>
            </a:r>
            <a:r>
              <a:rPr lang="ar-IQ" sz="2400" dirty="0"/>
              <a:t> . فخرب بابل ودمر معابدها وفي مقدمتها ( </a:t>
            </a:r>
            <a:r>
              <a:rPr lang="ar-IQ" sz="2400" dirty="0" err="1"/>
              <a:t>ايساكيلا</a:t>
            </a:r>
            <a:r>
              <a:rPr lang="ar-IQ" sz="2400" dirty="0"/>
              <a:t> ) معبدها الرئيس </a:t>
            </a:r>
            <a:r>
              <a:rPr lang="ar-IQ" sz="2400" dirty="0" err="1"/>
              <a:t>وزقورة</a:t>
            </a:r>
            <a:r>
              <a:rPr lang="ar-IQ" sz="2400" dirty="0"/>
              <a:t> بابل . ويعتقد انه خرب مدينة </a:t>
            </a:r>
            <a:r>
              <a:rPr lang="ar-IQ" sz="2400" dirty="0" err="1"/>
              <a:t>بورسبا</a:t>
            </a:r>
            <a:r>
              <a:rPr lang="ar-IQ" sz="2400" dirty="0"/>
              <a:t> كذلك . ومن المؤكد ان اسباب هذه الثورات ودوافع اخمادها </a:t>
            </a:r>
            <a:r>
              <a:rPr lang="ar-IQ" sz="2400" dirty="0" err="1"/>
              <a:t>باساليب</a:t>
            </a:r>
            <a:r>
              <a:rPr lang="ar-IQ" sz="2400" dirty="0"/>
              <a:t> قاسية يرجع الى تعصب هذا الملك للعنصر الفارسي .</a:t>
            </a:r>
            <a:endParaRPr lang="en-US" sz="2400" dirty="0"/>
          </a:p>
          <a:p>
            <a:pPr algn="r"/>
            <a:r>
              <a:rPr lang="ar-IQ" sz="2400" dirty="0"/>
              <a:t>وبعد ان تمكن </a:t>
            </a:r>
            <a:r>
              <a:rPr lang="ar-IQ" sz="2400" dirty="0" err="1"/>
              <a:t>احشويرش</a:t>
            </a:r>
            <a:r>
              <a:rPr lang="ar-IQ" sz="2400" dirty="0"/>
              <a:t> الاول من اخماد الثورات التي نشبت في ولاية مصر وبابل قرر تنفيذ خطو والده الخاصة باحتلال بلاد اليونان . فجهز حملة كبيرة وقادها بنفسه لكنه انهزم امام الجيش اليوناني في معركة ( بلاتيه) فشغل نفسه بعد ذلك في تعمير البلاد واكمال الابنية التي لم يتمكن دارا من اكمالها في حياته . ويبدو ان الملك </a:t>
            </a:r>
            <a:r>
              <a:rPr lang="ar-IQ" sz="2400" dirty="0" err="1"/>
              <a:t>احشويرش</a:t>
            </a:r>
            <a:r>
              <a:rPr lang="ar-IQ" sz="2400" dirty="0"/>
              <a:t> الاول كان اخر الملوك . الاقوياء من السلالة </a:t>
            </a:r>
            <a:r>
              <a:rPr lang="ar-IQ" sz="2400" dirty="0" err="1"/>
              <a:t>الاخمينية</a:t>
            </a:r>
            <a:r>
              <a:rPr lang="ar-IQ" sz="2400" dirty="0"/>
              <a:t>.</a:t>
            </a:r>
            <a:endParaRPr lang="en-US" sz="2400" dirty="0"/>
          </a:p>
          <a:p>
            <a:pPr algn="r"/>
            <a:r>
              <a:rPr lang="ar-IQ" sz="2400" dirty="0"/>
              <a:t>وبعد فترة قصيرة من ذلك حدثت ثورة اخرى في ولاية مصر . ومما يجلب الانتباه هو اشتراك الاسطول </a:t>
            </a:r>
            <a:r>
              <a:rPr lang="ar-IQ" sz="2400" dirty="0" err="1"/>
              <a:t>الاثيني</a:t>
            </a:r>
            <a:r>
              <a:rPr lang="ar-IQ" sz="2400" dirty="0"/>
              <a:t> مع هذه الثورة الا ان الملك </a:t>
            </a:r>
            <a:r>
              <a:rPr lang="ar-IQ" sz="2400" dirty="0" err="1"/>
              <a:t>ارتحششتا</a:t>
            </a:r>
            <a:r>
              <a:rPr lang="ar-IQ" sz="2400" dirty="0"/>
              <a:t> تمكن من اخماد هذه الثورة والسيطرة على مصر التي بقيت هادئة حتى نهاية حكم الملك الفارسي دارا الثاني 424 – 404 ق.م لقد تسنم عرش الدولة </a:t>
            </a:r>
            <a:r>
              <a:rPr lang="ar-IQ" sz="2400" dirty="0" err="1"/>
              <a:t>الاخمينية</a:t>
            </a:r>
            <a:r>
              <a:rPr lang="ar-IQ" sz="2400" dirty="0"/>
              <a:t> ملوك ضعفاء لم يستطيعوا ان يرتقوا الى مستوى الحكم وادارة هذه الامبراطورية المترامية الاطراف ، فقد استلم الملك </a:t>
            </a:r>
            <a:r>
              <a:rPr lang="ar-IQ" sz="2400" dirty="0" err="1"/>
              <a:t>احشويرش</a:t>
            </a:r>
            <a:r>
              <a:rPr lang="ar-IQ" sz="2400" dirty="0"/>
              <a:t> الثاني دفة السلطة عام 424 ق.م وان معلوماتنا عن هذا الملك غير كافية بسبب قصر الفترة التي حكم فيها اذ انه اغتيل بعد زمن قصير من تسلمه الحكم من قبل اخيه من ابيه الذي قتل بدوره على يد دارا الثاني .</a:t>
            </a:r>
            <a:endParaRPr lang="en-US" sz="2400" dirty="0"/>
          </a:p>
          <a:p>
            <a:pPr algn="r"/>
            <a:r>
              <a:rPr lang="ar-IQ" sz="2400" dirty="0"/>
              <a:t>لقد كانت بداية حكم الملك دارا هذا في جو يسوده الفتن والمؤامرات التي تطمح بالوصول الى الحكم . ويبدو ان عهده قد تميز بانفصال الولايات التابعة </a:t>
            </a:r>
            <a:r>
              <a:rPr lang="ar-IQ" sz="2400" dirty="0" err="1"/>
              <a:t>للامبراطورية</a:t>
            </a:r>
            <a:r>
              <a:rPr lang="ar-IQ" sz="2400" dirty="0"/>
              <a:t> اذ لم يستطيع المحافظة على اطرافها لان اندفاع الشعب الفارسي نحو الحرب لم يعد يشابه اندفاعه ايام قيام الامبراطورية . اضافة الى ذلك فان هيبة الحكم نفسه قد اخذت تتلاش بسبب </a:t>
            </a:r>
            <a:r>
              <a:rPr lang="ar-IQ" sz="2400" dirty="0" err="1"/>
              <a:t>المؤمرات</a:t>
            </a:r>
            <a:r>
              <a:rPr lang="ar-IQ" sz="2400" dirty="0"/>
              <a:t> التي كانت ترفع ملكا وتحط اخر . وفي عام 404 ق.م مات الملك دارا الثاني في اثناء وجوده في بابل .</a:t>
            </a:r>
            <a:endParaRPr lang="en-US" sz="2400" dirty="0"/>
          </a:p>
          <a:p>
            <a:pPr algn="r"/>
            <a:r>
              <a:rPr lang="ar-IQ" sz="2400" dirty="0"/>
              <a:t>جاء الى سلطة الدولة </a:t>
            </a:r>
            <a:r>
              <a:rPr lang="ar-IQ" sz="2400" dirty="0" err="1"/>
              <a:t>الاخمينية</a:t>
            </a:r>
            <a:r>
              <a:rPr lang="ar-IQ" sz="2400" dirty="0"/>
              <a:t> الملك </a:t>
            </a:r>
            <a:r>
              <a:rPr lang="ar-IQ" sz="2400" dirty="0" err="1"/>
              <a:t>ارتحششتا</a:t>
            </a:r>
            <a:r>
              <a:rPr lang="ar-IQ" sz="2400" dirty="0"/>
              <a:t> الثاني 404 – 359 ق.م وكاد هذا الملك ان يقتل يوم تتويجه في المعبد الخاص بمدينة ( </a:t>
            </a:r>
            <a:r>
              <a:rPr lang="ar-IQ" sz="2400" dirty="0" err="1"/>
              <a:t>بزركاده</a:t>
            </a:r>
            <a:r>
              <a:rPr lang="ar-IQ" sz="2400" dirty="0"/>
              <a:t> ) اذ </a:t>
            </a:r>
            <a:r>
              <a:rPr lang="ar-IQ" sz="2400" dirty="0" err="1"/>
              <a:t>هدجم</a:t>
            </a:r>
            <a:r>
              <a:rPr lang="ar-IQ" sz="2400" dirty="0"/>
              <a:t> عليه اثناء الاحتفال اخوه الاصغر المدعو كورش محاولا طعنه بخنجره ولكن محاولته </a:t>
            </a:r>
            <a:r>
              <a:rPr lang="ar-IQ" sz="2400" dirty="0" err="1"/>
              <a:t>بأت</a:t>
            </a:r>
            <a:r>
              <a:rPr lang="ar-IQ" sz="2400" dirty="0"/>
              <a:t> بالفشل . ومع ان الملك قد اصدر عفوه عن كورش الا ان هذا الاخير كان حاقدا على اخيه ومصمما على تنحيته من الحكم . فاعلن كورش العصيان على اخيه وقاد ديشا من اسيا الصغرى والحق به جيشا من الاغريق المرتزقة الذي اشتهر بحملة العشرة الاف اغريقي والمقترنة باسم ( </a:t>
            </a:r>
            <a:r>
              <a:rPr lang="ar-IQ" sz="2400" dirty="0" err="1"/>
              <a:t>زينفون</a:t>
            </a:r>
            <a:r>
              <a:rPr lang="ar-IQ" sz="2400" dirty="0"/>
              <a:t> ) المعروفة بالتاريخ الفارسي . ولكن </a:t>
            </a:r>
            <a:r>
              <a:rPr lang="ar-IQ" sz="2400" dirty="0" err="1"/>
              <a:t>ارتحششتا</a:t>
            </a:r>
            <a:r>
              <a:rPr lang="ar-IQ" sz="2400" dirty="0"/>
              <a:t> الثاني انتصر في هذه المعركة وقتل اخاه كورش .</a:t>
            </a:r>
            <a:endParaRPr lang="en-US" sz="2400" dirty="0"/>
          </a:p>
          <a:p>
            <a:pPr algn="r"/>
            <a:r>
              <a:rPr lang="ar-IQ" sz="2400" dirty="0"/>
              <a:t>جاء الى حكم الدولة </a:t>
            </a:r>
            <a:r>
              <a:rPr lang="ar-IQ" sz="2400" dirty="0" err="1"/>
              <a:t>الاخمينية</a:t>
            </a:r>
            <a:r>
              <a:rPr lang="ar-IQ" sz="2400" dirty="0"/>
              <a:t> بعد ذلك </a:t>
            </a:r>
            <a:r>
              <a:rPr lang="ar-IQ" sz="2400" dirty="0" err="1"/>
              <a:t>ارتحششتا</a:t>
            </a:r>
            <a:r>
              <a:rPr lang="ar-IQ" sz="2400" dirty="0"/>
              <a:t> الثالث 959 – 338 ق.م وقد استطاع هذا الملك </a:t>
            </a:r>
            <a:r>
              <a:rPr lang="ar-IQ" sz="2400" dirty="0" err="1"/>
              <a:t>بامكاناته</a:t>
            </a:r>
            <a:r>
              <a:rPr lang="ar-IQ" sz="2400" dirty="0"/>
              <a:t> الحربية وقدرته السياسية ان يعيد سيطرة الدولة الفارسية على معظم الاجزاء التي حاولت الانفصال وخاصة ثورة الولاة في اسيا الصغرى . واستعادة نفوذه الى ولاية مصر التي انفصلت عن جسم الامبراطورية </a:t>
            </a:r>
            <a:r>
              <a:rPr lang="ar-IQ" sz="2400" dirty="0" err="1"/>
              <a:t>الاخمينية</a:t>
            </a:r>
            <a:r>
              <a:rPr lang="ar-IQ" sz="2400" dirty="0"/>
              <a:t> مدة ستين عاما . الا ان فترة حكم هذا الملك يمكن ان يقال عنها بانها كانت صحوة موت بالنسبة للدولة </a:t>
            </a:r>
            <a:r>
              <a:rPr lang="ar-IQ" sz="2400" dirty="0" err="1"/>
              <a:t>الاخمينية</a:t>
            </a:r>
            <a:r>
              <a:rPr lang="ar-IQ" sz="2400" dirty="0"/>
              <a:t> . فقد تسنم الملك </a:t>
            </a:r>
            <a:r>
              <a:rPr lang="ar-IQ" sz="2400" dirty="0" err="1"/>
              <a:t>ارسيس</a:t>
            </a:r>
            <a:r>
              <a:rPr lang="ar-IQ" sz="2400" dirty="0"/>
              <a:t> 338 – 336 ق.م عرش الدولة الذي كان الابن الاصغر للملك </a:t>
            </a:r>
            <a:r>
              <a:rPr lang="ar-IQ" sz="2400" dirty="0" err="1"/>
              <a:t>ارتحششتا</a:t>
            </a:r>
            <a:r>
              <a:rPr lang="ar-IQ" sz="2400" dirty="0"/>
              <a:t> الثالث . وقد اعتلى </a:t>
            </a:r>
            <a:r>
              <a:rPr lang="ar-IQ" sz="2400" dirty="0" err="1"/>
              <a:t>ارسيس</a:t>
            </a:r>
            <a:r>
              <a:rPr lang="ar-IQ" sz="2400" dirty="0"/>
              <a:t> السلطة بتدبير من ( </a:t>
            </a:r>
            <a:r>
              <a:rPr lang="ar-IQ" sz="2400" dirty="0" err="1"/>
              <a:t>باكواس</a:t>
            </a:r>
            <a:r>
              <a:rPr lang="ar-IQ" sz="2400" dirty="0"/>
              <a:t> ) القائد الذي قام بسم والده . وبعد سنتين من بقائه على عرش الامبراطورية </a:t>
            </a:r>
            <a:r>
              <a:rPr lang="ar-IQ" sz="2400" dirty="0" err="1"/>
              <a:t>الاخمينية</a:t>
            </a:r>
            <a:r>
              <a:rPr lang="ar-IQ" sz="2400" dirty="0"/>
              <a:t> قام ( </a:t>
            </a:r>
            <a:r>
              <a:rPr lang="ar-IQ" sz="2400" dirty="0" err="1"/>
              <a:t>باكواس</a:t>
            </a:r>
            <a:r>
              <a:rPr lang="ar-IQ" sz="2400" dirty="0"/>
              <a:t> ) القائد بقتله بنفس الاسلوب الذي استخدمه مع والده وبذلك فسح المجال امام الملك دارا الثالث 336 – 330 ق.م الذي لا يعود الى البيت الحاكم مباشرة لان يعتلي العرش من بعد </a:t>
            </a:r>
            <a:r>
              <a:rPr lang="ar-IQ" sz="2400" dirty="0" err="1"/>
              <a:t>ارسيس</a:t>
            </a:r>
            <a:r>
              <a:rPr lang="ar-IQ" sz="2400" dirty="0"/>
              <a:t> وبالرغم من قدرة هذا الملك فانه لم يتمكن من انفاذ الامبراطورية </a:t>
            </a:r>
            <a:r>
              <a:rPr lang="ar-IQ" sz="2400" dirty="0" err="1"/>
              <a:t>الاخمينية</a:t>
            </a:r>
            <a:r>
              <a:rPr lang="ar-IQ" sz="2400" dirty="0"/>
              <a:t> من الخطر الذي كان </a:t>
            </a:r>
            <a:r>
              <a:rPr lang="ar-IQ" sz="2400" dirty="0" err="1"/>
              <a:t>يتهددها</a:t>
            </a:r>
            <a:r>
              <a:rPr lang="ar-IQ" sz="2400" dirty="0"/>
              <a:t> من جراء ظهور دولة مقدونية وشخصية الاسكندر المقدوني .</a:t>
            </a:r>
            <a:endParaRPr lang="en-US" sz="2400" dirty="0"/>
          </a:p>
          <a:p>
            <a:pPr algn="r"/>
            <a:r>
              <a:rPr lang="ar-IQ" sz="2400" dirty="0"/>
              <a:t>ان ظهور الاسكندر المقدوني يمثل في الواقع حدا فاصلا بين فترتين متميزتين من تاريخ العالم . اذ ان فتوحاته الواسعة قد ادت الى امتزاج الحضارة </a:t>
            </a:r>
            <a:r>
              <a:rPr lang="ar-IQ" sz="2400" dirty="0" err="1"/>
              <a:t>الهلينية</a:t>
            </a:r>
            <a:r>
              <a:rPr lang="ar-IQ" sz="2400" dirty="0"/>
              <a:t> بالحضارات الشرقية القديمة ومنها الفارسية وبقية الحضارات الشرقية وقد تمخض عن هذا الامتزاج ظهور حضارة جديدة ذات طابع متميز يطلق عليها الحضارة الهلنستية .</a:t>
            </a:r>
            <a:endParaRPr lang="en-US" sz="2400" dirty="0"/>
          </a:p>
          <a:p>
            <a:pPr algn="r"/>
            <a:r>
              <a:rPr lang="ar-IQ" sz="2400" dirty="0"/>
              <a:t>لقد خضعت ايران والعراق وكافة اقطار الخليج العربي الى الدولة المقدونية الذي اسسها الملك </a:t>
            </a:r>
            <a:r>
              <a:rPr lang="ar-IQ" sz="2400" dirty="0" err="1"/>
              <a:t>اسكدنر</a:t>
            </a:r>
            <a:r>
              <a:rPr lang="ar-IQ" sz="2400" dirty="0"/>
              <a:t> المقدوني الى ان مات عام 323 ق.م .</a:t>
            </a:r>
            <a:endParaRPr lang="en-US" sz="2400" dirty="0"/>
          </a:p>
          <a:p>
            <a:pPr algn="r"/>
            <a:r>
              <a:rPr lang="ar-IQ" sz="2400" dirty="0"/>
              <a:t>ان الامبراطورية او الدولة العالمية التي اسسها الاسكندر الكبير بفتوحاته في الشرق لم تبق من بعد وفاته سلطة موحدة ولم يكن من يخلف الاسكندر على العرش الا اخ اصغر منه كان مضطرب العقل . فنشب الصراع بين قواده وولاته الذين اختلفوا فيما بينهم زهاء اثنين واربعين عاما . وقد برز من بينهم ثلاثة مشاهير من قواده استطاعوا ان يقتسموا الامبراطورية . فصارت مصر من حصة القائد المسمى ( بطليموس ) الذي اسس اسرة </a:t>
            </a:r>
            <a:r>
              <a:rPr lang="ar-IQ" sz="2400" dirty="0" err="1"/>
              <a:t>البطالسة</a:t>
            </a:r>
            <a:r>
              <a:rPr lang="ar-IQ" sz="2400" dirty="0"/>
              <a:t> التي حكمت مصر من مطلع القرن الثالث ق.م الى الفتح الروماني لمصر عام 30 ق.م وصارت بلاد مقدونية من حصة القائد المسمى ( </a:t>
            </a:r>
            <a:r>
              <a:rPr lang="ar-IQ" sz="2400" dirty="0" err="1"/>
              <a:t>انتيكونس</a:t>
            </a:r>
            <a:r>
              <a:rPr lang="ar-IQ" sz="2400" dirty="0"/>
              <a:t> ) وحصل القائد الثالث ( </a:t>
            </a:r>
            <a:r>
              <a:rPr lang="ar-IQ" sz="2400" dirty="0" err="1"/>
              <a:t>سلوقس</a:t>
            </a:r>
            <a:r>
              <a:rPr lang="ar-IQ" sz="2400" dirty="0"/>
              <a:t> ) على بلاد الشام والعراق وايران . وهكذا دخلت ايران تحت حكم السلوقيين الذي دام من حدود ( 311 – 247 ق.م ) حيث استقلت ايران تحت حكم اسرة ( </a:t>
            </a:r>
            <a:r>
              <a:rPr lang="ar-IQ" sz="2400" dirty="0" err="1"/>
              <a:t>البارثين</a:t>
            </a:r>
            <a:r>
              <a:rPr lang="ar-IQ" sz="2400" dirty="0"/>
              <a:t> ) .</a:t>
            </a:r>
            <a:endParaRPr lang="en-US" sz="2400" dirty="0"/>
          </a:p>
          <a:p>
            <a:pPr algn="r"/>
            <a:r>
              <a:rPr lang="ar-IQ" sz="2400" b="1" dirty="0" err="1"/>
              <a:t>وبختصار</a:t>
            </a:r>
            <a:r>
              <a:rPr lang="ar-IQ" sz="2400" b="1" dirty="0"/>
              <a:t> تسمى بالدولة </a:t>
            </a:r>
            <a:r>
              <a:rPr lang="ar-IQ" sz="2400" b="1" dirty="0" err="1"/>
              <a:t>الهاخمانشية</a:t>
            </a:r>
            <a:r>
              <a:rPr lang="ar-IQ" sz="2400" dirty="0"/>
              <a:t>، وتسميها المصادر الكلاسيكية (اليونانية والرومانية) بـ (الدولة </a:t>
            </a:r>
            <a:r>
              <a:rPr lang="ar-IQ" sz="2400" dirty="0" err="1"/>
              <a:t>الاكمينية</a:t>
            </a:r>
            <a:r>
              <a:rPr lang="ar-IQ" sz="2400" dirty="0"/>
              <a:t>) نسبة إلى جدها ومؤسسها الاول (</a:t>
            </a:r>
            <a:r>
              <a:rPr lang="ar-IQ" sz="2400" dirty="0" err="1"/>
              <a:t>اخمينس</a:t>
            </a:r>
            <a:r>
              <a:rPr lang="ar-IQ" sz="2400" dirty="0"/>
              <a:t> أو </a:t>
            </a:r>
            <a:r>
              <a:rPr lang="ar-IQ" sz="2400" dirty="0" err="1"/>
              <a:t>هاخمانيش</a:t>
            </a:r>
            <a:r>
              <a:rPr lang="ar-IQ" sz="2400" dirty="0"/>
              <a:t> أو </a:t>
            </a:r>
            <a:r>
              <a:rPr lang="ar-IQ" sz="2400" dirty="0" err="1"/>
              <a:t>اكمينز</a:t>
            </a:r>
            <a:r>
              <a:rPr lang="ar-IQ" sz="2400" dirty="0"/>
              <a:t>) من قبيلة </a:t>
            </a:r>
            <a:r>
              <a:rPr lang="ar-IQ" sz="2400" dirty="0" err="1"/>
              <a:t>بازركاد</a:t>
            </a:r>
            <a:r>
              <a:rPr lang="ar-IQ" sz="2400" dirty="0"/>
              <a:t>، ويُعتقد أن مدة حكمه كانت ما بين الربع الأخير من القرن الثامن وحتى منتصف القرن السابع قبل الميلاد، إذ تمكن من أن يكوّن لها كيان سياسي صغير تابع للدولة </a:t>
            </a:r>
            <a:r>
              <a:rPr lang="ar-IQ" sz="2400" dirty="0" err="1"/>
              <a:t>الميدية</a:t>
            </a:r>
            <a:r>
              <a:rPr lang="ar-IQ" sz="2400" dirty="0"/>
              <a:t> متخذاً من مدينة </a:t>
            </a:r>
            <a:r>
              <a:rPr lang="ar-IQ" sz="2400" dirty="0" err="1"/>
              <a:t>سوسيانا</a:t>
            </a:r>
            <a:r>
              <a:rPr lang="ar-IQ" sz="2400" dirty="0"/>
              <a:t> (سوسة أو شوش)، (جنوب مدينة </a:t>
            </a:r>
            <a:r>
              <a:rPr lang="ar-IQ" sz="2400" dirty="0" err="1"/>
              <a:t>ديزفول</a:t>
            </a:r>
            <a:r>
              <a:rPr lang="ar-IQ" sz="2400" dirty="0"/>
              <a:t> في الوقت الحاضر)، عاصمة لها، وظل هذا الكيان يتأرجح بين التبعية والاستقلال حتى عهد الملك كورش الثاني (559- 529 ق.م). </a:t>
            </a:r>
            <a:endParaRPr lang="en-US" sz="2400" dirty="0"/>
          </a:p>
          <a:p>
            <a:pPr algn="r"/>
            <a:r>
              <a:rPr lang="ar-IQ" sz="2400" dirty="0"/>
              <a:t>لم يكتف كورش الثاني بالسيطرة على بلاد الميديين، بل راح يوسع كيانه، بحيث أصبح أسم إقليم فارس يطلق على كل بلاد إيران الحالية فسميت بـ (بلاد فارس)، ليس هذا فحسب بل توسع أيضا باتجاه آسيا الصغرى فاستولى على أغنى الممالك آنذاك وهي مملكة ليديا سنة 546 ق.م ودخل عاصمتها </a:t>
            </a:r>
            <a:r>
              <a:rPr lang="ar-IQ" sz="2400" dirty="0" err="1"/>
              <a:t>سارديس</a:t>
            </a:r>
            <a:r>
              <a:rPr lang="ar-IQ" sz="2400" dirty="0"/>
              <a:t>، وفي سنة 539 ق.م احتل بابل.</a:t>
            </a:r>
            <a:endParaRPr lang="en-US" sz="2400" dirty="0"/>
          </a:p>
          <a:p>
            <a:pPr algn="r"/>
            <a:r>
              <a:rPr lang="ar-IQ" sz="2400" dirty="0"/>
              <a:t>كما وسع من حدود بلاده الشرقية فتمكن من السيطرة على إقليم </a:t>
            </a:r>
            <a:r>
              <a:rPr lang="ar-IQ" sz="2400" dirty="0" err="1"/>
              <a:t>بارثو</a:t>
            </a:r>
            <a:r>
              <a:rPr lang="ar-IQ" sz="2400" dirty="0"/>
              <a:t> (خراسان) وفتح قسماً من أفغانستان إلا أنه قُتل في أحدى معاركه مع القبائل الرحل في شمال إيران.</a:t>
            </a:r>
            <a:endParaRPr lang="en-US" sz="2400" dirty="0"/>
          </a:p>
          <a:p>
            <a:pPr algn="r"/>
            <a:r>
              <a:rPr lang="ar-IQ" sz="2400" dirty="0"/>
              <a:t>بعد وفاة كورش الثاني تولى الحكم ابنه </a:t>
            </a:r>
            <a:r>
              <a:rPr lang="ar-IQ" sz="2400" dirty="0" err="1"/>
              <a:t>قمبيز</a:t>
            </a:r>
            <a:r>
              <a:rPr lang="ar-IQ" sz="2400" dirty="0"/>
              <a:t> الثاني (530- 522 ق.م) وبعد خمس سنوات من حكمه توجه للسيطرة على مصر، حيث تمكن من دخولها سنة 525 ق.م، وتوج ملكاً عليها، وخرج من مصر متوجهاً إلى بلاده سنة 522 ق.م للقضاء على التمرد الذي تزعمها (</a:t>
            </a:r>
            <a:r>
              <a:rPr lang="ar-IQ" sz="2400" dirty="0" err="1"/>
              <a:t>كوماتا</a:t>
            </a:r>
            <a:r>
              <a:rPr lang="ar-IQ" sz="2400" dirty="0"/>
              <a:t>)، بعد أن أدعى أنه أخوه، إلا أنه توفي في الطريق في السنة نفسها، ويعتقد أنه مات مسموماً بتدبيرٍ من الملك دارا الاول الذي تولى العرش من بعده، مُدعياً أنه ينتمي إلى فرع آخر من السلالة </a:t>
            </a:r>
            <a:r>
              <a:rPr lang="ar-IQ" sz="2400" dirty="0" err="1"/>
              <a:t>الاخمينية</a:t>
            </a:r>
            <a:r>
              <a:rPr lang="ar-IQ" sz="2400" dirty="0"/>
              <a:t>. </a:t>
            </a:r>
            <a:endParaRPr lang="en-US" sz="2400" dirty="0"/>
          </a:p>
          <a:p>
            <a:pPr algn="r"/>
            <a:r>
              <a:rPr lang="ar-IQ" sz="2400" dirty="0"/>
              <a:t>تمكن دارا الاول (522- 486 ق.م) من إنقاذ البلاد من التفكك الذي أصابها عندما أدعى </a:t>
            </a:r>
            <a:r>
              <a:rPr lang="ar-IQ" sz="2400" dirty="0" err="1"/>
              <a:t>كوماتا</a:t>
            </a:r>
            <a:r>
              <a:rPr lang="ar-IQ" sz="2400" dirty="0"/>
              <a:t> بالعرش، ومن القضاء على الثورات التي حدثت في بابل وعيلام وميديا وأرمينيا، وكانت </a:t>
            </a:r>
            <a:r>
              <a:rPr lang="ar-IQ" sz="2400" dirty="0" err="1"/>
              <a:t>أخطرها</a:t>
            </a:r>
            <a:r>
              <a:rPr lang="ar-IQ" sz="2400" dirty="0"/>
              <a:t> ثورة أهل بابل لأن انفصال بابل يعني انفصال كل الولايات الواقعة في الجهة الغربية من جسم الإمبراطورية </a:t>
            </a:r>
            <a:r>
              <a:rPr lang="ar-IQ" sz="2400" dirty="0" err="1"/>
              <a:t>الاخمينية</a:t>
            </a:r>
            <a:r>
              <a:rPr lang="ar-IQ" sz="2400" dirty="0"/>
              <a:t>، وسجل انتصاراته في نقش </a:t>
            </a:r>
            <a:r>
              <a:rPr lang="ar-IQ" sz="2400" dirty="0" err="1"/>
              <a:t>بهستون</a:t>
            </a:r>
            <a:r>
              <a:rPr lang="ar-IQ" sz="2400" dirty="0"/>
              <a:t> على جبل </a:t>
            </a:r>
            <a:r>
              <a:rPr lang="ar-IQ" sz="2400" dirty="0" err="1"/>
              <a:t>بهستون</a:t>
            </a:r>
            <a:r>
              <a:rPr lang="ar-IQ" sz="2400" dirty="0"/>
              <a:t> القريب من مدينة </a:t>
            </a:r>
            <a:r>
              <a:rPr lang="ar-IQ" sz="2400" dirty="0" err="1"/>
              <a:t>كرمنشاه</a:t>
            </a:r>
            <a:r>
              <a:rPr lang="ar-IQ" sz="2400" dirty="0"/>
              <a:t>.     </a:t>
            </a:r>
            <a:endParaRPr lang="en-US" sz="2400" dirty="0"/>
          </a:p>
          <a:p>
            <a:pPr algn="r"/>
            <a:r>
              <a:rPr lang="ar-IQ" sz="2400" dirty="0"/>
              <a:t>  لقد أجرى دارا الاول خلال مدة حكمه، عدداً من التنظيمات الإدارية التي تمكنه من إدارة الأجزاء الواسعة من الإمبراطورية </a:t>
            </a:r>
            <a:r>
              <a:rPr lang="ar-IQ" sz="2400" dirty="0" err="1"/>
              <a:t>الاخمينية</a:t>
            </a:r>
            <a:r>
              <a:rPr lang="ar-IQ" sz="2400" dirty="0"/>
              <a:t> منها:</a:t>
            </a:r>
            <a:endParaRPr lang="en-US" sz="2400" dirty="0"/>
          </a:p>
          <a:p>
            <a:pPr lvl="0" algn="r"/>
            <a:r>
              <a:rPr lang="ar-IQ" sz="2400" dirty="0"/>
              <a:t>قسم الدولة إلى عشرين ولاية، ووضع على كل ولاية حاكم يسمى (ستراب).</a:t>
            </a:r>
            <a:endParaRPr lang="en-US" sz="2400" dirty="0"/>
          </a:p>
          <a:p>
            <a:pPr lvl="0" algn="r"/>
            <a:r>
              <a:rPr lang="ar-IQ" sz="2400" dirty="0"/>
              <a:t>جعل الديانة الزرادشتية ديانة رسمية للدولة.</a:t>
            </a:r>
            <a:endParaRPr lang="en-US" sz="2400" dirty="0"/>
          </a:p>
          <a:p>
            <a:pPr lvl="0" algn="r"/>
            <a:r>
              <a:rPr lang="ar-IQ" sz="2400" dirty="0"/>
              <a:t>لكي تصل أوامر الملك إلى الولايات بسرعة فائقة، ولتسهيل حركة الجيش فتح دارا الاول الطرق في إيران والممالك التابعة لها وجهزها بمنازل ودور للاستراحة ووضع لها الحاميات.</a:t>
            </a:r>
            <a:endParaRPr lang="en-US" sz="2400" dirty="0"/>
          </a:p>
          <a:p>
            <a:pPr lvl="0" algn="r"/>
            <a:r>
              <a:rPr lang="ar-IQ" sz="2400" dirty="0"/>
              <a:t>نظم الضرائب وطريقة جبايتها.</a:t>
            </a:r>
            <a:endParaRPr lang="en-US" sz="2400" dirty="0"/>
          </a:p>
          <a:p>
            <a:pPr lvl="0" algn="r"/>
            <a:r>
              <a:rPr lang="ar-IQ" sz="2400" dirty="0"/>
              <a:t>فتح مجرى يربط بين البحر الأحمر ونهر النيل، وبذلك أمكنه الاتصال بالبحر المتوسط بواسطة السفن بسهولة. </a:t>
            </a:r>
            <a:endParaRPr lang="en-US" sz="2400" dirty="0"/>
          </a:p>
          <a:p>
            <a:pPr lvl="0" algn="r"/>
            <a:r>
              <a:rPr lang="ar-IQ" sz="2400" dirty="0"/>
              <a:t>أسس عاصمة جديدة هي مدينة </a:t>
            </a:r>
            <a:r>
              <a:rPr lang="ar-IQ" sz="2400" dirty="0" err="1"/>
              <a:t>اصطخر</a:t>
            </a:r>
            <a:r>
              <a:rPr lang="ar-IQ" sz="2400" dirty="0"/>
              <a:t>، سميت في المصادر الكلاسيكية (</a:t>
            </a:r>
            <a:r>
              <a:rPr lang="ar-IQ" sz="2400" dirty="0" err="1"/>
              <a:t>برسيبوليس</a:t>
            </a:r>
            <a:r>
              <a:rPr lang="ar-IQ" sz="2400" dirty="0"/>
              <a:t>).</a:t>
            </a:r>
            <a:endParaRPr lang="en-US" sz="2400" dirty="0"/>
          </a:p>
          <a:p>
            <a:pPr algn="r"/>
            <a:r>
              <a:rPr lang="ar-IQ" sz="2400" dirty="0"/>
              <a:t>وفي عهده اصطدمت الإمبراطورية </a:t>
            </a:r>
            <a:r>
              <a:rPr lang="ar-IQ" sz="2400" dirty="0" err="1"/>
              <a:t>الاخمينية</a:t>
            </a:r>
            <a:r>
              <a:rPr lang="ar-IQ" sz="2400" dirty="0"/>
              <a:t> بالإمبراطورية اليونانية، والبداية الأولى للحروب </a:t>
            </a:r>
            <a:r>
              <a:rPr lang="ar-IQ" sz="2400" dirty="0" err="1"/>
              <a:t>الاخمينية</a:t>
            </a:r>
            <a:r>
              <a:rPr lang="ar-IQ" sz="2400" dirty="0"/>
              <a:t>- اليونانية، تمثلت بالثورة التي قامت بها المدن الأيونية ضد حكم الملك دارا الاول بسبب مضايقة </a:t>
            </a:r>
            <a:r>
              <a:rPr lang="ar-IQ" sz="2400" dirty="0" err="1"/>
              <a:t>الاخمينيين</a:t>
            </a:r>
            <a:r>
              <a:rPr lang="ar-IQ" sz="2400" dirty="0"/>
              <a:t> للسفن التجارية من جراء احتلال </a:t>
            </a:r>
            <a:r>
              <a:rPr lang="ar-IQ" sz="2400" dirty="0" err="1"/>
              <a:t>قمبيز</a:t>
            </a:r>
            <a:r>
              <a:rPr lang="ar-IQ" sz="2400" dirty="0"/>
              <a:t> لمصر ومن جراء سيطرة الملك دارا الاول على </a:t>
            </a:r>
            <a:r>
              <a:rPr lang="ar-IQ" sz="2400" b="1" dirty="0"/>
              <a:t>مضيق البسفور</a:t>
            </a:r>
            <a:r>
              <a:rPr lang="ar-IQ" sz="2400" baseline="30000" dirty="0"/>
              <a:t>()</a:t>
            </a:r>
            <a:r>
              <a:rPr lang="ar-IQ" sz="2400" dirty="0"/>
              <a:t>، و</a:t>
            </a:r>
            <a:r>
              <a:rPr lang="ar-IQ" sz="2400" b="1" dirty="0"/>
              <a:t>الدردنيل</a:t>
            </a:r>
            <a:r>
              <a:rPr lang="ar-IQ" sz="2400" b="1" baseline="30000" dirty="0"/>
              <a:t>()</a:t>
            </a:r>
            <a:r>
              <a:rPr lang="ar-IQ" sz="2400" dirty="0"/>
              <a:t>، وقد أيدت أثينا تلك الثورة خوفاً من احتلال دارا الاول لها، فما كان من الملك </a:t>
            </a:r>
            <a:r>
              <a:rPr lang="ar-IQ" sz="2400" dirty="0" err="1"/>
              <a:t>الاخميني</a:t>
            </a:r>
            <a:r>
              <a:rPr lang="ar-IQ" sz="2400" dirty="0"/>
              <a:t> دارا الاول إلا أن جهز حملة عسكرية استطاعت في </a:t>
            </a:r>
            <a:r>
              <a:rPr lang="ar-IQ" sz="2400" b="1" dirty="0"/>
              <a:t>معركة لاذا</a:t>
            </a:r>
            <a:r>
              <a:rPr lang="ar-IQ" sz="2400" dirty="0"/>
              <a:t> </a:t>
            </a:r>
            <a:r>
              <a:rPr lang="ar-IQ" sz="2400" b="1" dirty="0"/>
              <a:t>البحرية</a:t>
            </a:r>
            <a:r>
              <a:rPr lang="ar-IQ" sz="2400" dirty="0"/>
              <a:t> من إلحاق الهزيمة بالمدن الثائرة وذلك في سنة 494 ق.م .</a:t>
            </a:r>
            <a:endParaRPr lang="en-US" sz="2400" dirty="0"/>
          </a:p>
          <a:p>
            <a:pPr algn="r"/>
            <a:r>
              <a:rPr lang="ar-IQ" sz="2400" dirty="0"/>
              <a:t>قرر الملك دارا الاول بعد هذا الانتصار تأديب </a:t>
            </a:r>
            <a:r>
              <a:rPr lang="ar-IQ" sz="2400" dirty="0" err="1"/>
              <a:t>الأثينيين</a:t>
            </a:r>
            <a:r>
              <a:rPr lang="ar-IQ" sz="2400" dirty="0"/>
              <a:t> بغزو بلاد اليونان واحتلال أثينا، فجهز لهذا الأمر جيشاً برياً كثيفاً وأسطولاً بحرياً مكون من ستمائة سفينة وصل بهم سنة 490 ق.م إلى </a:t>
            </a:r>
            <a:r>
              <a:rPr lang="ar-IQ" sz="2400" b="1" dirty="0"/>
              <a:t>ماراثون</a:t>
            </a:r>
            <a:r>
              <a:rPr lang="en-US" sz="2400" b="1" dirty="0"/>
              <a:t>Marathon)</a:t>
            </a:r>
            <a:r>
              <a:rPr lang="en-US" sz="2400" dirty="0"/>
              <a:t> </a:t>
            </a:r>
            <a:r>
              <a:rPr lang="ar-IQ" sz="2400" dirty="0"/>
              <a:t>) بالقرب من أثينا إذ دارت رحى المواجهة وتمكنت أثينا بمفردها بعد أن رفضت </a:t>
            </a:r>
            <a:r>
              <a:rPr lang="ar-IQ" sz="2400" dirty="0" err="1"/>
              <a:t>إسبارطة</a:t>
            </a:r>
            <a:r>
              <a:rPr lang="ar-IQ" sz="2400" dirty="0"/>
              <a:t> مساعدتها من إلحاق الهزيمة بالأسطول </a:t>
            </a:r>
            <a:r>
              <a:rPr lang="ar-IQ" sz="2400" dirty="0" err="1"/>
              <a:t>الاخميني</a:t>
            </a:r>
            <a:r>
              <a:rPr lang="ar-IQ" sz="2400" dirty="0"/>
              <a:t> .</a:t>
            </a:r>
            <a:endParaRPr lang="en-US" sz="2400" dirty="0"/>
          </a:p>
          <a:p>
            <a:pPr algn="r"/>
            <a:r>
              <a:rPr lang="ar-IQ" sz="2400" dirty="0"/>
              <a:t>إن هزيمة معركة ماراثون لم تثن الملك </a:t>
            </a:r>
            <a:r>
              <a:rPr lang="ar-IQ" sz="2400" dirty="0" err="1"/>
              <a:t>الاخميني</a:t>
            </a:r>
            <a:r>
              <a:rPr lang="ar-IQ" sz="2400" dirty="0"/>
              <a:t> دارا الاول عن عزمه في الثأر من أثينا فأعد جيشه لحملة عسكرية جديدة أضخم من الحملة السابقة، إلا إن قيام ثورة في مصر ضد الحكم </a:t>
            </a:r>
            <a:r>
              <a:rPr lang="ar-IQ" sz="2400" dirty="0" err="1"/>
              <a:t>الاخميني</a:t>
            </a:r>
            <a:r>
              <a:rPr lang="ar-IQ" sz="2400" dirty="0"/>
              <a:t> جعلته يعرض عن محاربتها ريثما يتمكن من إخماد ثورة مصر، لكنه توفي قبل أن يبلغ مسعاه.</a:t>
            </a:r>
            <a:endParaRPr lang="en-US" sz="2400" dirty="0"/>
          </a:p>
          <a:p>
            <a:pPr algn="r"/>
            <a:r>
              <a:rPr lang="ar-IQ" sz="2400" dirty="0"/>
              <a:t>خلف دارا الاول أبنه </a:t>
            </a:r>
            <a:r>
              <a:rPr lang="ar-IQ" sz="2400" dirty="0" err="1"/>
              <a:t>احشويرش</a:t>
            </a:r>
            <a:r>
              <a:rPr lang="ar-IQ" sz="2400" dirty="0"/>
              <a:t> الاول (486- 465 ق.م) فتولى تنفيذ خطة والده في الاستيلاء على أثينا، وأرسل لتحقيق ذلك حملة عسكرية كبيرة برية وبحرية، إلا أن هذه الحملة فشلت في </a:t>
            </a:r>
            <a:r>
              <a:rPr lang="ar-IQ" sz="2400" b="1" dirty="0"/>
              <a:t>معركة </a:t>
            </a:r>
            <a:r>
              <a:rPr lang="ar-IQ" sz="2400" b="1" dirty="0" err="1"/>
              <a:t>سلاميس</a:t>
            </a:r>
            <a:r>
              <a:rPr lang="ar-IQ" sz="2400" b="1" dirty="0"/>
              <a:t> البحرية</a:t>
            </a:r>
            <a:r>
              <a:rPr lang="ar-IQ" sz="2400" dirty="0"/>
              <a:t> سنة 480 ق.م التي تحطم فيها الأسطول </a:t>
            </a:r>
            <a:r>
              <a:rPr lang="ar-IQ" sz="2400" dirty="0" err="1"/>
              <a:t>الاخميني</a:t>
            </a:r>
            <a:r>
              <a:rPr lang="ar-IQ" sz="2400" dirty="0"/>
              <a:t>، وتابع </a:t>
            </a:r>
            <a:r>
              <a:rPr lang="ar-IQ" sz="2400" dirty="0" err="1"/>
              <a:t>الأثينيين</a:t>
            </a:r>
            <a:r>
              <a:rPr lang="ar-IQ" sz="2400" dirty="0"/>
              <a:t> انتصاراتهم على الجيش </a:t>
            </a:r>
            <a:r>
              <a:rPr lang="ar-IQ" sz="2400" dirty="0" err="1"/>
              <a:t>الاخميني</a:t>
            </a:r>
            <a:r>
              <a:rPr lang="ar-IQ" sz="2400" dirty="0"/>
              <a:t> فتمكن من إلحاق الهزيمة به في </a:t>
            </a:r>
            <a:r>
              <a:rPr lang="ar-IQ" sz="2400" b="1" dirty="0"/>
              <a:t>معركة بلاتيه (</a:t>
            </a:r>
            <a:r>
              <a:rPr lang="en-US" sz="2400" b="1" dirty="0"/>
              <a:t>Plataea</a:t>
            </a:r>
            <a:r>
              <a:rPr lang="ar-IQ" sz="2400" b="1" dirty="0"/>
              <a:t>)</a:t>
            </a:r>
            <a:r>
              <a:rPr lang="ar-IQ" sz="2400" dirty="0"/>
              <a:t>، سنة 479 ق.م وقد أرغمت تلك الهزيمة </a:t>
            </a:r>
            <a:r>
              <a:rPr lang="ar-IQ" sz="2400" dirty="0" err="1"/>
              <a:t>الاخمينيين</a:t>
            </a:r>
            <a:r>
              <a:rPr lang="ar-IQ" sz="2400" dirty="0"/>
              <a:t> على التخلي عن فكرة احتلال اليونان .</a:t>
            </a:r>
            <a:endParaRPr lang="en-US" sz="2400" dirty="0"/>
          </a:p>
          <a:p>
            <a:pPr algn="r"/>
            <a:r>
              <a:rPr lang="ar-IQ" sz="2400" dirty="0"/>
              <a:t>ثم تولى حكم الدولة ملوك ضعفاء لم يرتقوا إلى مستوى الحكم والدولة، حتى أن تولى دارا الثالث (336- 330 ق.م) عرش الإمبراطورية، وعلى الرغم من إمكانيته القيادية إلا انه لم يتمكن من إنقاذ الدولة من الخطر الذي كان </a:t>
            </a:r>
            <a:r>
              <a:rPr lang="ar-IQ" sz="2400" dirty="0" err="1"/>
              <a:t>يتهددها</a:t>
            </a:r>
            <a:r>
              <a:rPr lang="ar-IQ" sz="2400" dirty="0"/>
              <a:t> والمتمثل بالخطر المقدوني، وظهور شخصية الاسكندر المقدوني (336- 323 ق.م).</a:t>
            </a:r>
            <a:endParaRPr lang="en-US" sz="2400" dirty="0"/>
          </a:p>
          <a:p>
            <a:pPr algn="r"/>
            <a:r>
              <a:rPr lang="ar-IQ" sz="2400" dirty="0"/>
              <a:t> في سنة 331 ق.م توجه الاسكندر نحو ارض الجزيرة الفراتية، وفي قرية </a:t>
            </a:r>
            <a:r>
              <a:rPr lang="ar-IQ" sz="2400" dirty="0" err="1"/>
              <a:t>كوكميلا</a:t>
            </a:r>
            <a:r>
              <a:rPr lang="ar-IQ" sz="2400" dirty="0"/>
              <a:t> (</a:t>
            </a:r>
            <a:r>
              <a:rPr lang="en-US" sz="2400" dirty="0"/>
              <a:t>Gaugamela</a:t>
            </a:r>
            <a:r>
              <a:rPr lang="ar-IQ" sz="2400" dirty="0"/>
              <a:t>) إلى شمال غرب مدينة اربلا (اربيل) التقى بجيوش </a:t>
            </a:r>
            <a:r>
              <a:rPr lang="ar-IQ" sz="2400" dirty="0" err="1"/>
              <a:t>الاخمينيين</a:t>
            </a:r>
            <a:r>
              <a:rPr lang="ar-IQ" sz="2400" dirty="0"/>
              <a:t> التي حشدها الملك دارا الثالث للقائه، فدارت في السنة نفسها معركة ين الجانبين فرّ على أثرها الملك دارا الثالث وبعد ذلك قتل سنة330 ق.م.</a:t>
            </a:r>
            <a:endParaRPr lang="en-US" sz="2400" dirty="0"/>
          </a:p>
          <a:p>
            <a:pPr algn="r"/>
            <a:r>
              <a:rPr lang="ar-IQ" sz="2400" dirty="0"/>
              <a:t>بعد هذا الانتصار تقدم الاسكندر نحو بابل فاستسلمت له من دون مقاومة ثم توجه نحو بلاد فارس فاستولى على مدينة سوسة ومدينة </a:t>
            </a:r>
            <a:r>
              <a:rPr lang="ar-IQ" sz="2400" dirty="0" err="1"/>
              <a:t>اصطخر</a:t>
            </a:r>
            <a:r>
              <a:rPr lang="ar-IQ" sz="2400" dirty="0"/>
              <a:t> عاصمة </a:t>
            </a:r>
            <a:r>
              <a:rPr lang="ar-IQ" sz="2400" dirty="0" err="1"/>
              <a:t>الاخمينيين</a:t>
            </a:r>
            <a:r>
              <a:rPr lang="ar-IQ" sz="2400" dirty="0"/>
              <a:t>، واضعاً بذلك نهاية للإمبراطورية </a:t>
            </a:r>
            <a:r>
              <a:rPr lang="ar-IQ" sz="2400" dirty="0" err="1"/>
              <a:t>الاخمينية</a:t>
            </a:r>
            <a:r>
              <a:rPr lang="ar-IQ" sz="2400" dirty="0"/>
              <a:t> . لقد خضعت إيران والعراق وبلاد الشام وكافة أقطار الخليج العربي </a:t>
            </a:r>
            <a:r>
              <a:rPr lang="ar-IQ" sz="2400" dirty="0" err="1"/>
              <a:t>للاسكندر</a:t>
            </a:r>
            <a:r>
              <a:rPr lang="ar-IQ" sz="2400" dirty="0"/>
              <a:t> المقدوني، وفي سنة 323 ق.م توفي الاسكندر، فقسمت </a:t>
            </a:r>
            <a:r>
              <a:rPr lang="ar-IQ" sz="2400" dirty="0" err="1"/>
              <a:t>إمبراطوريته</a:t>
            </a:r>
            <a:r>
              <a:rPr lang="ar-IQ" sz="2400" dirty="0"/>
              <a:t> بين خمسة عشر قائداً من قواده وولاته، الذين ما لبثوا أن دخلوا في نزاعات وحروب فيما بينهم، استمرت اثنين وعشرين عاماً (323- 301 ق.م) سميت بـ </a:t>
            </a:r>
            <a:r>
              <a:rPr lang="ar-IQ" sz="2400" b="1" dirty="0"/>
              <a:t>(حروب الخلفاء)، </a:t>
            </a:r>
            <a:r>
              <a:rPr lang="ar-IQ" sz="2400" dirty="0"/>
              <a:t>أي خلفاء الاسكندر، اتخذت الإمبراطورية بعدها شكلها النهائي المتكون من ثلاث دول كبرى تزعمها ثلاثة من قواده، فكانت حصة القائد </a:t>
            </a:r>
            <a:r>
              <a:rPr lang="ar-IQ" sz="2400" dirty="0" err="1"/>
              <a:t>سلوقس</a:t>
            </a:r>
            <a:r>
              <a:rPr lang="ar-IQ" sz="2400" dirty="0"/>
              <a:t> الاول سوريا وبلاد بابل وبلاد فارس، والأخيرة ظلت تحت حكمها قرابة ثمانين عاماً، وصارت مصر من حصة القائد بطليموس وظلت تحت حكمه حتى سنة 30 ق.م، وأصبحت للقائد </a:t>
            </a:r>
            <a:r>
              <a:rPr lang="ar-IQ" sz="2400" dirty="0" err="1"/>
              <a:t>انتيجونوس</a:t>
            </a:r>
            <a:r>
              <a:rPr lang="ar-IQ" sz="2400" dirty="0"/>
              <a:t> (</a:t>
            </a:r>
            <a:r>
              <a:rPr lang="en-US" sz="2400" dirty="0" err="1"/>
              <a:t>Antigonos</a:t>
            </a:r>
            <a:r>
              <a:rPr lang="ar-IQ" sz="2400" dirty="0"/>
              <a:t>) معظم السيادة على آسيا الصغرى.</a:t>
            </a:r>
            <a:endParaRPr lang="en-US" sz="2400" dirty="0"/>
          </a:p>
          <a:p>
            <a:pPr algn="r"/>
            <a:r>
              <a:rPr lang="ar-IQ" sz="2400" dirty="0"/>
              <a:t> </a:t>
            </a:r>
            <a:endParaRPr lang="en-US" sz="2400" dirty="0"/>
          </a:p>
          <a:p>
            <a:pPr algn="r"/>
            <a:r>
              <a:rPr lang="ar-IQ" sz="2400" dirty="0"/>
              <a:t> </a:t>
            </a:r>
            <a:endParaRPr lang="en-US" sz="2400" dirty="0"/>
          </a:p>
          <a:p>
            <a:pPr algn="r"/>
            <a:r>
              <a:rPr lang="ar-IQ" sz="2400" dirty="0"/>
              <a:t> </a:t>
            </a:r>
            <a:endParaRPr lang="en-US" sz="2400" dirty="0"/>
          </a:p>
          <a:p>
            <a:pPr algn="r"/>
            <a:r>
              <a:rPr lang="ar-SA" sz="2400" baseline="30000" dirty="0"/>
              <a:t>()</a:t>
            </a:r>
            <a:r>
              <a:rPr lang="ar-SA" sz="2400" dirty="0"/>
              <a:t> - </a:t>
            </a:r>
            <a:r>
              <a:rPr lang="ar-IQ" sz="2400" b="1" dirty="0"/>
              <a:t>مضيق البوسفور: وهو مضيق استنبول، يسميه العرب خليج القسطنطينية يصل البحر الأسود ببحر مرمرة، ويفصل بين قسمي تركيا الآسيوي والأوربي.  </a:t>
            </a:r>
            <a:endParaRPr lang="en-US" sz="2400" dirty="0"/>
          </a:p>
          <a:p>
            <a:pPr algn="r"/>
            <a:r>
              <a:rPr lang="ar-SA" sz="2400" baseline="30000" dirty="0"/>
              <a:t>()</a:t>
            </a:r>
            <a:r>
              <a:rPr lang="ar-SA" sz="2400" dirty="0"/>
              <a:t> - </a:t>
            </a:r>
            <a:r>
              <a:rPr lang="ar-IQ" sz="2400" b="1" dirty="0"/>
              <a:t>مضيق الدردنيل: أو (</a:t>
            </a:r>
            <a:r>
              <a:rPr lang="ar-IQ" sz="2400" b="1" dirty="0" err="1"/>
              <a:t>الهلسبونت</a:t>
            </a:r>
            <a:r>
              <a:rPr lang="ar-IQ" sz="2400" b="1" dirty="0"/>
              <a:t>) وهو مضيق في تركيا يصل بحري إيجة ومرمرة، يشكل مع البوسفور فاصلاً بين البلقان والأناضول، وهو مركزاً استراتيجياً، ومنفذاً وحيداً بين البحرين المتوسط والأسود.    </a:t>
            </a:r>
            <a:endParaRPr lang="en-US" sz="2400" dirty="0"/>
          </a:p>
          <a:p>
            <a:pPr algn="r"/>
            <a:r>
              <a:rPr lang="en-US" sz="2400" dirty="0"/>
              <a:t> </a:t>
            </a:r>
          </a:p>
          <a:p>
            <a:pPr algn="r"/>
            <a:endParaRPr lang="ar-IQ" sz="2400" dirty="0"/>
          </a:p>
        </p:txBody>
      </p:sp>
    </p:spTree>
    <p:extLst>
      <p:ext uri="{BB962C8B-B14F-4D97-AF65-F5344CB8AC3E}">
        <p14:creationId xmlns:p14="http://schemas.microsoft.com/office/powerpoint/2010/main" val="1229084300"/>
      </p:ext>
    </p:extLst>
  </p:cSld>
  <p:clrMapOvr>
    <a:masterClrMapping/>
  </p:clrMapOvr>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3015</Words>
  <Application>Microsoft Office PowerPoint</Application>
  <PresentationFormat>On-screen Show (4:3)</PresentationFormat>
  <Paragraphs>49</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سمة Office</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Laith</dc:creator>
  <cp:lastModifiedBy>Maher</cp:lastModifiedBy>
  <cp:revision>1</cp:revision>
  <dcterms:created xsi:type="dcterms:W3CDTF">2018-12-23T15:23:02Z</dcterms:created>
  <dcterms:modified xsi:type="dcterms:W3CDTF">2018-12-23T15:24:55Z</dcterms:modified>
</cp:coreProperties>
</file>

<file path=docProps/thumbnail.jpeg>
</file>