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88641"/>
            <a:ext cx="7772400" cy="288032"/>
          </a:xfrm>
        </p:spPr>
        <p:txBody>
          <a:bodyPr>
            <a:normAutofit fontScale="90000"/>
          </a:bodyPr>
          <a:lstStyle/>
          <a:p>
            <a:endParaRPr lang="ar-IQ" dirty="0"/>
          </a:p>
        </p:txBody>
      </p:sp>
      <p:sp>
        <p:nvSpPr>
          <p:cNvPr id="3" name="Subtitle 2"/>
          <p:cNvSpPr>
            <a:spLocks noGrp="1"/>
          </p:cNvSpPr>
          <p:nvPr>
            <p:ph type="subTitle" idx="1"/>
          </p:nvPr>
        </p:nvSpPr>
        <p:spPr>
          <a:xfrm>
            <a:off x="395536" y="620688"/>
            <a:ext cx="8280920" cy="5832648"/>
          </a:xfrm>
        </p:spPr>
        <p:txBody>
          <a:bodyPr>
            <a:noAutofit/>
          </a:bodyPr>
          <a:lstStyle/>
          <a:p>
            <a:r>
              <a:rPr lang="ar-IQ" sz="2400" b="1" dirty="0"/>
              <a:t>- تدمر:</a:t>
            </a:r>
            <a:endParaRPr lang="en-US" sz="2400" dirty="0"/>
          </a:p>
          <a:p>
            <a:r>
              <a:rPr lang="ar-IQ" sz="2400" dirty="0"/>
              <a:t>واحة تقع شمال بادية الشام، إلى الشرق من مدينة حمص، بينها وبين مدينة دمشق خمسة أيام، أي أنها تقع تقريباً في منتصف المسافة بين الفرات من جهة وبين دمشق وحمص من جهة أخرى.</a:t>
            </a:r>
            <a:endParaRPr lang="en-US" sz="2400" dirty="0"/>
          </a:p>
          <a:p>
            <a:r>
              <a:rPr lang="ar-IQ" sz="2400" dirty="0"/>
              <a:t>لقد كانت تدمر من المماليك العربية التي كانت لها مساهمتها الجدية في تجارة المرور البرية عبر الخطوط الصحراوية فكان </a:t>
            </a:r>
            <a:r>
              <a:rPr lang="ar-IQ" sz="2400" dirty="0" err="1"/>
              <a:t>التدمريون</a:t>
            </a:r>
            <a:r>
              <a:rPr lang="ar-IQ" sz="2400" dirty="0"/>
              <a:t> وسطاء لتجارة الشرق في بلاد الشام وسواحل البحر الابيض المتوسط . وكانت وقتها تحت النفوذ الروماني فكانت العلاقة بين الطرفين وثيقة وودية . ولم يفكر الرومان باحتلالها لصعوبة مسالكها وتعذر تسيير القوافل التجارية البرية دون سكانها العرب وازدادت تدمر ثراء وعظمة وقوة بمرور الزمن حتى انها كانت تصلح لان تلعب دورا اكبر من واقعها كوسيط للتجارة . كان تصل سيطرتها الى مراكز الاسواق التجارية في بلاد الشام .</a:t>
            </a:r>
            <a:endParaRPr lang="en-US" sz="2400" dirty="0"/>
          </a:p>
          <a:p>
            <a:r>
              <a:rPr lang="ar-IQ" sz="2400" dirty="0"/>
              <a:t>لم يدرك الساسانيون سادة المنطقة الجدد تفاصيل الحياة في تدمر وبخاصة شروط المنطقة الاقتصادية. كما اضرت تحركاتهم العسكرية في اقسام ارض الجزيرة وسوريا ابلغ الضرر بالتجارة والمصالح التدمرية.</a:t>
            </a:r>
            <a:endParaRPr lang="en-US" sz="2400" dirty="0"/>
          </a:p>
          <a:p>
            <a:r>
              <a:rPr lang="ar-IQ" sz="2400" dirty="0"/>
              <a:t>هذا الموقع كان عاملاً أساسياً في رفع مكانة تدمر، فبعد أن كانت لا تزيد عن منزل منعزل في البادية تنزل به القوافل، أصبحت مدينة من الدرجة الأولى، لا سيما بعد زوال دولة الأنباط 106م، إذ ترتب على ذلك أنها أصبحت تسيطر على أكبر طريق تجاري يربط بين الشرق والغرب عبر صحاري العراق وسوريا ووصفت بأنها مدينة قوافل.</a:t>
            </a:r>
            <a:endParaRPr lang="en-US" sz="2400" dirty="0"/>
          </a:p>
          <a:p>
            <a:r>
              <a:rPr lang="ar-IQ" sz="2400" dirty="0"/>
              <a:t>وعندما أنهى الرومان الحكم السلوقي في سوريا سنة (64 ق.م)،جعلوا من تدمر ولاية رومانية تدير أمورها بصفتها أمارة مستقلة, ومنطقة محايدة بين الإمبراطوريتين المتصارعتين في المنطقة </a:t>
            </a:r>
            <a:r>
              <a:rPr lang="ar-IQ" sz="2400" dirty="0" err="1"/>
              <a:t>الفرثية</a:t>
            </a:r>
            <a:r>
              <a:rPr lang="ar-IQ" sz="2400" dirty="0"/>
              <a:t> والرومانية.</a:t>
            </a:r>
            <a:endParaRPr lang="en-US" sz="2400" dirty="0"/>
          </a:p>
          <a:p>
            <a:r>
              <a:rPr lang="ar-IQ" sz="2400" dirty="0"/>
              <a:t>ومن أجل إزالة أي عائق يحول بين الرومان وبين عدوهم الأكبر </a:t>
            </a:r>
            <a:r>
              <a:rPr lang="ar-IQ" sz="2400" dirty="0" err="1"/>
              <a:t>الفرثيون</a:t>
            </a:r>
            <a:r>
              <a:rPr lang="ar-IQ" sz="2400" dirty="0"/>
              <a:t> في الشرق عمل الإمبراطور تراجان (98- 117م) على إخضاع تدمر لحكمه إخضاعاً تاماً، وضمها إلى ما يسمى بالولاية العربية التي أقامها بعد استيلائه على الأنباط سنة 106م ، ومعنى ذلك أن تدمر أصبحت في عهد الإمبراطور تراجان تابعة كليا للرومان .</a:t>
            </a:r>
            <a:endParaRPr lang="en-US" sz="2400" dirty="0"/>
          </a:p>
          <a:p>
            <a:r>
              <a:rPr lang="ar-IQ" sz="2400" dirty="0"/>
              <a:t>وقد عمل الأباطرة الذين جاءوا من بعده على منحها نوع من الاستقلال الذاتي وظلت تدمر تتمتع بمكانتها العالية لدى الرومان حتى قيام الدولة الساسانية 226م .</a:t>
            </a:r>
            <a:endParaRPr lang="en-US" sz="2400" dirty="0"/>
          </a:p>
          <a:p>
            <a:r>
              <a:rPr lang="ar-IQ" sz="2400" dirty="0"/>
              <a:t>إذ استغل حاكمها أذينة الاول بن حيران بن وهب اللات (235- 251م) انغماس الأباطرة الرومان بمشاكلهم الخارجية المتمثلة بمواجهة الساسانيين في الشرق والقبائل الجرمانية في الغرب، فأخذ يعمل على استقلال تدمر متحدياً سلطة الإمبراطور في روما بتخليه عن عضويته في مجلس الشيوخ الروماني، واتخاذه لقب (ملك) من دون أخذ موافقة رجال المجلس والإمبراطور جالوس (251- 253م)، الذي أدرك خطورة هذا الطموح على مصالح الرومان فأوعز إلى قائده </a:t>
            </a:r>
            <a:r>
              <a:rPr lang="ar-IQ" sz="2400" dirty="0" err="1"/>
              <a:t>روفينوس</a:t>
            </a:r>
            <a:r>
              <a:rPr lang="ar-IQ" sz="2400" dirty="0"/>
              <a:t> بقتله سنة 251م .   </a:t>
            </a:r>
            <a:endParaRPr lang="en-US" sz="2400" dirty="0"/>
          </a:p>
          <a:p>
            <a:r>
              <a:rPr lang="ar-IQ" sz="2400" dirty="0"/>
              <a:t>ترك أذينة ولدين أحدهما (حيران)، والآخر (أذينة الثاني)، ولم تذكر المصادر شيء عن صلة حيران بالإمبراطورية الرومانية إلا أنها تشير إلى أنه توفي سنة 285م ، وتولى رئاسة تدمر من بعده أخيه اذينة الثاني وهو من أشهر ملوك تدمر، وقد طلب اذينة من الإمبراطور فالريان (253- 260م) أن يقتص من قاتل أبيه القائد </a:t>
            </a:r>
            <a:r>
              <a:rPr lang="ar-IQ" sz="2400" dirty="0" err="1"/>
              <a:t>روفينوس</a:t>
            </a:r>
            <a:r>
              <a:rPr lang="ar-IQ" sz="2400" dirty="0"/>
              <a:t>، إلا أن الإمبراطور لم يبد تجاوباً لمطلبه، فأثار ذلك نقمة اذينة وحقده على الرومان، وأخذ يتحين الفرص للإطاحة بهم والثأر لأبيه، وقد أُوتيت له الفرصة عندما الحق الملك الساساني سابور الاول الهزيمة بالجيوش الرومانية بالقرب من الرها سنة 260م واسر الإمبراطور فالريان، فسرَّ ذلك الملك اذينة الثاني تشفياً بالرومان وأرسل رسله إلى الملك سابور الاول حاملين إليه الهدايا الثمينة وكتاباً يتودد فيه ويظهر رغبته في التحالف معه، إلا أن الملك سابور الاول استخف </a:t>
            </a:r>
            <a:r>
              <a:rPr lang="ar-IQ" sz="2400" dirty="0" err="1"/>
              <a:t>باذينة</a:t>
            </a:r>
            <a:r>
              <a:rPr lang="ar-IQ" sz="2400" dirty="0"/>
              <a:t> ورسله وأظهر تعجبه من جرأته وهو شيخ قبيلة يعيش في صحراء على الكتابة إليه ومخاطبته مع انه ملك الملوك، ثم مزق رسالته وأمر برمي هداياه في نهر الفرات.</a:t>
            </a:r>
            <a:endParaRPr lang="en-US" sz="2400" dirty="0"/>
          </a:p>
          <a:p>
            <a:r>
              <a:rPr lang="ar-IQ" sz="2400" dirty="0"/>
              <a:t>لقد أثار تصرف الملك سابور الاول هذا غضب اذينة الثاني فتناسى ما بينه وبين الرومان وأرسل إلى الإمبراطور </a:t>
            </a:r>
            <a:r>
              <a:rPr lang="ar-IQ" sz="2400" b="1" dirty="0"/>
              <a:t>جالينوس</a:t>
            </a:r>
            <a:r>
              <a:rPr lang="ar-IQ" sz="2400" baseline="30000" dirty="0"/>
              <a:t>()</a:t>
            </a:r>
            <a:r>
              <a:rPr lang="ar-IQ" sz="2400" dirty="0"/>
              <a:t>(260- 268م) يخبره بعزمه على محاربة الملك الساساني سابور الاول وطلب منه مناصرته، فأمده الأخير بقوة عسكرية رومانية، وسار بنفسه على رأسها سنة 262م قاصداً العاصمة </a:t>
            </a:r>
            <a:r>
              <a:rPr lang="ar-IQ" sz="2400" dirty="0" err="1"/>
              <a:t>طيسفون</a:t>
            </a:r>
            <a:r>
              <a:rPr lang="ar-IQ" sz="2400" dirty="0"/>
              <a:t> للانتقام من الملك سابور الاول، فالتقى به غرب الفرات، حيث دارت هناك معركة عنيفة أجبرت الملك سابور الاول على التراجع إلى ما وراء نهر الفرات، وتمكن اذينة الثاني من استعادة نصيبين وأرمينيا التي تنازل عنها الإمبراطور فيليب العربي.</a:t>
            </a:r>
            <a:endParaRPr lang="en-US" sz="2400" dirty="0"/>
          </a:p>
          <a:p>
            <a:r>
              <a:rPr lang="ar-IQ" sz="2400" dirty="0"/>
              <a:t>ونتيجة لذلك الانتصار منح الإمبراطور جالينوس اذينة الثاني لقب </a:t>
            </a:r>
            <a:r>
              <a:rPr lang="ar-IQ" sz="2400" b="1" dirty="0"/>
              <a:t>(زعيم الشرق)</a:t>
            </a:r>
            <a:r>
              <a:rPr lang="ar-IQ" sz="2400" dirty="0"/>
              <a:t>، وهو أرفع لقب يحصل عليه حاكم من غير الرومان. ومما يلفت النظر أن الملك سابور الاول لم يول اهتماما لهذه الهزيمة، ولم يحاول الانتقام.</a:t>
            </a:r>
            <a:endParaRPr lang="en-US" sz="2400" dirty="0"/>
          </a:p>
          <a:p>
            <a:r>
              <a:rPr lang="ar-IQ" sz="2400" dirty="0"/>
              <a:t>أزداد اذينة الثاني إيمانا بقدرته العسكرية، فواصل نشاطه الحربي ضد الساسانيين، فسار بجيشه نحو </a:t>
            </a:r>
            <a:r>
              <a:rPr lang="ar-IQ" sz="2400" dirty="0" err="1"/>
              <a:t>طيسفون</a:t>
            </a:r>
            <a:r>
              <a:rPr lang="ar-IQ" sz="2400" dirty="0"/>
              <a:t> سنة 264م، فذعر سابور الاول وجمع كل ما عنده من قوة للدفاع عن العاصمة غير أن تدابيره لم تتمكن من إيقاف زحف التدمريين الذين وصلوا العاصمة ونصبوا عليها آلات الحصار من </a:t>
            </a:r>
            <a:r>
              <a:rPr lang="ar-IQ" sz="2400" dirty="0" err="1"/>
              <a:t>منجنيقات</a:t>
            </a:r>
            <a:r>
              <a:rPr lang="ar-IQ" sz="2400" dirty="0"/>
              <a:t> وغيرها، فانهار الملك سابور الاول وأوشك أن يطلب الأمان من اذينة الثاني، إلا أن الأخير أضطر إلى رفع الحصار عن المدينة والعودة إلى بلاد الشام لمعالجة الوضع فيها، إذ تمرد على الإمبراطور جالينوس اثنان من قواده هناك، فتمكن اذينة من القضاء على ذلك التمرد.</a:t>
            </a:r>
            <a:endParaRPr lang="en-US" sz="2400" dirty="0"/>
          </a:p>
          <a:p>
            <a:r>
              <a:rPr lang="ar-IQ" sz="2400" dirty="0"/>
              <a:t>بعد هذه الانتصارات التي حققها اذينة الثاني على أعداء الإمبراطور جالينوس من الساسانيين ومعارضيه من الحكام الرومان كافئه الإمبراطور أن منحه لقب </a:t>
            </a:r>
            <a:r>
              <a:rPr lang="ar-IQ" sz="2400" b="1" dirty="0"/>
              <a:t>(إمبراطور على الشرق)</a:t>
            </a:r>
            <a:r>
              <a:rPr lang="ar-IQ" sz="2400" dirty="0"/>
              <a:t>، وجعل تحت قيادته جميع القوات الرومانية الموجودة هناك، وضربت النقود باسمه، ومنحه مجلس الشيوخ الروماني لقب (أغسطس)، وهو لقب أباطرة الرومان أنفسهم، وهذا يعني انه صار مساوياً للأباطرة الرومان في مناصبهم، إلا أن اذينة الثاني اختار لنفسه لقب أكثر قرباً إلى نفوس الشرقيين وهو لقب (ملك الملوك)، ويبدو أنه أراد بهذا اللقب منافسة الساسانيين وانتزاع أقوى الألقاب منهم بعد انتصاراته المتكررة عليهم، فلا يخفى أن الملك الساساني كان يتلقب بلقب (</a:t>
            </a:r>
            <a:r>
              <a:rPr lang="ar-IQ" sz="2400" dirty="0" err="1"/>
              <a:t>شاهنشاه</a:t>
            </a:r>
            <a:r>
              <a:rPr lang="ar-IQ" sz="2400" dirty="0"/>
              <a:t>)، أي ملك الملوك.</a:t>
            </a:r>
            <a:endParaRPr lang="en-US" sz="2400" dirty="0"/>
          </a:p>
          <a:p>
            <a:r>
              <a:rPr lang="ar-IQ" sz="2400" dirty="0"/>
              <a:t>وإمعاناً في إذلال الملك سابور الاول، ولتوثيق عُرى الصداقة مع الإمبراطور جالينوس، قرر اذينة الثاني سنة 265م الزحف على العاصمة الساسانية </a:t>
            </a:r>
            <a:r>
              <a:rPr lang="ar-IQ" sz="2400" dirty="0" err="1"/>
              <a:t>طيسفون</a:t>
            </a:r>
            <a:r>
              <a:rPr lang="ar-IQ" sz="2400" dirty="0"/>
              <a:t> والقضاء على ملكها سابور الاول نهائياً، فأعد لتحقيق هذه الغاية جيشاً كبيراً جراراً سار على رأسه نحو </a:t>
            </a:r>
            <a:r>
              <a:rPr lang="ar-IQ" sz="2400" dirty="0" err="1"/>
              <a:t>طيسفون</a:t>
            </a:r>
            <a:r>
              <a:rPr lang="ar-IQ" sz="2400" dirty="0"/>
              <a:t>، ولم يجد في طريقه أي مقاومة من الساسانيين حتى وصل إلى </a:t>
            </a:r>
            <a:r>
              <a:rPr lang="ar-IQ" sz="2400" dirty="0" err="1"/>
              <a:t>طيسفون</a:t>
            </a:r>
            <a:r>
              <a:rPr lang="ar-IQ" sz="2400" dirty="0"/>
              <a:t> وحاصرها حصاراً شديداً اضطر على إثره الملك سابور الاول إلى إظهار استعداده لقبول الصلح الذي اشترط فيه اذينة الثاني أطلاق صراح الإمبراطور فالريان، غير أن عبور </a:t>
            </a:r>
            <a:r>
              <a:rPr lang="ar-IQ" sz="2400" b="1" dirty="0"/>
              <a:t>القوط</a:t>
            </a:r>
            <a:r>
              <a:rPr lang="ar-IQ" sz="2400" b="1" baseline="30000" dirty="0"/>
              <a:t>()</a:t>
            </a:r>
            <a:r>
              <a:rPr lang="ar-IQ" sz="2400" dirty="0"/>
              <a:t>، للبحر الأسود وتوجههم نحو آسيا الصغرى بهدف الاستيلاء عليها وعلى بلاد الشام، أجبرت اذينة على إنهاء حصار </a:t>
            </a:r>
            <a:r>
              <a:rPr lang="ar-IQ" sz="2400" dirty="0" err="1"/>
              <a:t>طيسفون</a:t>
            </a:r>
            <a:r>
              <a:rPr lang="ar-IQ" sz="2400" dirty="0"/>
              <a:t> والعودة إلى بلاده لمواجهة القوط الذين ما أن علموا بقدومه نحوهم حتى سارعوا بالعودة إلى البلاد التي جاءوا منها، عندئذ قرر اذينة الثاني العودة من جديد لمحاربة الساسانيين والاستيلاء على </a:t>
            </a:r>
            <a:r>
              <a:rPr lang="ar-IQ" sz="2400" dirty="0" err="1"/>
              <a:t>طيسفون</a:t>
            </a:r>
            <a:r>
              <a:rPr lang="ar-IQ" sz="2400" dirty="0"/>
              <a:t>، إلا أن انه قُتل مع ابنه </a:t>
            </a:r>
            <a:r>
              <a:rPr lang="ar-IQ" sz="2400" dirty="0" err="1"/>
              <a:t>هيرودس</a:t>
            </a:r>
            <a:r>
              <a:rPr lang="ar-IQ" sz="2400" dirty="0"/>
              <a:t> على يد ابن أخيه </a:t>
            </a:r>
            <a:r>
              <a:rPr lang="ar-IQ" sz="2400" b="1" dirty="0"/>
              <a:t>(معنى)</a:t>
            </a:r>
            <a:r>
              <a:rPr lang="ar-IQ" sz="2400" dirty="0"/>
              <a:t>، أثناء وجوده في مدينة حمص سنة 266م.</a:t>
            </a:r>
            <a:endParaRPr lang="en-US" sz="2400" dirty="0"/>
          </a:p>
          <a:p>
            <a:r>
              <a:rPr lang="ar-IQ" sz="2400" dirty="0"/>
              <a:t>تولت قيادة تدمر بعد اذينة الثاني زوجته </a:t>
            </a:r>
            <a:r>
              <a:rPr lang="ar-IQ" sz="2400" b="1" dirty="0"/>
              <a:t>زنوبيا</a:t>
            </a:r>
            <a:r>
              <a:rPr lang="ar-IQ" sz="2400" dirty="0"/>
              <a:t> وصية على أبنها الصغير وهب اللات، وقد أظهرت مقدرة وكفاءة كبيرتين في أمور السياسة والحرب، جعلتها عدواً شديداً وخصماً عنيداً للإمبراطوريتين المتعاديتين الساسانية والرومانية، ويبدو أنها حصلت على تلك الخبرة من مصاحبتها لزوجها ومساعدتها له في تحقيق أهدافه، وما يؤكد أن دورها السياسي كان كبيراً في حياة زوجها اذينة الثاني، ما قاله عنها الإمبراطور الروماني اورليان (270- 275م) في رسالة وجهها إلى مجلس الشيوخ الروماني رداً على منتقديه </a:t>
            </a:r>
            <a:r>
              <a:rPr lang="ar-IQ" sz="2400" b="1" dirty="0"/>
              <a:t>((يلومونني لأنني تباهيت بالنصر على امرأة، إنهم ما كانوا يتفوهون بمثل ذلك لو كانوا يعلمون أي امرأة هي،......، إن اذينة مدين لزوجته بنصره على الفرس، وفرار سابور أمامه ووصوله إلى </a:t>
            </a:r>
            <a:r>
              <a:rPr lang="ar-IQ" sz="2400" b="1" dirty="0" err="1"/>
              <a:t>طيسفون</a:t>
            </a:r>
            <a:r>
              <a:rPr lang="ar-IQ" sz="2400" b="1" dirty="0"/>
              <a:t>))</a:t>
            </a:r>
            <a:r>
              <a:rPr lang="ar-IQ" sz="2400" dirty="0"/>
              <a:t>.</a:t>
            </a:r>
            <a:endParaRPr lang="en-US" sz="2400" dirty="0"/>
          </a:p>
          <a:p>
            <a:r>
              <a:rPr lang="ar-IQ" sz="2400" dirty="0"/>
              <a:t>عملت زنوبيا جاهدة على استقلال بلادها من التبعية الرومانية وتكوين دولة ذات سيادة عربية، فتبعت سياسة زوجها في التقرب من القبائل العربية المجاورة والاعتماد عليهم كقوة فعالة ضاربة في حروبها مع الرومان التي بدأت بها سنة 268م ، ففي هذه السنة أرسل الإمبراطور جالينوس الذي توجس خيفة من استعداداتها العسكرية جيشه إلى الشرق للقضاء عليها في عقر دارها والتخلص منها قبل أن يستفحل أمرها، متظاهراً بالانتقام من الملك الساساني سابور الاول وقاتلي زوجها اذينة، غير أن زنوبيا كشفت حيلة الإمبراطور وسوء مقصده فسارت على رأس جيشها لمواجهة جيوشه والتقت بهم شمال سوريا، فدارت بين الطرفين معركة انهزمت على إثرها الجيوش الرومانية بعد أن تركت قائدها مقتولاً في أرض المعركة.</a:t>
            </a:r>
            <a:endParaRPr lang="en-US" sz="2400" dirty="0"/>
          </a:p>
          <a:p>
            <a:r>
              <a:rPr lang="ar-IQ" sz="2400" dirty="0"/>
              <a:t>وشجع ذلك الانتصار زنوبيا على مزاحمة الرومان في ممتلكاتهم فوجهت أنظارها نحو مصر ووضعت خططها للاستيلاء عليها بعد أن مهدت لنفسها التدخل في شؤونها </a:t>
            </a:r>
            <a:r>
              <a:rPr lang="ar-IQ" sz="2400" dirty="0" err="1"/>
              <a:t>بإدعائها</a:t>
            </a:r>
            <a:r>
              <a:rPr lang="ar-IQ" sz="2400" dirty="0"/>
              <a:t> أنها من نسل الملكة السابعة كليوباترا، وتمكنت من تحقيق هدفها سنة 269م. ثم صرحت بتحديها للإمبراطور الروماني اورليان بأن ألغت التعامل بالنقود التي عليها صورة الإمبراطور، وأصدرت بدلاً عنها عملة جديدة عليها صورة أبنها وهب اللات حاملاً لقب الإمبراطور واستعدت لمواجهة الإمبراطور اورليان الذي قرر تأديبها.</a:t>
            </a:r>
            <a:endParaRPr lang="en-US" sz="2400" dirty="0"/>
          </a:p>
          <a:p>
            <a:r>
              <a:rPr lang="ar-IQ" sz="2400" dirty="0"/>
              <a:t>سارت زنوبيا في أوائل سنة 271م بعد أن أكملت استعداداتها العسكرية بعد على رأس الجيش التدمري إلى آسيا الصغرى، فاستولت على عدة أقاليم فيها واستمرت في تقدمها حتى وصلت أسوار (بيزنطة أو القسطنطينية)، وهي على درجة عالية من الثقة بالنفس، إذ بلغ بها الطموح إلى حد اعتقادها أنها ستستولي على روما نفسها، وتنفيذاً لخطة هذا الهدف اضطرت إلى سحب القسم الأكبر من جيشها الموجود في مصر لمساندتها، فأستغل الإمبراطور اورليان تلك الفرصة وأوعز إلى قائده في مصر، بعد أن أرسل إليه الإمدادات العسكرية، بطرد ما تبقى من التدمريين. فوقعت سنة 271م معركة بين الفريقين، اندحر فيها الجيش التدمري، وكانت هذه أول خسارة تلقتها زنوبيا من الرومان.</a:t>
            </a:r>
            <a:endParaRPr lang="en-US" sz="2400" dirty="0"/>
          </a:p>
          <a:p>
            <a:r>
              <a:rPr lang="ar-IQ" sz="2400" dirty="0"/>
              <a:t>وبالتأكيد فأن خسارة مصر شجعت أهل بيزنطة على الصمود، وتشجع الإمبراطور اورليان على ملاقاتها ودحرها، فعبر البسفور في أوائل سنة 272م وفاجأ </a:t>
            </a:r>
            <a:r>
              <a:rPr lang="ar-IQ" sz="2400" dirty="0" err="1"/>
              <a:t>التدمريون</a:t>
            </a:r>
            <a:r>
              <a:rPr lang="ar-IQ" sz="2400" dirty="0"/>
              <a:t> باستيلائه على آسيا الصغرى، فاضطرت زنوبيا إلى الانسحاب إلى بلاد الشام، إلا أن الإمبراطور اورليان تعقب أثرها حتى التقى بها بالقرب من </a:t>
            </a:r>
            <a:r>
              <a:rPr lang="ar-IQ" sz="2400" dirty="0" err="1"/>
              <a:t>إنطاكيا</a:t>
            </a:r>
            <a:r>
              <a:rPr lang="ar-IQ" sz="2400" dirty="0"/>
              <a:t> فأوقع بجيشها هزيمة كبيرة، اضطرت على إثرها إلى التحصن داخل مدينتها (تدمر)، فأسرع الإمبراطور اورليان إلى محاصرتها قبل أن تتمكن من الاتصال بالساسانيين، وبالقبائل العربية المجاورة، وقد ب\ل الإمبراطور عدة محاولات لاقتحام المدينة لكن من دون جدوى، بسبب قوة تحصيناتها وبسالة أهلها في الدفاع عنها، حتى أن مجلس الشيوخ الروماني سخر منه لعجزه عن الاستيلاء على مدينة صحراوية والتغلب على امرأة، فكتب راداً عليهم </a:t>
            </a:r>
            <a:r>
              <a:rPr lang="ar-IQ" sz="2400" b="1" dirty="0"/>
              <a:t>((قد يضحك مني بعض الناس لمحاربتي امرأة .....، فأعلموا أن زينب إذا قاتلت كانت أرجل من الرجال))</a:t>
            </a:r>
            <a:r>
              <a:rPr lang="ar-IQ" sz="2400" dirty="0"/>
              <a:t>.</a:t>
            </a:r>
            <a:endParaRPr lang="en-US" sz="2400" dirty="0"/>
          </a:p>
          <a:p>
            <a:r>
              <a:rPr lang="ar-IQ" sz="2400" dirty="0"/>
              <a:t>إزاء ذلك وبعد أن تعزز موقف الإمبراطور اورليان بوصول الإمدادات العسكرية، حاولت زنوبيا الالتجاء إلى الساسانيين والاستنجاد بهم، غير أن جند الإمبراطور اورليان اكتشفوا تحركها وتمكنوا من إلقاء القبض عليها وهي تهم ركوب زورق لعبور نهر الفرات، وكان ذلك سنة 273م، فاقتيدت </a:t>
            </a:r>
            <a:r>
              <a:rPr lang="ar-SA" sz="2400" dirty="0"/>
              <a:t>الملكة زنوبيا أسيرة مع أبنها وهب اللات إلى روما</a:t>
            </a:r>
            <a:r>
              <a:rPr lang="ar-IQ" sz="2400" dirty="0"/>
              <a:t>، وقد نتج عن أسر زنوبيا أن اضطر أهل تدمر إلى الاستسلام، فاجتاح الإمبراطور اورليان المدينة سنة 274م، واستولى على ما فيها من ثروات.  </a:t>
            </a:r>
            <a:endParaRPr lang="en-US" sz="2400" dirty="0"/>
          </a:p>
          <a:p>
            <a:r>
              <a:rPr lang="ar-IQ" sz="2400" dirty="0"/>
              <a:t>وبكبرياء الملكات والملوك رفضت زنوبيا التنازل فانتحرت بالسم وأنهت حياتها بعزة وكرامة. </a:t>
            </a:r>
            <a:endParaRPr lang="en-US" sz="2400" dirty="0"/>
          </a:p>
          <a:p>
            <a:r>
              <a:rPr lang="ar-IQ" sz="2400" dirty="0"/>
              <a:t>                </a:t>
            </a:r>
            <a:endParaRPr lang="en-US" sz="2400" dirty="0"/>
          </a:p>
          <a:p>
            <a:r>
              <a:rPr lang="ar-SA" sz="2400" baseline="30000" dirty="0"/>
              <a:t>()</a:t>
            </a:r>
            <a:r>
              <a:rPr lang="ar-SA" sz="2400" dirty="0"/>
              <a:t> - </a:t>
            </a:r>
            <a:r>
              <a:rPr lang="ar-IQ" sz="2400" b="1" dirty="0"/>
              <a:t>جالينوس: هو أبن الإمبراطور فالريان، وقد أشركه معه في الحكم وعهد إليه قيادة الجيش الروماني المرابط على حدود الراين.</a:t>
            </a:r>
            <a:endParaRPr lang="en-US" sz="2400" dirty="0"/>
          </a:p>
          <a:p>
            <a:r>
              <a:rPr lang="en-US" sz="2400" dirty="0"/>
              <a:t> </a:t>
            </a:r>
          </a:p>
          <a:p>
            <a:r>
              <a:rPr lang="ar-SA" sz="2400" baseline="30000" dirty="0"/>
              <a:t>()</a:t>
            </a:r>
            <a:r>
              <a:rPr lang="ar-SA" sz="2400" dirty="0"/>
              <a:t> - </a:t>
            </a:r>
            <a:r>
              <a:rPr lang="ar-IQ" sz="2400" b="1" dirty="0"/>
              <a:t>القوط: القوط بقسميهم الشرقي والغربي من أكثر القبائل الجرمانية عدداً وأشدهم خطراً على أوربا، وموطنهم الأصلي شبه جزيرة </a:t>
            </a:r>
            <a:r>
              <a:rPr lang="ar-IQ" sz="2400" b="1" dirty="0" err="1"/>
              <a:t>اسكندناوة</a:t>
            </a:r>
            <a:r>
              <a:rPr lang="ar-IQ" sz="2400" b="1" dirty="0"/>
              <a:t> في (السويد في الوقت الحاضر)، عبروا إلى الساحل الأوربي واستقروا سنة 214م في شمالي البحر الأسود في حوض نهر </a:t>
            </a:r>
            <a:r>
              <a:rPr lang="ar-IQ" sz="2400" b="1" dirty="0" err="1"/>
              <a:t>الدنيبر</a:t>
            </a:r>
            <a:r>
              <a:rPr lang="ar-IQ" sz="2400" b="1" dirty="0"/>
              <a:t>، وأصبحوا وجهاً لوجه مع الإمبراطورية الرومانية في عهد الإمبراطور كركلا (211- 217م).</a:t>
            </a:r>
            <a:endParaRPr lang="en-US" sz="2400" dirty="0"/>
          </a:p>
          <a:p>
            <a:r>
              <a:rPr lang="ar-IQ" sz="2400" b="1" dirty="0"/>
              <a:t>   </a:t>
            </a:r>
            <a:endParaRPr lang="en-US" sz="2400" dirty="0"/>
          </a:p>
          <a:p>
            <a:r>
              <a:rPr lang="en-US" sz="2400" dirty="0"/>
              <a:t> </a:t>
            </a:r>
          </a:p>
          <a:p>
            <a:endParaRPr lang="ar-IQ" sz="2400" dirty="0"/>
          </a:p>
        </p:txBody>
      </p:sp>
    </p:spTree>
    <p:extLst>
      <p:ext uri="{BB962C8B-B14F-4D97-AF65-F5344CB8AC3E}">
        <p14:creationId xmlns:p14="http://schemas.microsoft.com/office/powerpoint/2010/main" val="2215626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1776</Words>
  <Application>Microsoft Office PowerPoint</Application>
  <PresentationFormat>On-screen Show (4:3)</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2018-12-23T15:34:56Z</dcterms:created>
  <dcterms:modified xsi:type="dcterms:W3CDTF">2018-12-23T15:35:48Z</dcterms:modified>
</cp:coreProperties>
</file>