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948" y="-15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029EA-BBCC-4121-AFD4-A45F51ADDB1D}" type="datetimeFigureOut">
              <a:rPr lang="en-US" smtClean="0"/>
              <a:t>03-Dec-17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257300"/>
            <a:ext cx="26225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C02FB-0D82-4DD1-BE06-B175DD661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08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C02FB-0D82-4DD1-BE06-B175DD6617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60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C02FB-0D82-4DD1-BE06-B175DD6617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8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F494-3D23-4E7D-A2D8-E248C620DEF9}" type="datetime1">
              <a:rPr lang="en-US" smtClean="0"/>
              <a:t>03-Dec-17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#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ACA16-E945-455C-863B-76CAC027C016}" type="datetime1">
              <a:rPr lang="en-US" smtClean="0"/>
              <a:t>03-Dec-17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#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E6DF4-E5C8-4F5F-8F0C-972C2B43E800}" type="datetime1">
              <a:rPr lang="en-US" smtClean="0"/>
              <a:t>03-Dec-17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#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69BA4-2323-4AAE-AE0D-8FA5C706A814}" type="datetime1">
              <a:rPr lang="en-US" smtClean="0"/>
              <a:t>03-Dec-17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#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C5EFF-D361-4044-B1B6-A249C37474FA}" type="datetime1">
              <a:rPr lang="en-US" smtClean="0"/>
              <a:t>03-Dec-17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#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3A6DF-D73C-4ACE-BDDD-F8B53D99E8B4}" type="datetime1">
              <a:rPr lang="en-US" smtClean="0"/>
              <a:t>03-Dec-17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826383" y="9252711"/>
            <a:ext cx="121885" cy="1874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54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#</a:t>
            </a:r>
            <a:endParaRPr sz="1100">
              <a:latin typeface="Calibri"/>
              <a:cs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exploringbinary.com/binary-multiplication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741741"/>
            <a:ext cx="2695575" cy="790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94700"/>
              </a:lnSpc>
            </a:pPr>
            <a:r>
              <a:rPr sz="1800" dirty="0">
                <a:latin typeface="Franklin Gothic Demi Cond"/>
                <a:cs typeface="Franklin Gothic Demi Cond"/>
              </a:rPr>
              <a:t>Al-</a:t>
            </a:r>
            <a:r>
              <a:rPr sz="1800" spc="-20" dirty="0">
                <a:latin typeface="Franklin Gothic Demi Cond"/>
                <a:cs typeface="Franklin Gothic Demi Cond"/>
              </a:rPr>
              <a:t>M</a:t>
            </a:r>
            <a:r>
              <a:rPr sz="1800" spc="0" dirty="0">
                <a:latin typeface="Franklin Gothic Demi Cond"/>
                <a:cs typeface="Franklin Gothic Demi Cond"/>
              </a:rPr>
              <a:t>a</a:t>
            </a:r>
            <a:r>
              <a:rPr sz="1800" spc="-5" dirty="0">
                <a:latin typeface="Franklin Gothic Demi Cond"/>
                <a:cs typeface="Franklin Gothic Demi Cond"/>
              </a:rPr>
              <a:t>moo</a:t>
            </a:r>
            <a:r>
              <a:rPr sz="1800" spc="0" dirty="0">
                <a:latin typeface="Franklin Gothic Demi Cond"/>
                <a:cs typeface="Franklin Gothic Demi Cond"/>
              </a:rPr>
              <a:t>n </a:t>
            </a:r>
            <a:r>
              <a:rPr sz="1800" spc="-5" dirty="0">
                <a:latin typeface="Franklin Gothic Demi Cond"/>
                <a:cs typeface="Franklin Gothic Demi Cond"/>
              </a:rPr>
              <a:t>U</a:t>
            </a:r>
            <a:r>
              <a:rPr sz="1800" spc="5" dirty="0">
                <a:latin typeface="Franklin Gothic Demi Cond"/>
                <a:cs typeface="Franklin Gothic Demi Cond"/>
              </a:rPr>
              <a:t>n</a:t>
            </a:r>
            <a:r>
              <a:rPr sz="1800" spc="-10" dirty="0">
                <a:latin typeface="Franklin Gothic Demi Cond"/>
                <a:cs typeface="Franklin Gothic Demi Cond"/>
              </a:rPr>
              <a:t>i</a:t>
            </a:r>
            <a:r>
              <a:rPr sz="1800" spc="-5" dirty="0">
                <a:latin typeface="Franklin Gothic Demi Cond"/>
                <a:cs typeface="Franklin Gothic Demi Cond"/>
              </a:rPr>
              <a:t>v</a:t>
            </a:r>
            <a:r>
              <a:rPr sz="1800" spc="-25" dirty="0">
                <a:latin typeface="Franklin Gothic Demi Cond"/>
                <a:cs typeface="Franklin Gothic Demi Cond"/>
              </a:rPr>
              <a:t>e</a:t>
            </a:r>
            <a:r>
              <a:rPr sz="1800" spc="-10" dirty="0">
                <a:latin typeface="Franklin Gothic Demi Cond"/>
                <a:cs typeface="Franklin Gothic Demi Cond"/>
              </a:rPr>
              <a:t>rsity</a:t>
            </a:r>
            <a:r>
              <a:rPr sz="1800" spc="0" dirty="0">
                <a:latin typeface="Franklin Gothic Demi Cond"/>
                <a:cs typeface="Franklin Gothic Demi Cond"/>
              </a:rPr>
              <a:t> </a:t>
            </a:r>
            <a:r>
              <a:rPr sz="1800" spc="-5" dirty="0">
                <a:latin typeface="Franklin Gothic Demi Cond"/>
                <a:cs typeface="Franklin Gothic Demi Cond"/>
              </a:rPr>
              <a:t>Co</a:t>
            </a:r>
            <a:r>
              <a:rPr sz="1800" spc="5" dirty="0">
                <a:latin typeface="Franklin Gothic Demi Cond"/>
                <a:cs typeface="Franklin Gothic Demi Cond"/>
              </a:rPr>
              <a:t>l</a:t>
            </a:r>
            <a:r>
              <a:rPr sz="1800" spc="-5" dirty="0">
                <a:latin typeface="Franklin Gothic Demi Cond"/>
                <a:cs typeface="Franklin Gothic Demi Cond"/>
              </a:rPr>
              <a:t>lege Co</a:t>
            </a:r>
            <a:r>
              <a:rPr sz="1800" spc="5" dirty="0">
                <a:latin typeface="Franklin Gothic Demi Cond"/>
                <a:cs typeface="Franklin Gothic Demi Cond"/>
              </a:rPr>
              <a:t>mp</a:t>
            </a:r>
            <a:r>
              <a:rPr sz="1800" spc="0" dirty="0">
                <a:latin typeface="Franklin Gothic Demi Cond"/>
                <a:cs typeface="Franklin Gothic Demi Cond"/>
              </a:rPr>
              <a:t>u</a:t>
            </a:r>
            <a:r>
              <a:rPr sz="1800" spc="-10" dirty="0">
                <a:latin typeface="Franklin Gothic Demi Cond"/>
                <a:cs typeface="Franklin Gothic Demi Cond"/>
              </a:rPr>
              <a:t>ter</a:t>
            </a:r>
            <a:r>
              <a:rPr sz="1800" spc="-15" dirty="0">
                <a:latin typeface="Franklin Gothic Demi Cond"/>
                <a:cs typeface="Franklin Gothic Demi Cond"/>
              </a:rPr>
              <a:t> </a:t>
            </a:r>
            <a:r>
              <a:rPr sz="1800" spc="-5" dirty="0">
                <a:latin typeface="Franklin Gothic Demi Cond"/>
                <a:cs typeface="Franklin Gothic Demi Cond"/>
              </a:rPr>
              <a:t>Sc</a:t>
            </a:r>
            <a:r>
              <a:rPr sz="1800" spc="0" dirty="0">
                <a:latin typeface="Franklin Gothic Demi Cond"/>
                <a:cs typeface="Franklin Gothic Demi Cond"/>
              </a:rPr>
              <a:t>i</a:t>
            </a:r>
            <a:r>
              <a:rPr sz="1800" spc="-10" dirty="0">
                <a:latin typeface="Franklin Gothic Demi Cond"/>
                <a:cs typeface="Franklin Gothic Demi Cond"/>
              </a:rPr>
              <a:t>ence</a:t>
            </a:r>
            <a:r>
              <a:rPr sz="1800" spc="-5" dirty="0">
                <a:latin typeface="Franklin Gothic Demi Cond"/>
                <a:cs typeface="Franklin Gothic Demi Cond"/>
              </a:rPr>
              <a:t> </a:t>
            </a:r>
            <a:r>
              <a:rPr sz="1800" spc="0" dirty="0">
                <a:latin typeface="Franklin Gothic Demi Cond"/>
                <a:cs typeface="Franklin Gothic Demi Cond"/>
              </a:rPr>
              <a:t>Depa</a:t>
            </a:r>
            <a:r>
              <a:rPr sz="1800" spc="-10" dirty="0">
                <a:latin typeface="Franklin Gothic Demi Cond"/>
                <a:cs typeface="Franklin Gothic Demi Cond"/>
              </a:rPr>
              <a:t>rtment</a:t>
            </a:r>
            <a:r>
              <a:rPr sz="1800" spc="-5" dirty="0">
                <a:latin typeface="Franklin Gothic Demi Cond"/>
                <a:cs typeface="Franklin Gothic Demi Cond"/>
              </a:rPr>
              <a:t> Secon</a:t>
            </a:r>
            <a:r>
              <a:rPr sz="1800" spc="0" dirty="0">
                <a:latin typeface="Franklin Gothic Demi Cond"/>
                <a:cs typeface="Franklin Gothic Demi Cond"/>
              </a:rPr>
              <a:t>d</a:t>
            </a:r>
            <a:r>
              <a:rPr sz="1800" spc="5" dirty="0">
                <a:latin typeface="Franklin Gothic Demi Cond"/>
                <a:cs typeface="Franklin Gothic Demi Cond"/>
              </a:rPr>
              <a:t> </a:t>
            </a:r>
            <a:r>
              <a:rPr sz="1800" spc="-20" dirty="0">
                <a:latin typeface="Franklin Gothic Demi Cond"/>
                <a:cs typeface="Franklin Gothic Demi Cond"/>
              </a:rPr>
              <a:t>Y</a:t>
            </a:r>
            <a:r>
              <a:rPr sz="1800" spc="-10" dirty="0">
                <a:latin typeface="Franklin Gothic Demi Cond"/>
                <a:cs typeface="Franklin Gothic Demi Cond"/>
              </a:rPr>
              <a:t>ear</a:t>
            </a:r>
            <a:endParaRPr sz="1800">
              <a:latin typeface="Franklin Gothic Demi Cond"/>
              <a:cs typeface="Franklin Gothic Demi Con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69338" y="2804794"/>
            <a:ext cx="3632835" cy="882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spc="-15" dirty="0">
                <a:latin typeface="Algerian"/>
                <a:cs typeface="Algerian"/>
              </a:rPr>
              <a:t>Archite</a:t>
            </a:r>
            <a:r>
              <a:rPr sz="1800" spc="-25" dirty="0">
                <a:latin typeface="Algerian"/>
                <a:cs typeface="Algerian"/>
              </a:rPr>
              <a:t>c</a:t>
            </a:r>
            <a:r>
              <a:rPr sz="1800" spc="0" dirty="0">
                <a:latin typeface="Algerian"/>
                <a:cs typeface="Algerian"/>
              </a:rPr>
              <a:t>tu</a:t>
            </a:r>
            <a:r>
              <a:rPr sz="1800" spc="5" dirty="0">
                <a:latin typeface="Algerian"/>
                <a:cs typeface="Algerian"/>
              </a:rPr>
              <a:t>r</a:t>
            </a:r>
            <a:r>
              <a:rPr sz="1800" spc="-15" dirty="0">
                <a:latin typeface="Algerian"/>
                <a:cs typeface="Algerian"/>
              </a:rPr>
              <a:t>e</a:t>
            </a:r>
            <a:r>
              <a:rPr sz="1800" spc="0" dirty="0">
                <a:latin typeface="Algerian"/>
                <a:cs typeface="Algerian"/>
              </a:rPr>
              <a:t> </a:t>
            </a:r>
            <a:r>
              <a:rPr sz="1800" spc="-10" dirty="0">
                <a:latin typeface="Algerian"/>
                <a:cs typeface="Algerian"/>
              </a:rPr>
              <a:t>a</a:t>
            </a:r>
            <a:r>
              <a:rPr sz="1800" spc="-15" dirty="0">
                <a:latin typeface="Algerian"/>
                <a:cs typeface="Algerian"/>
              </a:rPr>
              <a:t>nd</a:t>
            </a:r>
            <a:r>
              <a:rPr sz="1800" spc="-10" dirty="0">
                <a:latin typeface="Algerian"/>
                <a:cs typeface="Algerian"/>
              </a:rPr>
              <a:t> </a:t>
            </a:r>
            <a:r>
              <a:rPr sz="1800" spc="-15" dirty="0">
                <a:latin typeface="Algerian"/>
                <a:cs typeface="Algerian"/>
              </a:rPr>
              <a:t>Logic</a:t>
            </a:r>
            <a:r>
              <a:rPr sz="1800" spc="5" dirty="0">
                <a:latin typeface="Algerian"/>
                <a:cs typeface="Algerian"/>
              </a:rPr>
              <a:t> </a:t>
            </a:r>
            <a:r>
              <a:rPr sz="1800" spc="-30" dirty="0">
                <a:latin typeface="Algerian"/>
                <a:cs typeface="Algerian"/>
              </a:rPr>
              <a:t>G</a:t>
            </a:r>
            <a:r>
              <a:rPr sz="1800" spc="-15" dirty="0">
                <a:latin typeface="Algerian"/>
                <a:cs typeface="Algerian"/>
              </a:rPr>
              <a:t>a</a:t>
            </a:r>
            <a:r>
              <a:rPr sz="1800" spc="-10" dirty="0">
                <a:latin typeface="Algerian"/>
                <a:cs typeface="Algerian"/>
              </a:rPr>
              <a:t>t</a:t>
            </a:r>
            <a:r>
              <a:rPr sz="1800" spc="-15" dirty="0">
                <a:latin typeface="Algerian"/>
                <a:cs typeface="Algerian"/>
              </a:rPr>
              <a:t>es</a:t>
            </a:r>
            <a:endParaRPr sz="1800">
              <a:latin typeface="Algerian"/>
              <a:cs typeface="Algerian"/>
            </a:endParaRPr>
          </a:p>
          <a:p>
            <a:pPr>
              <a:lnSpc>
                <a:spcPts val="2200"/>
              </a:lnSpc>
              <a:spcBef>
                <a:spcPts val="44"/>
              </a:spcBef>
            </a:pPr>
            <a:endParaRPr sz="2200"/>
          </a:p>
          <a:p>
            <a:pPr marL="1270" algn="ctr">
              <a:lnSpc>
                <a:spcPct val="100000"/>
              </a:lnSpc>
            </a:pPr>
            <a:r>
              <a:rPr sz="1800" i="1" spc="-15" dirty="0">
                <a:latin typeface="Matura MT Script Capitals"/>
                <a:cs typeface="Matura MT Script Capitals"/>
              </a:rPr>
              <a:t>Numb</a:t>
            </a:r>
            <a:r>
              <a:rPr sz="1800" i="1" spc="-20" dirty="0">
                <a:latin typeface="Matura MT Script Capitals"/>
                <a:cs typeface="Matura MT Script Capitals"/>
              </a:rPr>
              <a:t>e</a:t>
            </a:r>
            <a:r>
              <a:rPr sz="1800" i="1" spc="0" dirty="0">
                <a:latin typeface="Matura MT Script Capitals"/>
                <a:cs typeface="Matura MT Script Capitals"/>
              </a:rPr>
              <a:t>r</a:t>
            </a:r>
            <a:r>
              <a:rPr sz="1800" i="1" spc="-5" dirty="0">
                <a:latin typeface="Matura MT Script Capitals"/>
                <a:cs typeface="Matura MT Script Capitals"/>
              </a:rPr>
              <a:t> Sys</a:t>
            </a:r>
            <a:r>
              <a:rPr sz="1800" i="1" spc="10" dirty="0">
                <a:latin typeface="Matura MT Script Capitals"/>
                <a:cs typeface="Matura MT Script Capitals"/>
              </a:rPr>
              <a:t>t</a:t>
            </a:r>
            <a:r>
              <a:rPr sz="1800" i="1" spc="-20" dirty="0">
                <a:latin typeface="Matura MT Script Capitals"/>
                <a:cs typeface="Matura MT Script Capitals"/>
              </a:rPr>
              <a:t>e</a:t>
            </a:r>
            <a:r>
              <a:rPr sz="1800" i="1" spc="-15" dirty="0">
                <a:latin typeface="Matura MT Script Capitals"/>
                <a:cs typeface="Matura MT Script Capitals"/>
              </a:rPr>
              <a:t>m</a:t>
            </a:r>
            <a:endParaRPr sz="1800">
              <a:latin typeface="Matura MT Script Capitals"/>
              <a:cs typeface="Matura MT Script Capital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5294248"/>
            <a:ext cx="287489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spc="-5" dirty="0" smtClean="0">
                <a:latin typeface="Jokerman"/>
                <a:cs typeface="Jokerman"/>
              </a:rPr>
              <a:t>B</a:t>
            </a:r>
            <a:r>
              <a:rPr sz="2000" i="1" spc="0" dirty="0" smtClean="0">
                <a:latin typeface="Jokerman"/>
                <a:cs typeface="Jokerman"/>
              </a:rPr>
              <a:t>y</a:t>
            </a:r>
            <a:r>
              <a:rPr lang="en-US" sz="2000" i="1" spc="0" dirty="0" smtClean="0">
                <a:latin typeface="Jokerman"/>
                <a:cs typeface="Jokerman"/>
              </a:rPr>
              <a:t> </a:t>
            </a:r>
            <a:r>
              <a:rPr lang="en-US" sz="2000" i="1" spc="0" dirty="0" err="1" smtClean="0">
                <a:latin typeface="Jokerman"/>
                <a:cs typeface="Jokerman"/>
              </a:rPr>
              <a:t>Dr.Mazin</a:t>
            </a:r>
            <a:r>
              <a:rPr lang="en-US" sz="2000" i="1" spc="0" dirty="0" smtClean="0">
                <a:latin typeface="Jokerman"/>
                <a:cs typeface="Jokerman"/>
              </a:rPr>
              <a:t> </a:t>
            </a:r>
            <a:r>
              <a:rPr lang="en-US" sz="2000" i="1" spc="0" dirty="0" err="1" smtClean="0">
                <a:latin typeface="Jokerman"/>
                <a:cs typeface="Jokerman"/>
              </a:rPr>
              <a:t>Alzewary</a:t>
            </a:r>
            <a:endParaRPr sz="2000" dirty="0">
              <a:latin typeface="Jokerman"/>
              <a:cs typeface="Joker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59010" y="8458200"/>
            <a:ext cx="138919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 smtClean="0">
                <a:latin typeface="Calibri"/>
                <a:cs typeface="Calibri"/>
              </a:rPr>
              <a:t>201</a:t>
            </a:r>
            <a:r>
              <a:rPr lang="en-US" sz="2000" dirty="0" smtClean="0">
                <a:latin typeface="Calibri"/>
                <a:cs typeface="Calibri"/>
              </a:rPr>
              <a:t>7</a:t>
            </a:r>
            <a:r>
              <a:rPr sz="2000" spc="-15" dirty="0" smtClean="0">
                <a:latin typeface="Calibri"/>
                <a:cs typeface="Calibri"/>
              </a:rPr>
              <a:t>-</a:t>
            </a:r>
            <a:r>
              <a:rPr sz="2000" spc="0" dirty="0" smtClean="0">
                <a:latin typeface="Calibri"/>
                <a:cs typeface="Calibri"/>
              </a:rPr>
              <a:t>201</a:t>
            </a:r>
            <a:r>
              <a:rPr lang="en-US" sz="2000" spc="0" dirty="0" smtClean="0">
                <a:latin typeface="Calibri"/>
                <a:cs typeface="Calibri"/>
              </a:rPr>
              <a:t>8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46023"/>
            <a:ext cx="3878579" cy="3161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" algn="r">
              <a:lnSpc>
                <a:spcPct val="100000"/>
              </a:lnSpc>
            </a:pPr>
            <a:r>
              <a:rPr sz="1600" b="1" spc="-15" dirty="0">
                <a:latin typeface="Calibri"/>
                <a:cs typeface="Calibri"/>
              </a:rPr>
              <a:t>Q</a:t>
            </a:r>
            <a:r>
              <a:rPr sz="1600" b="1" spc="-20" dirty="0">
                <a:latin typeface="Calibri"/>
                <a:cs typeface="Calibri"/>
              </a:rPr>
              <a:t>u</a:t>
            </a:r>
            <a:r>
              <a:rPr sz="1600" b="1" spc="-15" dirty="0">
                <a:latin typeface="Calibri"/>
                <a:cs typeface="Calibri"/>
              </a:rPr>
              <a:t>e</a:t>
            </a:r>
            <a:r>
              <a:rPr sz="1600" b="1" spc="0" dirty="0">
                <a:latin typeface="Calibri"/>
                <a:cs typeface="Calibri"/>
              </a:rPr>
              <a:t>s</a:t>
            </a:r>
            <a:r>
              <a:rPr sz="1600" b="1" spc="-5" dirty="0">
                <a:latin typeface="Calibri"/>
                <a:cs typeface="Calibri"/>
              </a:rPr>
              <a:t>tio</a:t>
            </a:r>
            <a:r>
              <a:rPr sz="1600" b="1" spc="-15" dirty="0">
                <a:latin typeface="Calibri"/>
                <a:cs typeface="Calibri"/>
              </a:rPr>
              <a:t>n</a:t>
            </a:r>
            <a:r>
              <a:rPr sz="1600" b="1" spc="-10" dirty="0">
                <a:latin typeface="Calibri"/>
                <a:cs typeface="Calibri"/>
              </a:rPr>
              <a:t>s</a:t>
            </a:r>
            <a:endParaRPr sz="1600">
              <a:latin typeface="Calibri"/>
              <a:cs typeface="Calibri"/>
            </a:endParaRPr>
          </a:p>
          <a:p>
            <a:pPr>
              <a:lnSpc>
                <a:spcPts val="1500"/>
              </a:lnSpc>
              <a:spcBef>
                <a:spcPts val="29"/>
              </a:spcBef>
            </a:pPr>
            <a:endParaRPr sz="1500"/>
          </a:p>
          <a:p>
            <a:pPr marL="12700">
              <a:lnSpc>
                <a:spcPct val="100000"/>
              </a:lnSpc>
            </a:pPr>
            <a:r>
              <a:rPr sz="1200" spc="-10" dirty="0">
                <a:latin typeface="Calibri"/>
                <a:cs typeface="Calibri"/>
              </a:rPr>
              <a:t>Q1)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 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2</a:t>
            </a:r>
            <a:r>
              <a:rPr sz="1200" spc="0" dirty="0">
                <a:latin typeface="Calibri"/>
                <a:cs typeface="Calibri"/>
              </a:rPr>
              <a:t>3</a:t>
            </a:r>
            <a:r>
              <a:rPr sz="1200" spc="1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10 </a:t>
            </a:r>
            <a:r>
              <a:rPr sz="1200" spc="127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bin</a:t>
            </a:r>
            <a:r>
              <a:rPr sz="1200" spc="-10" dirty="0">
                <a:latin typeface="Calibri"/>
                <a:cs typeface="Calibri"/>
              </a:rPr>
              <a:t>ary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-10" dirty="0">
                <a:latin typeface="Calibri"/>
                <a:cs typeface="Calibri"/>
              </a:rPr>
              <a:t>b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r</a:t>
            </a:r>
            <a:endParaRPr sz="1200">
              <a:latin typeface="Calibri"/>
              <a:cs typeface="Calibri"/>
            </a:endParaRPr>
          </a:p>
          <a:p>
            <a:pPr marL="12700" marR="336550">
              <a:lnSpc>
                <a:spcPct val="152500"/>
              </a:lnSpc>
            </a:pPr>
            <a:r>
              <a:rPr sz="1200" spc="-10" dirty="0">
                <a:latin typeface="Calibri"/>
                <a:cs typeface="Calibri"/>
              </a:rPr>
              <a:t>Q2)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 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0</a:t>
            </a:r>
            <a:r>
              <a:rPr sz="1200" spc="-1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11</a:t>
            </a:r>
            <a:r>
              <a:rPr sz="1200" spc="-5" dirty="0">
                <a:latin typeface="Calibri"/>
                <a:cs typeface="Calibri"/>
              </a:rPr>
              <a:t> 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hexa</a:t>
            </a:r>
            <a:r>
              <a:rPr sz="1200" spc="-10" dirty="0">
                <a:latin typeface="Calibri"/>
                <a:cs typeface="Calibri"/>
              </a:rPr>
              <a:t>d</a:t>
            </a:r>
            <a:r>
              <a:rPr sz="1200" spc="0" dirty="0">
                <a:latin typeface="Calibri"/>
                <a:cs typeface="Calibri"/>
              </a:rPr>
              <a:t>ecimal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r>
              <a:rPr sz="1200" spc="-10" dirty="0">
                <a:latin typeface="Calibri"/>
                <a:cs typeface="Calibri"/>
              </a:rPr>
              <a:t> Q3)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 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0</a:t>
            </a:r>
            <a:r>
              <a:rPr sz="1200" spc="-1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11</a:t>
            </a:r>
            <a:r>
              <a:rPr sz="1200" spc="-5" dirty="0">
                <a:latin typeface="Calibri"/>
                <a:cs typeface="Calibri"/>
              </a:rPr>
              <a:t> 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  <a:p>
            <a:pPr marL="12700" marR="767080">
              <a:lnSpc>
                <a:spcPct val="152500"/>
              </a:lnSpc>
            </a:pPr>
            <a:r>
              <a:rPr sz="1200" spc="-10" dirty="0">
                <a:latin typeface="Calibri"/>
                <a:cs typeface="Calibri"/>
              </a:rPr>
              <a:t>Q4)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r>
              <a:rPr sz="1200" spc="0" dirty="0">
                <a:latin typeface="Calibri"/>
                <a:cs typeface="Calibri"/>
              </a:rPr>
              <a:t>  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6</a:t>
            </a:r>
            <a:r>
              <a:rPr sz="1200" spc="0" dirty="0">
                <a:latin typeface="Calibri"/>
                <a:cs typeface="Calibri"/>
              </a:rPr>
              <a:t>7)</a:t>
            </a:r>
            <a:r>
              <a:rPr sz="1200" spc="0" baseline="-10416" dirty="0">
                <a:latin typeface="Calibri"/>
                <a:cs typeface="Calibri"/>
              </a:rPr>
              <a:t>10 </a:t>
            </a:r>
            <a:r>
              <a:rPr sz="1200" spc="-127" baseline="-10416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hexa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-1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r>
              <a:rPr sz="1200" spc="-10" dirty="0">
                <a:latin typeface="Calibri"/>
                <a:cs typeface="Calibri"/>
              </a:rPr>
              <a:t> Q5)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 (</a:t>
            </a:r>
            <a:r>
              <a:rPr sz="1200" spc="-10" dirty="0">
                <a:latin typeface="Calibri"/>
                <a:cs typeface="Calibri"/>
              </a:rPr>
              <a:t>3</a:t>
            </a:r>
            <a:r>
              <a:rPr sz="1200" spc="-5" dirty="0">
                <a:latin typeface="Calibri"/>
                <a:cs typeface="Calibri"/>
              </a:rPr>
              <a:t>4</a:t>
            </a:r>
            <a:r>
              <a:rPr sz="1200" spc="0" dirty="0">
                <a:latin typeface="Calibri"/>
                <a:cs typeface="Calibri"/>
              </a:rPr>
              <a:t>5</a:t>
            </a:r>
            <a:r>
              <a:rPr sz="1200" spc="1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8 </a:t>
            </a:r>
            <a:r>
              <a:rPr sz="1200" spc="-127" baseline="-10416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h</a:t>
            </a:r>
            <a:r>
              <a:rPr sz="1200" spc="0" dirty="0">
                <a:latin typeface="Calibri"/>
                <a:cs typeface="Calibri"/>
              </a:rPr>
              <a:t>exadecimal </a:t>
            </a:r>
            <a:r>
              <a:rPr sz="1200" spc="-10" dirty="0">
                <a:latin typeface="Calibri"/>
                <a:cs typeface="Calibri"/>
              </a:rPr>
              <a:t>Q6)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 (</a:t>
            </a:r>
            <a:r>
              <a:rPr sz="1200" spc="-15" dirty="0">
                <a:latin typeface="Calibri"/>
                <a:cs typeface="Calibri"/>
              </a:rPr>
              <a:t>FA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0" dirty="0">
                <a:latin typeface="Calibri"/>
                <a:cs typeface="Calibri"/>
              </a:rPr>
              <a:t>2</a:t>
            </a:r>
            <a:r>
              <a:rPr sz="1200" spc="1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16 </a:t>
            </a:r>
            <a:r>
              <a:rPr sz="1200" spc="-127" baseline="-10416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25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10" dirty="0">
                <a:latin typeface="Calibri"/>
                <a:cs typeface="Calibri"/>
              </a:rPr>
              <a:t>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  <a:p>
            <a:pPr marL="12700" marR="659130">
              <a:lnSpc>
                <a:spcPts val="2210"/>
              </a:lnSpc>
              <a:spcBef>
                <a:spcPts val="185"/>
              </a:spcBef>
            </a:pPr>
            <a:r>
              <a:rPr sz="1200" spc="-10" dirty="0">
                <a:latin typeface="Calibri"/>
                <a:cs typeface="Calibri"/>
              </a:rPr>
              <a:t>Q7)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 (</a:t>
            </a:r>
            <a:r>
              <a:rPr sz="1200" spc="0" dirty="0">
                <a:latin typeface="Calibri"/>
                <a:cs typeface="Calibri"/>
              </a:rPr>
              <a:t>D</a:t>
            </a:r>
            <a:r>
              <a:rPr sz="1200" spc="-5" dirty="0">
                <a:latin typeface="Calibri"/>
                <a:cs typeface="Calibri"/>
              </a:rPr>
              <a:t>F</a:t>
            </a:r>
            <a:r>
              <a:rPr sz="1200" spc="0" dirty="0">
                <a:latin typeface="Calibri"/>
                <a:cs typeface="Calibri"/>
              </a:rPr>
              <a:t>3</a:t>
            </a:r>
            <a:r>
              <a:rPr sz="1200" spc="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16 </a:t>
            </a:r>
            <a:r>
              <a:rPr sz="1200" spc="-127" baseline="-10416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decimal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-1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r>
              <a:rPr sz="1200" spc="-10" dirty="0">
                <a:latin typeface="Calibri"/>
                <a:cs typeface="Calibri"/>
              </a:rPr>
              <a:t> Q8)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 (</a:t>
            </a:r>
            <a:r>
              <a:rPr sz="1200" spc="-10" dirty="0">
                <a:latin typeface="Calibri"/>
                <a:cs typeface="Calibri"/>
              </a:rPr>
              <a:t>7</a:t>
            </a:r>
            <a:r>
              <a:rPr sz="1200" spc="-5" dirty="0">
                <a:latin typeface="Calibri"/>
                <a:cs typeface="Calibri"/>
              </a:rPr>
              <a:t>8</a:t>
            </a:r>
            <a:r>
              <a:rPr sz="1200" spc="0" dirty="0">
                <a:latin typeface="Calibri"/>
                <a:cs typeface="Calibri"/>
              </a:rPr>
              <a:t>6</a:t>
            </a:r>
            <a:r>
              <a:rPr sz="1200" spc="1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8 </a:t>
            </a:r>
            <a:r>
              <a:rPr sz="1200" spc="-127" baseline="-10416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h</a:t>
            </a:r>
            <a:r>
              <a:rPr sz="1200" spc="0" dirty="0">
                <a:latin typeface="Calibri"/>
                <a:cs typeface="Calibri"/>
              </a:rPr>
              <a:t>exadecimal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sz="1200" spc="-10" dirty="0">
                <a:latin typeface="Calibri"/>
                <a:cs typeface="Calibri"/>
              </a:rPr>
              <a:t>Q9)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esu</a:t>
            </a:r>
            <a:r>
              <a:rPr sz="1200" spc="-15" dirty="0">
                <a:latin typeface="Calibri"/>
                <a:cs typeface="Calibri"/>
              </a:rPr>
              <a:t>l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  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20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2</a:t>
            </a:r>
            <a:r>
              <a:rPr sz="1200" spc="-5" dirty="0">
                <a:latin typeface="Calibri"/>
                <a:cs typeface="Calibri"/>
              </a:rPr>
              <a:t>3</a:t>
            </a:r>
            <a:r>
              <a:rPr sz="1200" spc="0" dirty="0">
                <a:latin typeface="Calibri"/>
                <a:cs typeface="Calibri"/>
              </a:rPr>
              <a:t>3</a:t>
            </a:r>
            <a:r>
              <a:rPr sz="1200" spc="1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10</a:t>
            </a: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5" dirty="0">
                <a:latin typeface="Calibri"/>
                <a:cs typeface="Calibri"/>
              </a:rPr>
              <a:t> (</a:t>
            </a:r>
            <a:r>
              <a:rPr sz="1200" spc="-10" dirty="0">
                <a:latin typeface="Calibri"/>
                <a:cs typeface="Calibri"/>
              </a:rPr>
              <a:t>3</a:t>
            </a:r>
            <a:r>
              <a:rPr sz="1200" spc="-5" dirty="0">
                <a:latin typeface="Calibri"/>
                <a:cs typeface="Calibri"/>
              </a:rPr>
              <a:t>4</a:t>
            </a:r>
            <a:r>
              <a:rPr sz="1200" spc="0" dirty="0">
                <a:latin typeface="Calibri"/>
                <a:cs typeface="Calibri"/>
              </a:rPr>
              <a:t>2)</a:t>
            </a:r>
            <a:r>
              <a:rPr sz="1200" spc="-22" baseline="-10416" dirty="0">
                <a:latin typeface="Calibri"/>
                <a:cs typeface="Calibri"/>
              </a:rPr>
              <a:t>10</a:t>
            </a:r>
            <a:endParaRPr sz="1200" baseline="-10416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200" spc="-10" dirty="0">
                <a:latin typeface="Calibri"/>
                <a:cs typeface="Calibri"/>
              </a:rPr>
              <a:t>Q10)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res</a:t>
            </a:r>
            <a:r>
              <a:rPr sz="1200" spc="0" dirty="0">
                <a:latin typeface="Calibri"/>
                <a:cs typeface="Calibri"/>
              </a:rPr>
              <a:t>u</a:t>
            </a:r>
            <a:r>
              <a:rPr sz="1200" spc="-15" dirty="0">
                <a:latin typeface="Calibri"/>
                <a:cs typeface="Calibri"/>
              </a:rPr>
              <a:t>l</a:t>
            </a:r>
            <a:r>
              <a:rPr sz="1200" spc="-5" dirty="0">
                <a:latin typeface="Calibri"/>
                <a:cs typeface="Calibri"/>
              </a:rPr>
              <a:t>t </a:t>
            </a:r>
            <a:r>
              <a:rPr sz="1200" spc="0" dirty="0">
                <a:latin typeface="Calibri"/>
                <a:cs typeface="Calibri"/>
              </a:rPr>
              <a:t>of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20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2</a:t>
            </a:r>
            <a:r>
              <a:rPr sz="1200" spc="-5" dirty="0">
                <a:latin typeface="Calibri"/>
                <a:cs typeface="Calibri"/>
              </a:rPr>
              <a:t>3</a:t>
            </a:r>
            <a:r>
              <a:rPr sz="1200" spc="0" dirty="0">
                <a:latin typeface="Calibri"/>
                <a:cs typeface="Calibri"/>
              </a:rPr>
              <a:t>3</a:t>
            </a:r>
            <a:r>
              <a:rPr sz="1200" spc="1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10</a:t>
            </a: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5" dirty="0">
                <a:latin typeface="Calibri"/>
                <a:cs typeface="Calibri"/>
              </a:rPr>
              <a:t> (</a:t>
            </a:r>
            <a:r>
              <a:rPr sz="1200" spc="-10" dirty="0">
                <a:latin typeface="Calibri"/>
                <a:cs typeface="Calibri"/>
              </a:rPr>
              <a:t>3</a:t>
            </a:r>
            <a:r>
              <a:rPr sz="1200" spc="-5" dirty="0">
                <a:latin typeface="Calibri"/>
                <a:cs typeface="Calibri"/>
              </a:rPr>
              <a:t>4</a:t>
            </a:r>
            <a:r>
              <a:rPr sz="1200" spc="0" dirty="0">
                <a:latin typeface="Calibri"/>
                <a:cs typeface="Calibri"/>
              </a:rPr>
              <a:t>2)</a:t>
            </a:r>
            <a:r>
              <a:rPr sz="1200" spc="0" baseline="-10416" dirty="0">
                <a:latin typeface="Calibri"/>
                <a:cs typeface="Calibri"/>
              </a:rPr>
              <a:t>8</a:t>
            </a:r>
            <a:endParaRPr sz="1200" baseline="-10416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3578621"/>
            <a:ext cx="1416685" cy="1974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52700"/>
              </a:lnSpc>
            </a:pPr>
            <a:r>
              <a:rPr sz="1200" spc="-10" dirty="0">
                <a:latin typeface="Calibri"/>
                <a:cs typeface="Calibri"/>
              </a:rPr>
              <a:t>Q11)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res</a:t>
            </a:r>
            <a:r>
              <a:rPr sz="1200" spc="0" dirty="0">
                <a:latin typeface="Calibri"/>
                <a:cs typeface="Calibri"/>
              </a:rPr>
              <a:t>u</a:t>
            </a:r>
            <a:r>
              <a:rPr sz="1200" spc="-15" dirty="0">
                <a:latin typeface="Calibri"/>
                <a:cs typeface="Calibri"/>
              </a:rPr>
              <a:t>l</a:t>
            </a:r>
            <a:r>
              <a:rPr sz="1200" spc="-5" dirty="0">
                <a:latin typeface="Calibri"/>
                <a:cs typeface="Calibri"/>
              </a:rPr>
              <a:t>t </a:t>
            </a:r>
            <a:r>
              <a:rPr sz="1200" spc="0" dirty="0">
                <a:latin typeface="Calibri"/>
                <a:cs typeface="Calibri"/>
              </a:rPr>
              <a:t>of </a:t>
            </a:r>
            <a:r>
              <a:rPr sz="1200" spc="-10" dirty="0">
                <a:latin typeface="Calibri"/>
                <a:cs typeface="Calibri"/>
              </a:rPr>
              <a:t>Q12</a:t>
            </a:r>
            <a:r>
              <a:rPr sz="1200" spc="-5" dirty="0">
                <a:latin typeface="Calibri"/>
                <a:cs typeface="Calibri"/>
              </a:rPr>
              <a:t>)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esult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 </a:t>
            </a:r>
            <a:r>
              <a:rPr sz="1200" spc="-10" dirty="0">
                <a:latin typeface="Calibri"/>
                <a:cs typeface="Calibri"/>
              </a:rPr>
              <a:t>Q13</a:t>
            </a:r>
            <a:r>
              <a:rPr sz="1200" spc="-5" dirty="0">
                <a:latin typeface="Calibri"/>
                <a:cs typeface="Calibri"/>
              </a:rPr>
              <a:t>)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esult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 </a:t>
            </a:r>
            <a:r>
              <a:rPr sz="1200" spc="-10" dirty="0">
                <a:latin typeface="Calibri"/>
                <a:cs typeface="Calibri"/>
              </a:rPr>
              <a:t>Q14</a:t>
            </a:r>
            <a:r>
              <a:rPr sz="1200" spc="-5" dirty="0">
                <a:latin typeface="Calibri"/>
                <a:cs typeface="Calibri"/>
              </a:rPr>
              <a:t>)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esult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 </a:t>
            </a:r>
            <a:r>
              <a:rPr sz="1200" spc="-10" dirty="0">
                <a:latin typeface="Calibri"/>
                <a:cs typeface="Calibri"/>
              </a:rPr>
              <a:t>Q15</a:t>
            </a:r>
            <a:r>
              <a:rPr sz="1200" spc="-5" dirty="0">
                <a:latin typeface="Calibri"/>
                <a:cs typeface="Calibri"/>
              </a:rPr>
              <a:t>)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esult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 </a:t>
            </a:r>
            <a:r>
              <a:rPr sz="1200" spc="-10" dirty="0">
                <a:latin typeface="Calibri"/>
                <a:cs typeface="Calibri"/>
              </a:rPr>
              <a:t>Q16</a:t>
            </a:r>
            <a:r>
              <a:rPr sz="1200" spc="-5" dirty="0">
                <a:latin typeface="Calibri"/>
                <a:cs typeface="Calibri"/>
              </a:rPr>
              <a:t>)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esult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 </a:t>
            </a:r>
            <a:r>
              <a:rPr sz="1200" spc="-10" dirty="0">
                <a:latin typeface="Calibri"/>
                <a:cs typeface="Calibri"/>
              </a:rPr>
              <a:t>Q17</a:t>
            </a:r>
            <a:r>
              <a:rPr sz="1200" spc="-5" dirty="0">
                <a:latin typeface="Calibri"/>
                <a:cs typeface="Calibri"/>
              </a:rPr>
              <a:t>)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 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0" dirty="0">
                <a:latin typeface="Calibri"/>
                <a:cs typeface="Calibri"/>
              </a:rPr>
              <a:t>esult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06447" y="3674998"/>
            <a:ext cx="1308100" cy="1885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2</a:t>
            </a:r>
            <a:r>
              <a:rPr sz="1200" spc="-20" dirty="0">
                <a:latin typeface="Calibri"/>
                <a:cs typeface="Calibri"/>
              </a:rPr>
              <a:t>3</a:t>
            </a:r>
            <a:r>
              <a:rPr sz="1200" spc="-10" dirty="0">
                <a:latin typeface="Calibri"/>
                <a:cs typeface="Calibri"/>
              </a:rPr>
              <a:t>4</a:t>
            </a:r>
            <a:r>
              <a:rPr sz="1200" spc="-5" dirty="0">
                <a:latin typeface="Calibri"/>
                <a:cs typeface="Calibri"/>
              </a:rPr>
              <a:t>5</a:t>
            </a:r>
            <a:r>
              <a:rPr sz="1200" spc="-20" dirty="0">
                <a:latin typeface="Calibri"/>
                <a:cs typeface="Calibri"/>
              </a:rPr>
              <a:t>6</a:t>
            </a:r>
            <a:r>
              <a:rPr sz="1200" spc="0" dirty="0">
                <a:latin typeface="Calibri"/>
                <a:cs typeface="Calibri"/>
              </a:rPr>
              <a:t>3</a:t>
            </a:r>
            <a:r>
              <a:rPr sz="1200" spc="2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10</a:t>
            </a: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5" dirty="0">
                <a:latin typeface="Calibri"/>
                <a:cs typeface="Calibri"/>
              </a:rPr>
              <a:t> (</a:t>
            </a:r>
            <a:r>
              <a:rPr sz="1200" spc="-10" dirty="0">
                <a:latin typeface="Calibri"/>
                <a:cs typeface="Calibri"/>
              </a:rPr>
              <a:t>3</a:t>
            </a:r>
            <a:r>
              <a:rPr sz="1200" spc="-5" dirty="0">
                <a:latin typeface="Calibri"/>
                <a:cs typeface="Calibri"/>
              </a:rPr>
              <a:t>4</a:t>
            </a:r>
            <a:r>
              <a:rPr sz="1200" spc="0" dirty="0">
                <a:latin typeface="Calibri"/>
                <a:cs typeface="Calibri"/>
              </a:rPr>
              <a:t>2)</a:t>
            </a:r>
            <a:r>
              <a:rPr sz="1200" spc="0" baseline="-10416" dirty="0">
                <a:latin typeface="Calibri"/>
                <a:cs typeface="Calibri"/>
              </a:rPr>
              <a:t>16</a:t>
            </a:r>
            <a:endParaRPr sz="1200" baseline="-10416">
              <a:latin typeface="Calibri"/>
              <a:cs typeface="Calibri"/>
            </a:endParaRPr>
          </a:p>
          <a:p>
            <a:pPr marL="14604">
              <a:lnSpc>
                <a:spcPct val="100000"/>
              </a:lnSpc>
              <a:spcBef>
                <a:spcPts val="755"/>
              </a:spcBef>
            </a:pP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1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2</a:t>
            </a: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-5" dirty="0">
                <a:latin typeface="Calibri"/>
                <a:cs typeface="Calibri"/>
              </a:rPr>
              <a:t> 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-20" dirty="0">
                <a:latin typeface="Calibri"/>
                <a:cs typeface="Calibri"/>
              </a:rPr>
              <a:t>0</a:t>
            </a:r>
            <a:r>
              <a:rPr sz="1200" spc="0" dirty="0">
                <a:latin typeface="Calibri"/>
                <a:cs typeface="Calibri"/>
              </a:rPr>
              <a:t>1)</a:t>
            </a:r>
            <a:r>
              <a:rPr sz="1200" spc="0" baseline="-10416" dirty="0">
                <a:latin typeface="Calibri"/>
                <a:cs typeface="Calibri"/>
              </a:rPr>
              <a:t>2</a:t>
            </a:r>
            <a:endParaRPr sz="1200" baseline="-10416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1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1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2 + </a:t>
            </a:r>
            <a:r>
              <a:rPr sz="1200" spc="127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-20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0</a:t>
            </a:r>
            <a:r>
              <a:rPr sz="1200" spc="-5" dirty="0">
                <a:latin typeface="Calibri"/>
                <a:cs typeface="Calibri"/>
              </a:rPr>
              <a:t>1)</a:t>
            </a:r>
            <a:r>
              <a:rPr sz="1200" spc="0" baseline="-10416" dirty="0">
                <a:latin typeface="Calibri"/>
                <a:cs typeface="Calibri"/>
              </a:rPr>
              <a:t>2</a:t>
            </a:r>
            <a:endParaRPr sz="1200" baseline="-10416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1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2 *</a:t>
            </a:r>
            <a:r>
              <a:rPr sz="1200" spc="127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20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0" dirty="0">
                <a:latin typeface="Calibri"/>
                <a:cs typeface="Calibri"/>
              </a:rPr>
              <a:t>1)</a:t>
            </a:r>
            <a:r>
              <a:rPr sz="1200" spc="0" baseline="-10416" dirty="0">
                <a:latin typeface="Calibri"/>
                <a:cs typeface="Calibri"/>
              </a:rPr>
              <a:t>2</a:t>
            </a:r>
            <a:endParaRPr sz="1200" baseline="-10416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1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1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2 / </a:t>
            </a:r>
            <a:r>
              <a:rPr sz="1200" spc="-135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20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0" dirty="0">
                <a:latin typeface="Calibri"/>
                <a:cs typeface="Calibri"/>
              </a:rPr>
              <a:t>1)</a:t>
            </a:r>
            <a:r>
              <a:rPr sz="1200" spc="0" baseline="-10416" dirty="0">
                <a:latin typeface="Calibri"/>
                <a:cs typeface="Calibri"/>
              </a:rPr>
              <a:t>2</a:t>
            </a:r>
            <a:endParaRPr sz="1200" baseline="-10416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0" dirty="0">
                <a:latin typeface="Calibri"/>
                <a:cs typeface="Calibri"/>
              </a:rPr>
              <a:t>1.11</a:t>
            </a:r>
            <a:r>
              <a:rPr sz="1200" spc="20" dirty="0">
                <a:latin typeface="Calibri"/>
                <a:cs typeface="Calibri"/>
              </a:rPr>
              <a:t>)</a:t>
            </a:r>
            <a:r>
              <a:rPr sz="1200" spc="-22" baseline="-10416" dirty="0">
                <a:latin typeface="Calibri"/>
                <a:cs typeface="Calibri"/>
              </a:rPr>
              <a:t>2</a:t>
            </a:r>
            <a:r>
              <a:rPr sz="1200" spc="0" dirty="0">
                <a:latin typeface="Calibri"/>
                <a:cs typeface="Calibri"/>
              </a:rPr>
              <a:t>-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1.</a:t>
            </a:r>
            <a:r>
              <a:rPr sz="1200" spc="-15" dirty="0">
                <a:latin typeface="Calibri"/>
                <a:cs typeface="Calibri"/>
              </a:rPr>
              <a:t>0</a:t>
            </a:r>
            <a:r>
              <a:rPr sz="1200" spc="0" dirty="0">
                <a:latin typeface="Calibri"/>
                <a:cs typeface="Calibri"/>
              </a:rPr>
              <a:t>1)</a:t>
            </a:r>
            <a:r>
              <a:rPr sz="1200" spc="0" baseline="-10416" dirty="0">
                <a:latin typeface="Calibri"/>
                <a:cs typeface="Calibri"/>
              </a:rPr>
              <a:t>2</a:t>
            </a:r>
            <a:endParaRPr sz="1200" baseline="-10416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1.</a:t>
            </a:r>
            <a:r>
              <a:rPr sz="1200" spc="-15" dirty="0">
                <a:latin typeface="Calibri"/>
                <a:cs typeface="Calibri"/>
              </a:rPr>
              <a:t>1</a:t>
            </a:r>
            <a:r>
              <a:rPr sz="1200" spc="0" dirty="0">
                <a:latin typeface="Calibri"/>
                <a:cs typeface="Calibri"/>
              </a:rPr>
              <a:t>0</a:t>
            </a:r>
            <a:r>
              <a:rPr sz="1200" spc="2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2 +</a:t>
            </a:r>
            <a:r>
              <a:rPr sz="1200" spc="127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0" dirty="0">
                <a:latin typeface="Calibri"/>
                <a:cs typeface="Calibri"/>
              </a:rPr>
              <a:t>0.1</a:t>
            </a:r>
            <a:r>
              <a:rPr sz="1200" spc="-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2</a:t>
            </a:r>
            <a:endParaRPr sz="1200" baseline="-10416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5533009"/>
            <a:ext cx="3816350" cy="864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71525">
              <a:lnSpc>
                <a:spcPct val="152500"/>
              </a:lnSpc>
            </a:pPr>
            <a:r>
              <a:rPr sz="1200" spc="-10" dirty="0">
                <a:latin typeface="Calibri"/>
                <a:cs typeface="Calibri"/>
              </a:rPr>
              <a:t>Q18)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ve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u</a:t>
            </a:r>
            <a:r>
              <a:rPr sz="1200" spc="0" dirty="0">
                <a:latin typeface="Calibri"/>
                <a:cs typeface="Calibri"/>
              </a:rPr>
              <a:t>m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r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7</a:t>
            </a:r>
            <a:r>
              <a:rPr sz="1200" spc="-5" dirty="0">
                <a:latin typeface="Calibri"/>
                <a:cs typeface="Calibri"/>
              </a:rPr>
              <a:t>8.6</a:t>
            </a:r>
            <a:r>
              <a:rPr sz="1200" spc="1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8</a:t>
            </a:r>
            <a:r>
              <a:rPr sz="1200" spc="120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hexad</a:t>
            </a:r>
            <a:r>
              <a:rPr sz="1200" spc="-10" dirty="0">
                <a:latin typeface="Calibri"/>
                <a:cs typeface="Calibri"/>
              </a:rPr>
              <a:t>ecim</a:t>
            </a:r>
            <a:r>
              <a:rPr sz="1200" spc="-25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l </a:t>
            </a:r>
            <a:r>
              <a:rPr sz="1200" spc="-10" dirty="0">
                <a:latin typeface="Calibri"/>
                <a:cs typeface="Calibri"/>
              </a:rPr>
              <a:t>Q19</a:t>
            </a:r>
            <a:r>
              <a:rPr sz="1200" spc="0" dirty="0">
                <a:latin typeface="Calibri"/>
                <a:cs typeface="Calibri"/>
              </a:rPr>
              <a:t>)</a:t>
            </a:r>
            <a:r>
              <a:rPr sz="1200" spc="-5" dirty="0">
                <a:latin typeface="Calibri"/>
                <a:cs typeface="Calibri"/>
              </a:rPr>
              <a:t> 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ve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u</a:t>
            </a:r>
            <a:r>
              <a:rPr sz="1200" spc="0" dirty="0">
                <a:latin typeface="Calibri"/>
                <a:cs typeface="Calibri"/>
              </a:rPr>
              <a:t>m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r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3</a:t>
            </a:r>
            <a:r>
              <a:rPr sz="1200" spc="-5" dirty="0">
                <a:latin typeface="Calibri"/>
                <a:cs typeface="Calibri"/>
              </a:rPr>
              <a:t>2.4</a:t>
            </a:r>
            <a:r>
              <a:rPr sz="1200" spc="15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10</a:t>
            </a:r>
            <a:r>
              <a:rPr sz="1200" spc="120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200" spc="-10" dirty="0">
                <a:latin typeface="Calibri"/>
                <a:cs typeface="Calibri"/>
              </a:rPr>
              <a:t>Q20)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Wh</a:t>
            </a:r>
            <a:r>
              <a:rPr sz="1200" spc="-5" dirty="0">
                <a:latin typeface="Calibri"/>
                <a:cs typeface="Calibri"/>
              </a:rPr>
              <a:t>at </a:t>
            </a:r>
            <a:r>
              <a:rPr sz="1200" spc="0" dirty="0">
                <a:latin typeface="Calibri"/>
                <a:cs typeface="Calibri"/>
              </a:rPr>
              <a:t>is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 </a:t>
            </a:r>
            <a:r>
              <a:rPr sz="1200" spc="-5" dirty="0">
                <a:latin typeface="Calibri"/>
                <a:cs typeface="Calibri"/>
              </a:rPr>
              <a:t>re</a:t>
            </a:r>
            <a:r>
              <a:rPr sz="1200" spc="-15" dirty="0">
                <a:latin typeface="Calibri"/>
                <a:cs typeface="Calibri"/>
              </a:rPr>
              <a:t>s</a:t>
            </a:r>
            <a:r>
              <a:rPr sz="1200" spc="0" dirty="0">
                <a:latin typeface="Calibri"/>
                <a:cs typeface="Calibri"/>
              </a:rPr>
              <a:t>ult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spc="0" dirty="0">
                <a:latin typeface="Calibri"/>
                <a:cs typeface="Calibri"/>
              </a:rPr>
              <a:t>f 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20" dirty="0">
                <a:latin typeface="Calibri"/>
                <a:cs typeface="Calibri"/>
              </a:rPr>
              <a:t>9</a:t>
            </a:r>
            <a:r>
              <a:rPr sz="1200" spc="0" dirty="0">
                <a:latin typeface="Calibri"/>
                <a:cs typeface="Calibri"/>
              </a:rPr>
              <a:t>7.86</a:t>
            </a:r>
            <a:r>
              <a:rPr sz="1200" spc="2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10</a:t>
            </a:r>
            <a:r>
              <a:rPr sz="1200" spc="120" baseline="-10416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*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</a:t>
            </a:r>
            <a:r>
              <a:rPr sz="1200" spc="-10" dirty="0">
                <a:latin typeface="Calibri"/>
                <a:cs typeface="Calibri"/>
              </a:rPr>
              <a:t>3</a:t>
            </a:r>
            <a:r>
              <a:rPr sz="1200" spc="-5" dirty="0">
                <a:latin typeface="Calibri"/>
                <a:cs typeface="Calibri"/>
              </a:rPr>
              <a:t>2.4</a:t>
            </a:r>
            <a:r>
              <a:rPr sz="1200" spc="0" dirty="0">
                <a:latin typeface="Calibri"/>
                <a:cs typeface="Calibri"/>
              </a:rPr>
              <a:t>)</a:t>
            </a:r>
            <a:r>
              <a:rPr sz="1200" spc="0" baseline="-10416" dirty="0">
                <a:latin typeface="Calibri"/>
                <a:cs typeface="Calibri"/>
              </a:rPr>
              <a:t>10</a:t>
            </a:r>
            <a:r>
              <a:rPr sz="1200" spc="-22" baseline="-10416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h</a:t>
            </a:r>
            <a:r>
              <a:rPr sz="1200" spc="0" dirty="0">
                <a:latin typeface="Calibri"/>
                <a:cs typeface="Calibri"/>
              </a:rPr>
              <a:t>exadecimal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>
          <a:xfrm>
            <a:off x="3810000" y="9296400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 smtClean="0">
                <a:latin typeface="Calibri"/>
                <a:cs typeface="Calibri"/>
              </a:rPr>
              <a:t>9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43992"/>
            <a:ext cx="5722620" cy="133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5"/>
              </a:lnSpc>
            </a:pPr>
            <a:r>
              <a:rPr sz="1400" spc="-10" dirty="0">
                <a:latin typeface="Arial"/>
                <a:cs typeface="Arial"/>
              </a:rPr>
              <a:t>D</a:t>
            </a:r>
            <a:r>
              <a:rPr sz="1400" spc="0" dirty="0">
                <a:latin typeface="Arial"/>
                <a:cs typeface="Arial"/>
              </a:rPr>
              <a:t>igital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L</a:t>
            </a:r>
            <a:r>
              <a:rPr sz="1400" spc="0" dirty="0">
                <a:latin typeface="Arial"/>
                <a:cs typeface="Arial"/>
              </a:rPr>
              <a:t>ogic</a:t>
            </a:r>
            <a:endParaRPr sz="1400">
              <a:latin typeface="Arial"/>
              <a:cs typeface="Arial"/>
            </a:endParaRPr>
          </a:p>
          <a:p>
            <a:pPr marL="127000" marR="6350" indent="-114300">
              <a:lnSpc>
                <a:spcPts val="1380"/>
              </a:lnSpc>
              <a:spcBef>
                <a:spcPts val="50"/>
              </a:spcBef>
            </a:pPr>
            <a:r>
              <a:rPr sz="1200" dirty="0">
                <a:latin typeface="Times New Roman"/>
                <a:cs typeface="Times New Roman"/>
              </a:rPr>
              <a:t>Di</a:t>
            </a:r>
            <a:r>
              <a:rPr sz="1200" spc="-15" dirty="0">
                <a:latin typeface="Times New Roman"/>
                <a:cs typeface="Times New Roman"/>
              </a:rPr>
              <a:t>g</a:t>
            </a:r>
            <a:r>
              <a:rPr sz="1200" spc="0" dirty="0">
                <a:latin typeface="Times New Roman"/>
                <a:cs typeface="Times New Roman"/>
              </a:rPr>
              <a:t>it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spc="0" dirty="0">
                <a:latin typeface="Times New Roman"/>
                <a:cs typeface="Times New Roman"/>
              </a:rPr>
              <a:t>l l</a:t>
            </a:r>
            <a:r>
              <a:rPr sz="1200" spc="10" dirty="0">
                <a:latin typeface="Times New Roman"/>
                <a:cs typeface="Times New Roman"/>
              </a:rPr>
              <a:t>o</a:t>
            </a:r>
            <a:r>
              <a:rPr sz="1200" spc="-15" dirty="0">
                <a:latin typeface="Times New Roman"/>
                <a:cs typeface="Times New Roman"/>
              </a:rPr>
              <a:t>g</a:t>
            </a:r>
            <a:r>
              <a:rPr sz="1200" spc="0" dirty="0">
                <a:latin typeface="Times New Roman"/>
                <a:cs typeface="Times New Roman"/>
              </a:rPr>
              <a:t>ic is the </a:t>
            </a:r>
            <a:r>
              <a:rPr sz="1200" spc="-10" dirty="0">
                <a:latin typeface="Times New Roman"/>
                <a:cs typeface="Times New Roman"/>
              </a:rPr>
              <a:t>f</a:t>
            </a:r>
            <a:r>
              <a:rPr sz="1200" spc="0" dirty="0">
                <a:latin typeface="Times New Roman"/>
                <a:cs typeface="Times New Roman"/>
              </a:rPr>
              <a:t>ield </a:t>
            </a:r>
            <a:r>
              <a:rPr sz="1200" spc="10" dirty="0">
                <a:latin typeface="Times New Roman"/>
                <a:cs typeface="Times New Roman"/>
              </a:rPr>
              <a:t>t</a:t>
            </a:r>
            <a:r>
              <a:rPr sz="1200" spc="0" dirty="0">
                <a:latin typeface="Times New Roman"/>
                <a:cs typeface="Times New Roman"/>
              </a:rPr>
              <a:t>h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spc="0" dirty="0">
                <a:latin typeface="Times New Roman"/>
                <a:cs typeface="Times New Roman"/>
              </a:rPr>
              <a:t>t is used</a:t>
            </a:r>
            <a:r>
              <a:rPr sz="1200" spc="-5" dirty="0">
                <a:latin typeface="Times New Roman"/>
                <a:cs typeface="Times New Roman"/>
              </a:rPr>
              <a:t> a</a:t>
            </a:r>
            <a:r>
              <a:rPr sz="1200" spc="0" dirty="0">
                <a:latin typeface="Times New Roman"/>
                <a:cs typeface="Times New Roman"/>
              </a:rPr>
              <a:t>s main building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c</a:t>
            </a:r>
            <a:r>
              <a:rPr sz="1200" spc="0" dirty="0">
                <a:latin typeface="Times New Roman"/>
                <a:cs typeface="Times New Roman"/>
              </a:rPr>
              <a:t>ompo</a:t>
            </a:r>
            <a:r>
              <a:rPr sz="1200" spc="10" dirty="0">
                <a:latin typeface="Times New Roman"/>
                <a:cs typeface="Times New Roman"/>
              </a:rPr>
              <a:t>n</a:t>
            </a:r>
            <a:r>
              <a:rPr sz="1200" spc="-5" dirty="0">
                <a:latin typeface="Times New Roman"/>
                <a:cs typeface="Times New Roman"/>
              </a:rPr>
              <a:t>e</a:t>
            </a:r>
            <a:r>
              <a:rPr sz="1200" spc="0" dirty="0">
                <a:latin typeface="Times New Roman"/>
                <a:cs typeface="Times New Roman"/>
              </a:rPr>
              <a:t>nts for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0" dirty="0">
                <a:latin typeface="Times New Roman"/>
                <a:cs typeface="Times New Roman"/>
              </a:rPr>
              <a:t>the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10" dirty="0">
                <a:latin typeface="Times New Roman"/>
                <a:cs typeface="Times New Roman"/>
              </a:rPr>
              <a:t>m</a:t>
            </a:r>
            <a:r>
              <a:rPr sz="1200" spc="0" dirty="0">
                <a:latin typeface="Times New Roman"/>
                <a:cs typeface="Times New Roman"/>
              </a:rPr>
              <a:t>ost di</a:t>
            </a:r>
            <a:r>
              <a:rPr sz="1200" spc="-15" dirty="0">
                <a:latin typeface="Times New Roman"/>
                <a:cs typeface="Times New Roman"/>
              </a:rPr>
              <a:t>g</a:t>
            </a:r>
            <a:r>
              <a:rPr sz="1200" spc="0" dirty="0">
                <a:latin typeface="Times New Roman"/>
                <a:cs typeface="Times New Roman"/>
              </a:rPr>
              <a:t>it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spc="0" dirty="0">
                <a:latin typeface="Times New Roman"/>
                <a:cs typeface="Times New Roman"/>
              </a:rPr>
              <a:t>l devi</a:t>
            </a:r>
            <a:r>
              <a:rPr sz="1200" spc="-5" dirty="0">
                <a:latin typeface="Times New Roman"/>
                <a:cs typeface="Times New Roman"/>
              </a:rPr>
              <a:t>ce</a:t>
            </a:r>
            <a:r>
              <a:rPr sz="1200" spc="0" dirty="0">
                <a:latin typeface="Times New Roman"/>
                <a:cs typeface="Times New Roman"/>
              </a:rPr>
              <a:t>s Most</a:t>
            </a:r>
            <a:r>
              <a:rPr sz="1200" spc="10" dirty="0">
                <a:latin typeface="Times New Roman"/>
                <a:cs typeface="Times New Roman"/>
              </a:rPr>
              <a:t>l</a:t>
            </a:r>
            <a:r>
              <a:rPr sz="1200" spc="0" dirty="0">
                <a:latin typeface="Times New Roman"/>
                <a:cs typeface="Times New Roman"/>
              </a:rPr>
              <a:t>y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0" dirty="0">
                <a:latin typeface="Times New Roman"/>
                <a:cs typeface="Times New Roman"/>
              </a:rPr>
              <a:t>we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0" dirty="0">
                <a:latin typeface="Times New Roman"/>
                <a:cs typeface="Times New Roman"/>
              </a:rPr>
              <a:t>h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spc="10" dirty="0">
                <a:latin typeface="Times New Roman"/>
                <a:cs typeface="Times New Roman"/>
              </a:rPr>
              <a:t>v</a:t>
            </a:r>
            <a:r>
              <a:rPr sz="1200" spc="0" dirty="0">
                <a:latin typeface="Times New Roman"/>
                <a:cs typeface="Times New Roman"/>
              </a:rPr>
              <a:t>e</a:t>
            </a:r>
            <a:endParaRPr sz="1200">
              <a:latin typeface="Times New Roman"/>
              <a:cs typeface="Times New Roman"/>
            </a:endParaRPr>
          </a:p>
          <a:p>
            <a:pPr marL="355600" marR="3894454">
              <a:lnSpc>
                <a:spcPts val="1380"/>
              </a:lnSpc>
            </a:pPr>
            <a:r>
              <a:rPr sz="1200" spc="-15" dirty="0">
                <a:latin typeface="Times New Roman"/>
                <a:cs typeface="Times New Roman"/>
              </a:rPr>
              <a:t>L</a:t>
            </a:r>
            <a:r>
              <a:rPr sz="1200" spc="10" dirty="0">
                <a:latin typeface="Times New Roman"/>
                <a:cs typeface="Times New Roman"/>
              </a:rPr>
              <a:t>o</a:t>
            </a:r>
            <a:r>
              <a:rPr sz="1200" spc="-15" dirty="0">
                <a:latin typeface="Times New Roman"/>
                <a:cs typeface="Times New Roman"/>
              </a:rPr>
              <a:t>g</a:t>
            </a:r>
            <a:r>
              <a:rPr sz="1200" spc="0" dirty="0">
                <a:latin typeface="Times New Roman"/>
                <a:cs typeface="Times New Roman"/>
              </a:rPr>
              <a:t>ic 0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0" dirty="0">
                <a:latin typeface="Times New Roman"/>
                <a:cs typeface="Times New Roman"/>
              </a:rPr>
              <a:t>(lo</a:t>
            </a:r>
            <a:r>
              <a:rPr sz="1200" spc="-5" dirty="0">
                <a:latin typeface="Times New Roman"/>
                <a:cs typeface="Times New Roman"/>
              </a:rPr>
              <a:t>w)</a:t>
            </a:r>
            <a:r>
              <a:rPr sz="1200" spc="0" dirty="0">
                <a:latin typeface="Wingdings"/>
                <a:cs typeface="Wingdings"/>
              </a:rPr>
              <a:t></a:t>
            </a:r>
            <a:r>
              <a:rPr sz="1200" spc="0" dirty="0">
                <a:latin typeface="Times New Roman"/>
                <a:cs typeface="Times New Roman"/>
              </a:rPr>
              <a:t> 0 volt </a:t>
            </a:r>
            <a:r>
              <a:rPr sz="1200" spc="-15" dirty="0">
                <a:latin typeface="Times New Roman"/>
                <a:cs typeface="Times New Roman"/>
              </a:rPr>
              <a:t>L</a:t>
            </a:r>
            <a:r>
              <a:rPr sz="1200" spc="10" dirty="0">
                <a:latin typeface="Times New Roman"/>
                <a:cs typeface="Times New Roman"/>
              </a:rPr>
              <a:t>o</a:t>
            </a:r>
            <a:r>
              <a:rPr sz="1200" spc="-15" dirty="0">
                <a:latin typeface="Times New Roman"/>
                <a:cs typeface="Times New Roman"/>
              </a:rPr>
              <a:t>g</a:t>
            </a:r>
            <a:r>
              <a:rPr sz="1200" spc="0" dirty="0">
                <a:latin typeface="Times New Roman"/>
                <a:cs typeface="Times New Roman"/>
              </a:rPr>
              <a:t>ic </a:t>
            </a:r>
            <a:r>
              <a:rPr sz="1200" spc="10" dirty="0">
                <a:latin typeface="Times New Roman"/>
                <a:cs typeface="Times New Roman"/>
              </a:rPr>
              <a:t>1</a:t>
            </a:r>
            <a:r>
              <a:rPr sz="1200" spc="0" dirty="0">
                <a:latin typeface="Times New Roman"/>
                <a:cs typeface="Times New Roman"/>
              </a:rPr>
              <a:t>(hi</a:t>
            </a:r>
            <a:r>
              <a:rPr sz="1200" spc="-15" dirty="0">
                <a:latin typeface="Times New Roman"/>
                <a:cs typeface="Times New Roman"/>
              </a:rPr>
              <a:t>g</a:t>
            </a:r>
            <a:r>
              <a:rPr sz="1200" spc="10" dirty="0">
                <a:latin typeface="Times New Roman"/>
                <a:cs typeface="Times New Roman"/>
              </a:rPr>
              <a:t>h</a:t>
            </a:r>
            <a:r>
              <a:rPr sz="1200" spc="-5" dirty="0">
                <a:latin typeface="Times New Roman"/>
                <a:cs typeface="Times New Roman"/>
              </a:rPr>
              <a:t>)</a:t>
            </a:r>
            <a:r>
              <a:rPr sz="1200" spc="0" dirty="0">
                <a:latin typeface="Wingdings"/>
                <a:cs typeface="Wingdings"/>
              </a:rPr>
              <a:t></a:t>
            </a:r>
            <a:r>
              <a:rPr sz="1200" spc="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+</a:t>
            </a:r>
            <a:r>
              <a:rPr sz="1200" spc="0" dirty="0">
                <a:latin typeface="Times New Roman"/>
                <a:cs typeface="Times New Roman"/>
              </a:rPr>
              <a:t>5 volt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500"/>
              </a:lnSpc>
              <a:spcBef>
                <a:spcPts val="28"/>
              </a:spcBef>
            </a:pPr>
            <a:endParaRPr sz="1500"/>
          </a:p>
          <a:p>
            <a:pPr marL="12700">
              <a:lnSpc>
                <a:spcPct val="100000"/>
              </a:lnSpc>
            </a:pPr>
            <a:r>
              <a:rPr sz="1400" spc="-10" dirty="0">
                <a:latin typeface="Arial"/>
                <a:cs typeface="Arial"/>
              </a:rPr>
              <a:t>N</a:t>
            </a:r>
            <a:r>
              <a:rPr sz="1400" spc="0" dirty="0">
                <a:latin typeface="Arial"/>
                <a:cs typeface="Arial"/>
              </a:rPr>
              <a:t>u</a:t>
            </a:r>
            <a:r>
              <a:rPr sz="1400" spc="-10" dirty="0">
                <a:latin typeface="Arial"/>
                <a:cs typeface="Arial"/>
              </a:rPr>
              <a:t>m</a:t>
            </a:r>
            <a:r>
              <a:rPr sz="1400" spc="0" dirty="0">
                <a:latin typeface="Arial"/>
                <a:cs typeface="Arial"/>
              </a:rPr>
              <a:t>ber S</a:t>
            </a:r>
            <a:r>
              <a:rPr sz="1400" spc="-20" dirty="0">
                <a:latin typeface="Arial"/>
                <a:cs typeface="Arial"/>
              </a:rPr>
              <a:t>y</a:t>
            </a:r>
            <a:r>
              <a:rPr sz="1400" spc="0" dirty="0">
                <a:latin typeface="Arial"/>
                <a:cs typeface="Arial"/>
              </a:rPr>
              <a:t>stem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4475607"/>
            <a:ext cx="2428875" cy="572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10" dirty="0">
                <a:latin typeface="Arial"/>
                <a:cs typeface="Arial"/>
              </a:rPr>
              <a:t>Nu</a:t>
            </a:r>
            <a:r>
              <a:rPr sz="1400" b="1" spc="0" dirty="0">
                <a:latin typeface="Arial"/>
                <a:cs typeface="Arial"/>
              </a:rPr>
              <a:t>m</a:t>
            </a:r>
            <a:r>
              <a:rPr sz="1400" b="1" spc="-10" dirty="0">
                <a:latin typeface="Arial"/>
                <a:cs typeface="Arial"/>
              </a:rPr>
              <a:t>b</a:t>
            </a:r>
            <a:r>
              <a:rPr sz="1400" b="1" spc="0" dirty="0">
                <a:latin typeface="Arial"/>
                <a:cs typeface="Arial"/>
              </a:rPr>
              <a:t>er</a:t>
            </a:r>
            <a:r>
              <a:rPr sz="1400" b="1" spc="5" dirty="0">
                <a:latin typeface="Arial"/>
                <a:cs typeface="Arial"/>
              </a:rPr>
              <a:t> S</a:t>
            </a:r>
            <a:r>
              <a:rPr sz="1400" b="1" spc="-40" dirty="0">
                <a:latin typeface="Arial"/>
                <a:cs typeface="Arial"/>
              </a:rPr>
              <a:t>y</a:t>
            </a:r>
            <a:r>
              <a:rPr sz="1400" b="1" spc="0" dirty="0">
                <a:latin typeface="Arial"/>
                <a:cs typeface="Arial"/>
              </a:rPr>
              <a:t>stem </a:t>
            </a:r>
            <a:r>
              <a:rPr sz="1400" b="1" spc="-10" dirty="0">
                <a:latin typeface="Arial"/>
                <a:cs typeface="Arial"/>
              </a:rPr>
              <a:t>Con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spc="0" dirty="0">
                <a:latin typeface="Arial"/>
                <a:cs typeface="Arial"/>
              </a:rPr>
              <a:t>erter</a:t>
            </a:r>
            <a:endParaRPr sz="1400">
              <a:latin typeface="Arial"/>
              <a:cs typeface="Arial"/>
            </a:endParaRPr>
          </a:p>
          <a:p>
            <a:pPr>
              <a:lnSpc>
                <a:spcPts val="1250"/>
              </a:lnSpc>
              <a:spcBef>
                <a:spcPts val="43"/>
              </a:spcBef>
            </a:pPr>
            <a:endParaRPr sz="1250"/>
          </a:p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Q )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0" dirty="0">
                <a:latin typeface="Times New Roman"/>
                <a:cs typeface="Times New Roman"/>
              </a:rPr>
              <a:t>Conv</a:t>
            </a:r>
            <a:r>
              <a:rPr sz="1200" spc="-5" dirty="0">
                <a:latin typeface="Times New Roman"/>
                <a:cs typeface="Times New Roman"/>
              </a:rPr>
              <a:t>e</a:t>
            </a:r>
            <a:r>
              <a:rPr sz="1200" spc="0" dirty="0">
                <a:latin typeface="Times New Roman"/>
                <a:cs typeface="Times New Roman"/>
              </a:rPr>
              <a:t>rt 101011 to </a:t>
            </a:r>
            <a:r>
              <a:rPr sz="1200" spc="10" dirty="0">
                <a:latin typeface="Times New Roman"/>
                <a:cs typeface="Times New Roman"/>
              </a:rPr>
              <a:t>d</a:t>
            </a:r>
            <a:r>
              <a:rPr sz="1200" spc="-5" dirty="0">
                <a:latin typeface="Times New Roman"/>
                <a:cs typeface="Times New Roman"/>
              </a:rPr>
              <a:t>ec</a:t>
            </a:r>
            <a:r>
              <a:rPr sz="1200" spc="0" dirty="0">
                <a:latin typeface="Times New Roman"/>
                <a:cs typeface="Times New Roman"/>
              </a:rPr>
              <a:t>im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spc="0" dirty="0">
                <a:latin typeface="Times New Roman"/>
                <a:cs typeface="Times New Roman"/>
              </a:rPr>
              <a:t>l numb</a:t>
            </a:r>
            <a:r>
              <a:rPr sz="1200" spc="-5" dirty="0">
                <a:latin typeface="Times New Roman"/>
                <a:cs typeface="Times New Roman"/>
              </a:rPr>
              <a:t>e</a:t>
            </a:r>
            <a:r>
              <a:rPr sz="1200" spc="0" dirty="0">
                <a:latin typeface="Times New Roman"/>
                <a:cs typeface="Times New Roman"/>
              </a:rPr>
              <a:t>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6455409"/>
            <a:ext cx="251396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0" dirty="0">
                <a:latin typeface="Calibri"/>
                <a:cs typeface="Calibri"/>
              </a:rPr>
              <a:t>7</a:t>
            </a:r>
            <a:r>
              <a:rPr sz="1200" spc="-5" dirty="0">
                <a:latin typeface="Calibri"/>
                <a:cs typeface="Calibri"/>
              </a:rPr>
              <a:t>2</a:t>
            </a:r>
            <a:r>
              <a:rPr sz="1200" spc="-10" dirty="0">
                <a:latin typeface="Calibri"/>
                <a:cs typeface="Calibri"/>
              </a:rPr>
              <a:t>4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d</a:t>
            </a:r>
            <a:r>
              <a:rPr sz="1200" spc="0" dirty="0">
                <a:latin typeface="Calibri"/>
                <a:cs typeface="Calibri"/>
              </a:rPr>
              <a:t>ecimal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7578597"/>
            <a:ext cx="252730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A</a:t>
            </a:r>
            <a:r>
              <a:rPr sz="1200" spc="-15" dirty="0">
                <a:latin typeface="Calibri"/>
                <a:cs typeface="Calibri"/>
              </a:rPr>
              <a:t>B</a:t>
            </a:r>
            <a:r>
              <a:rPr sz="1200" spc="0" dirty="0">
                <a:latin typeface="Calibri"/>
                <a:cs typeface="Calibri"/>
              </a:rPr>
              <a:t>C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exa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decimal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610104" y="5042915"/>
            <a:ext cx="2562224" cy="14187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33801" y="6647942"/>
            <a:ext cx="2321432" cy="9370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03145" y="7771218"/>
            <a:ext cx="3183635" cy="10871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082926" y="1970151"/>
          <a:ext cx="3579367" cy="23054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1669"/>
                <a:gridCol w="721105"/>
                <a:gridCol w="1696593"/>
              </a:tblGrid>
              <a:tr h="395477">
                <a:tc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System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701">
                      <a:solidFill>
                        <a:srgbClr val="000000"/>
                      </a:solidFill>
                      <a:prstDash val="solid"/>
                    </a:lnL>
                    <a:lnR w="13462">
                      <a:solidFill>
                        <a:srgbClr val="000000"/>
                      </a:solidFill>
                      <a:prstDash val="solid"/>
                    </a:lnR>
                    <a:lnT w="48514">
                      <a:solidFill>
                        <a:srgbClr val="C2D59B"/>
                      </a:solidFill>
                      <a:prstDash val="solid"/>
                    </a:lnT>
                    <a:lnB w="46990">
                      <a:solidFill>
                        <a:srgbClr val="C2D59B"/>
                      </a:solidFill>
                      <a:prstDash val="solid"/>
                    </a:lnB>
                    <a:solidFill>
                      <a:srgbClr val="C2D59B"/>
                    </a:solidFill>
                  </a:tcPr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Base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2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48514">
                      <a:solidFill>
                        <a:srgbClr val="C2D59B"/>
                      </a:solidFill>
                      <a:prstDash val="solid"/>
                    </a:lnT>
                    <a:lnB w="46990">
                      <a:solidFill>
                        <a:srgbClr val="C2D59B"/>
                      </a:solidFill>
                      <a:prstDash val="solid"/>
                    </a:lnB>
                    <a:solidFill>
                      <a:srgbClr val="C2D5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Sy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200" b="1" spc="0" dirty="0">
                          <a:latin typeface="Times New Roman"/>
                          <a:cs typeface="Times New Roman"/>
                        </a:rPr>
                        <a:t>bols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1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48514">
                      <a:solidFill>
                        <a:srgbClr val="C2D59B"/>
                      </a:solidFill>
                      <a:prstDash val="solid"/>
                    </a:lnT>
                    <a:lnB w="46990">
                      <a:solidFill>
                        <a:srgbClr val="C2D59B"/>
                      </a:solidFill>
                      <a:prstDash val="solid"/>
                    </a:lnB>
                    <a:solidFill>
                      <a:srgbClr val="C2D59B"/>
                    </a:solidFill>
                  </a:tcPr>
                </a:tc>
              </a:tr>
              <a:tr h="456056">
                <a:tc>
                  <a:txBody>
                    <a:bodyPr/>
                    <a:lstStyle/>
                    <a:p>
                      <a:pPr marL="298450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200" b="1" spc="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200" b="1" spc="0" dirty="0">
                          <a:latin typeface="Times New Roman"/>
                          <a:cs typeface="Times New Roman"/>
                        </a:rPr>
                        <a:t>al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701">
                      <a:solidFill>
                        <a:srgbClr val="000000"/>
                      </a:solidFill>
                      <a:prstDash val="solid"/>
                    </a:lnL>
                    <a:lnR w="13462">
                      <a:solidFill>
                        <a:srgbClr val="000000"/>
                      </a:solidFill>
                      <a:prstDash val="solid"/>
                    </a:lnR>
                    <a:lnT w="46990">
                      <a:solidFill>
                        <a:srgbClr val="C2D59B"/>
                      </a:solidFill>
                      <a:prstDash val="solid"/>
                    </a:lnT>
                    <a:lnB w="1346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2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46990">
                      <a:solidFill>
                        <a:srgbClr val="C2D59B"/>
                      </a:solidFill>
                      <a:prstDash val="solid"/>
                    </a:lnT>
                    <a:lnB w="1346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0, 1, … 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1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46990">
                      <a:solidFill>
                        <a:srgbClr val="C2D59B"/>
                      </a:solidFill>
                      <a:prstDash val="solid"/>
                    </a:lnT>
                    <a:lnB w="1346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2815">
                <a:tc>
                  <a:txBody>
                    <a:bodyPr/>
                    <a:lstStyle/>
                    <a:p>
                      <a:pPr marL="34099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Bi</a:t>
                      </a:r>
                      <a:r>
                        <a:rPr sz="1200" b="1" spc="5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200" b="1" spc="0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200" b="1" spc="0" dirty="0">
                          <a:latin typeface="Times New Roman"/>
                          <a:cs typeface="Times New Roman"/>
                        </a:rPr>
                        <a:t>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701">
                      <a:solidFill>
                        <a:srgbClr val="000000"/>
                      </a:solidFill>
                      <a:prstDash val="solid"/>
                    </a:lnL>
                    <a:lnR w="13462">
                      <a:solidFill>
                        <a:srgbClr val="000000"/>
                      </a:solidFill>
                      <a:prstDash val="solid"/>
                    </a:lnR>
                    <a:lnT w="13462">
                      <a:solidFill>
                        <a:srgbClr val="000000"/>
                      </a:solidFill>
                      <a:prstDash val="solid"/>
                    </a:lnT>
                    <a:lnB w="1346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2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13462">
                      <a:solidFill>
                        <a:srgbClr val="000000"/>
                      </a:solidFill>
                      <a:prstDash val="solid"/>
                    </a:lnT>
                    <a:lnB w="1346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0, 1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1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13462">
                      <a:solidFill>
                        <a:srgbClr val="000000"/>
                      </a:solidFill>
                      <a:prstDash val="solid"/>
                    </a:lnT>
                    <a:lnB w="1346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2816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Oc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200" b="1" spc="0" dirty="0">
                          <a:latin typeface="Times New Roman"/>
                          <a:cs typeface="Times New Roman"/>
                        </a:rPr>
                        <a:t>al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701">
                      <a:solidFill>
                        <a:srgbClr val="000000"/>
                      </a:solidFill>
                      <a:prstDash val="solid"/>
                    </a:lnL>
                    <a:lnR w="13462">
                      <a:solidFill>
                        <a:srgbClr val="000000"/>
                      </a:solidFill>
                      <a:prstDash val="solid"/>
                    </a:lnR>
                    <a:lnT w="13462">
                      <a:solidFill>
                        <a:srgbClr val="000000"/>
                      </a:solidFill>
                      <a:prstDash val="solid"/>
                    </a:lnT>
                    <a:lnB w="1346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2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13462">
                      <a:solidFill>
                        <a:srgbClr val="000000"/>
                      </a:solidFill>
                      <a:prstDash val="solid"/>
                    </a:lnT>
                    <a:lnB w="1346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0, 1, … 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1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13462">
                      <a:solidFill>
                        <a:srgbClr val="000000"/>
                      </a:solidFill>
                      <a:prstDash val="solid"/>
                    </a:lnT>
                    <a:lnB w="1346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8263"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Hexa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200" b="1" spc="0" dirty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ec</a:t>
                      </a:r>
                      <a:r>
                        <a:rPr sz="1200" b="1" spc="10" dirty="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200" b="1" spc="0" dirty="0">
                          <a:latin typeface="Times New Roman"/>
                          <a:cs typeface="Times New Roman"/>
                        </a:rPr>
                        <a:t>al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701">
                      <a:solidFill>
                        <a:srgbClr val="000000"/>
                      </a:solidFill>
                      <a:prstDash val="solid"/>
                    </a:lnL>
                    <a:lnR w="13462">
                      <a:solidFill>
                        <a:srgbClr val="000000"/>
                      </a:solidFill>
                      <a:prstDash val="solid"/>
                    </a:lnR>
                    <a:lnT w="13461">
                      <a:solidFill>
                        <a:srgbClr val="000000"/>
                      </a:solidFill>
                      <a:prstDash val="solid"/>
                    </a:lnT>
                    <a:lnB w="2870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2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13461">
                      <a:solidFill>
                        <a:srgbClr val="000000"/>
                      </a:solidFill>
                      <a:prstDash val="solid"/>
                    </a:lnT>
                    <a:lnB w="2870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0, 1, … 9, A, B, … F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3461">
                      <a:solidFill>
                        <a:srgbClr val="000000"/>
                      </a:solidFill>
                      <a:prstDash val="solid"/>
                    </a:lnL>
                    <a:lnR w="13461">
                      <a:solidFill>
                        <a:srgbClr val="000000"/>
                      </a:solidFill>
                      <a:prstDash val="solid"/>
                    </a:lnR>
                    <a:lnT w="13461">
                      <a:solidFill>
                        <a:srgbClr val="000000"/>
                      </a:solidFill>
                      <a:prstDash val="solid"/>
                    </a:lnT>
                    <a:lnB w="2870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7"/>
          </p:nvPr>
        </p:nvSpPr>
        <p:spPr>
          <a:xfrm>
            <a:off x="3826383" y="9252711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>
                <a:latin typeface="Calibri"/>
                <a:cs typeface="Calibri"/>
              </a:rPr>
              <a:t>1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49580"/>
            <a:ext cx="266954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2</a:t>
            </a:r>
            <a:r>
              <a:rPr sz="1200" spc="-10" dirty="0">
                <a:latin typeface="Calibri"/>
                <a:cs typeface="Calibri"/>
              </a:rPr>
              <a:t>5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d</a:t>
            </a:r>
            <a:r>
              <a:rPr sz="1200" spc="0" dirty="0">
                <a:latin typeface="Calibri"/>
                <a:cs typeface="Calibri"/>
              </a:rPr>
              <a:t>ecimal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bin</a:t>
            </a:r>
            <a:r>
              <a:rPr sz="1200" spc="-10" dirty="0">
                <a:latin typeface="Calibri"/>
                <a:cs typeface="Calibri"/>
              </a:rPr>
              <a:t>ary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-1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2774315"/>
            <a:ext cx="241935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0" dirty="0">
                <a:latin typeface="Calibri"/>
                <a:cs typeface="Calibri"/>
              </a:rPr>
              <a:t>7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5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b</a:t>
            </a:r>
            <a:r>
              <a:rPr sz="1200" spc="0" dirty="0">
                <a:latin typeface="Calibri"/>
                <a:cs typeface="Calibri"/>
              </a:rPr>
              <a:t>in</a:t>
            </a:r>
            <a:r>
              <a:rPr sz="1200" spc="-10" dirty="0">
                <a:latin typeface="Calibri"/>
                <a:cs typeface="Calibri"/>
              </a:rPr>
              <a:t>ary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-1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5017896"/>
            <a:ext cx="252603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0" dirty="0">
                <a:latin typeface="Calibri"/>
                <a:cs typeface="Calibri"/>
              </a:rPr>
              <a:t>AF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exa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bin</a:t>
            </a:r>
            <a:r>
              <a:rPr sz="1200" spc="-15" dirty="0">
                <a:latin typeface="Calibri"/>
                <a:cs typeface="Calibri"/>
              </a:rPr>
              <a:t>a</a:t>
            </a:r>
            <a:r>
              <a:rPr sz="1200" spc="-5" dirty="0">
                <a:latin typeface="Calibri"/>
                <a:cs typeface="Calibri"/>
              </a:rPr>
              <a:t>ry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7042150"/>
            <a:ext cx="259334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</a:t>
            </a:r>
            <a:r>
              <a:rPr sz="1200" spc="0" dirty="0">
                <a:latin typeface="Calibri"/>
                <a:cs typeface="Calibri"/>
              </a:rPr>
              <a:t> 4</a:t>
            </a:r>
            <a:r>
              <a:rPr sz="1200" spc="5" dirty="0">
                <a:latin typeface="Calibri"/>
                <a:cs typeface="Calibri"/>
              </a:rPr>
              <a:t>3</a:t>
            </a:r>
            <a:r>
              <a:rPr sz="1200" spc="-10" dirty="0">
                <a:latin typeface="Calibri"/>
                <a:cs typeface="Calibri"/>
              </a:rPr>
              <a:t>2</a:t>
            </a:r>
            <a:r>
              <a:rPr sz="1200" spc="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decimal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 n</a:t>
            </a:r>
            <a:r>
              <a:rPr sz="1200" spc="-10" dirty="0">
                <a:latin typeface="Calibri"/>
                <a:cs typeface="Calibri"/>
              </a:rPr>
              <a:t>u</a:t>
            </a:r>
            <a:r>
              <a:rPr sz="1200" spc="0" dirty="0">
                <a:latin typeface="Calibri"/>
                <a:cs typeface="Calibri"/>
              </a:rPr>
              <a:t>m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19426" y="643255"/>
            <a:ext cx="3748786" cy="21380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44064" y="2967354"/>
            <a:ext cx="3703320" cy="20567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81225" y="5210555"/>
            <a:ext cx="3429000" cy="18370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96185" y="7234428"/>
            <a:ext cx="3798570" cy="16581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7"/>
          </p:nvPr>
        </p:nvSpPr>
        <p:spPr>
          <a:xfrm>
            <a:off x="3826383" y="9252711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>
                <a:latin typeface="Calibri"/>
                <a:cs typeface="Calibri"/>
              </a:rPr>
              <a:t>2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49580"/>
            <a:ext cx="258318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</a:t>
            </a:r>
            <a:r>
              <a:rPr sz="1200" spc="0" dirty="0">
                <a:latin typeface="Calibri"/>
                <a:cs typeface="Calibri"/>
              </a:rPr>
              <a:t> 4</a:t>
            </a:r>
            <a:r>
              <a:rPr sz="1200" spc="5" dirty="0">
                <a:latin typeface="Calibri"/>
                <a:cs typeface="Calibri"/>
              </a:rPr>
              <a:t>3</a:t>
            </a:r>
            <a:r>
              <a:rPr sz="1200" spc="-10" dirty="0">
                <a:latin typeface="Calibri"/>
                <a:cs typeface="Calibri"/>
              </a:rPr>
              <a:t>2</a:t>
            </a:r>
            <a:r>
              <a:rPr sz="1200" spc="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decimal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exa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2589530"/>
            <a:ext cx="295973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20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15" dirty="0">
                <a:latin typeface="Calibri"/>
                <a:cs typeface="Calibri"/>
              </a:rPr>
              <a:t>0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bin</a:t>
            </a:r>
            <a:r>
              <a:rPr sz="1200" spc="-10" dirty="0">
                <a:latin typeface="Calibri"/>
                <a:cs typeface="Calibri"/>
              </a:rPr>
              <a:t>ary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u</a:t>
            </a:r>
            <a:r>
              <a:rPr sz="1200" spc="0" dirty="0">
                <a:latin typeface="Calibri"/>
                <a:cs typeface="Calibri"/>
              </a:rPr>
              <a:t>m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4612513"/>
            <a:ext cx="295084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5" dirty="0">
                <a:latin typeface="Calibri"/>
                <a:cs typeface="Calibri"/>
              </a:rPr>
              <a:t>0</a:t>
            </a:r>
            <a:r>
              <a:rPr sz="1200" spc="-20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0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1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0</a:t>
            </a:r>
            <a:r>
              <a:rPr sz="1200" spc="-5" dirty="0">
                <a:latin typeface="Calibri"/>
                <a:cs typeface="Calibri"/>
              </a:rPr>
              <a:t>1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bin</a:t>
            </a:r>
            <a:r>
              <a:rPr sz="1200" spc="-10" dirty="0">
                <a:latin typeface="Calibri"/>
                <a:cs typeface="Calibri"/>
              </a:rPr>
              <a:t>ary 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exa </a:t>
            </a:r>
            <a:r>
              <a:rPr sz="1200" spc="0" dirty="0">
                <a:latin typeface="Calibri"/>
                <a:cs typeface="Calibri"/>
              </a:rPr>
              <a:t>nu</a:t>
            </a:r>
            <a:r>
              <a:rPr sz="1200" spc="-25" dirty="0">
                <a:latin typeface="Calibri"/>
                <a:cs typeface="Calibri"/>
              </a:rPr>
              <a:t>m</a:t>
            </a:r>
            <a:r>
              <a:rPr sz="1200" spc="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7013193"/>
            <a:ext cx="240220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</a:t>
            </a:r>
            <a:r>
              <a:rPr sz="1200" spc="-10" dirty="0">
                <a:latin typeface="Calibri"/>
                <a:cs typeface="Calibri"/>
              </a:rPr>
              <a:t>1</a:t>
            </a:r>
            <a:r>
              <a:rPr sz="1200" spc="0" dirty="0">
                <a:latin typeface="Calibri"/>
                <a:cs typeface="Calibri"/>
              </a:rPr>
              <a:t>0</a:t>
            </a:r>
            <a:r>
              <a:rPr sz="1200" spc="-20" dirty="0">
                <a:latin typeface="Calibri"/>
                <a:cs typeface="Calibri"/>
              </a:rPr>
              <a:t>7</a:t>
            </a:r>
            <a:r>
              <a:rPr sz="1200" spc="-10" dirty="0">
                <a:latin typeface="Calibri"/>
                <a:cs typeface="Calibri"/>
              </a:rPr>
              <a:t>6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-15" dirty="0">
                <a:latin typeface="Calibri"/>
                <a:cs typeface="Calibri"/>
              </a:rPr>
              <a:t>a</a:t>
            </a:r>
            <a:r>
              <a:rPr sz="1200" spc="0" dirty="0">
                <a:latin typeface="Calibri"/>
                <a:cs typeface="Calibri"/>
              </a:rPr>
              <a:t>l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h</a:t>
            </a:r>
            <a:r>
              <a:rPr sz="1200" spc="-10" dirty="0">
                <a:latin typeface="Calibri"/>
                <a:cs typeface="Calibri"/>
              </a:rPr>
              <a:t>exa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-1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48001" y="643255"/>
            <a:ext cx="3688079" cy="19536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95525" y="2783204"/>
            <a:ext cx="3197225" cy="18360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90114" y="4805679"/>
            <a:ext cx="3410585" cy="20279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62454" y="7205878"/>
            <a:ext cx="3057271" cy="188935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7"/>
          </p:nvPr>
        </p:nvSpPr>
        <p:spPr>
          <a:xfrm>
            <a:off x="3826383" y="9252711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 smtClean="0">
                <a:latin typeface="Calibri"/>
                <a:cs typeface="Calibri"/>
              </a:rPr>
              <a:t>3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821690"/>
            <a:ext cx="239966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Q</a:t>
            </a:r>
            <a:r>
              <a:rPr sz="1200" spc="0" dirty="0">
                <a:latin typeface="Calibri"/>
                <a:cs typeface="Calibri"/>
              </a:rPr>
              <a:t>) </a:t>
            </a:r>
            <a:r>
              <a:rPr sz="1200" spc="-5" dirty="0">
                <a:latin typeface="Calibri"/>
                <a:cs typeface="Calibri"/>
              </a:rPr>
              <a:t>Co</a:t>
            </a:r>
            <a:r>
              <a:rPr sz="1200" spc="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vert 1F</a:t>
            </a:r>
            <a:r>
              <a:rPr sz="1200" spc="0" dirty="0">
                <a:latin typeface="Calibri"/>
                <a:cs typeface="Calibri"/>
              </a:rPr>
              <a:t>0C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hexa</a:t>
            </a:r>
            <a:r>
              <a:rPr sz="1200" spc="0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0" dirty="0">
                <a:latin typeface="Calibri"/>
                <a:cs typeface="Calibri"/>
              </a:rPr>
              <a:t>o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-5" dirty="0">
                <a:latin typeface="Calibri"/>
                <a:cs typeface="Calibri"/>
              </a:rPr>
              <a:t>t</a:t>
            </a:r>
            <a:r>
              <a:rPr sz="1200" spc="0" dirty="0">
                <a:latin typeface="Calibri"/>
                <a:cs typeface="Calibri"/>
              </a:rPr>
              <a:t>al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n</a:t>
            </a:r>
            <a:r>
              <a:rPr sz="1200" spc="0" dirty="0">
                <a:latin typeface="Calibri"/>
                <a:cs typeface="Calibri"/>
              </a:rPr>
              <a:t>um</a:t>
            </a:r>
            <a:r>
              <a:rPr sz="1200" spc="-10" dirty="0">
                <a:latin typeface="Calibri"/>
                <a:cs typeface="Calibri"/>
              </a:rPr>
              <a:t>b</a:t>
            </a:r>
            <a:r>
              <a:rPr sz="1200" spc="-5" dirty="0"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52929" y="1015364"/>
            <a:ext cx="3079115" cy="20280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00504" y="3540252"/>
            <a:ext cx="3787648" cy="24428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2525" y="6293103"/>
            <a:ext cx="5486400" cy="13068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xfrm>
            <a:off x="3826383" y="9252711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 smtClean="0">
                <a:latin typeface="Calibri"/>
                <a:cs typeface="Calibri"/>
              </a:rPr>
              <a:t>4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78635" y="457200"/>
            <a:ext cx="4233799" cy="32423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>
          <a:xfrm>
            <a:off x="3826383" y="9252711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 smtClean="0">
                <a:latin typeface="Calibri"/>
                <a:cs typeface="Calibri"/>
              </a:rPr>
              <a:t>5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39900" y="6020180"/>
            <a:ext cx="1492885" cy="16206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59909" y="6053963"/>
            <a:ext cx="1209675" cy="16134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44500" y="629919"/>
            <a:ext cx="122364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Binary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spc="0" dirty="0">
                <a:latin typeface="Arial"/>
                <a:cs typeface="Arial"/>
              </a:rPr>
              <a:t>Addition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3276218"/>
            <a:ext cx="1479550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Binary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0" dirty="0">
                <a:latin typeface="Arial"/>
                <a:cs typeface="Arial"/>
              </a:rPr>
              <a:t>Subtr</a:t>
            </a:r>
            <a:r>
              <a:rPr sz="1400" spc="-15" dirty="0">
                <a:latin typeface="Arial"/>
                <a:cs typeface="Arial"/>
              </a:rPr>
              <a:t>a</a:t>
            </a:r>
            <a:r>
              <a:rPr sz="1400" spc="0" dirty="0">
                <a:latin typeface="Arial"/>
                <a:cs typeface="Arial"/>
              </a:rPr>
              <a:t>ct</a:t>
            </a:r>
            <a:r>
              <a:rPr sz="1400" spc="-15" dirty="0">
                <a:latin typeface="Arial"/>
                <a:cs typeface="Arial"/>
              </a:rPr>
              <a:t>i</a:t>
            </a:r>
            <a:r>
              <a:rPr sz="1400" spc="0" dirty="0">
                <a:latin typeface="Arial"/>
                <a:cs typeface="Arial"/>
              </a:rPr>
              <a:t>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5754496"/>
            <a:ext cx="160718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Binary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M</a:t>
            </a:r>
            <a:r>
              <a:rPr sz="1400" spc="0" dirty="0">
                <a:latin typeface="Arial"/>
                <a:cs typeface="Arial"/>
              </a:rPr>
              <a:t>ultipli</a:t>
            </a:r>
            <a:r>
              <a:rPr sz="1400" spc="-10" dirty="0">
                <a:latin typeface="Arial"/>
                <a:cs typeface="Arial"/>
              </a:rPr>
              <a:t>c</a:t>
            </a:r>
            <a:r>
              <a:rPr sz="1400" spc="0" dirty="0">
                <a:latin typeface="Arial"/>
                <a:cs typeface="Arial"/>
              </a:rPr>
              <a:t>ati</a:t>
            </a:r>
            <a:r>
              <a:rPr sz="1400" spc="-15" dirty="0">
                <a:latin typeface="Arial"/>
                <a:cs typeface="Arial"/>
              </a:rPr>
              <a:t>o</a:t>
            </a:r>
            <a:r>
              <a:rPr sz="1400" spc="0" dirty="0">
                <a:latin typeface="Arial"/>
                <a:cs typeface="Arial"/>
              </a:rPr>
              <a:t>n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743326" y="1033780"/>
            <a:ext cx="2300986" cy="11982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69539" y="2604516"/>
            <a:ext cx="1451737" cy="6840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46935" y="3865117"/>
            <a:ext cx="4497705" cy="152831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7"/>
          </p:nvPr>
        </p:nvSpPr>
        <p:spPr>
          <a:xfrm>
            <a:off x="3865244" y="9296400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>
                <a:latin typeface="Calibri"/>
                <a:cs typeface="Calibri"/>
              </a:rPr>
              <a:t>6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48564"/>
            <a:ext cx="1094105" cy="23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Calibri"/>
                <a:cs typeface="Calibri"/>
              </a:rPr>
              <a:t>Bin</a:t>
            </a:r>
            <a:r>
              <a:rPr sz="1400" spc="-10" dirty="0">
                <a:latin typeface="Calibri"/>
                <a:cs typeface="Calibri"/>
              </a:rPr>
              <a:t>a</a:t>
            </a:r>
            <a:r>
              <a:rPr sz="1400" spc="0" dirty="0">
                <a:latin typeface="Calibri"/>
                <a:cs typeface="Calibri"/>
              </a:rPr>
              <a:t>ry </a:t>
            </a:r>
            <a:r>
              <a:rPr sz="1400" spc="-5" dirty="0">
                <a:latin typeface="Calibri"/>
                <a:cs typeface="Calibri"/>
              </a:rPr>
              <a:t>Di</a:t>
            </a:r>
            <a:r>
              <a:rPr sz="1400" spc="-15" dirty="0">
                <a:latin typeface="Calibri"/>
                <a:cs typeface="Calibri"/>
              </a:rPr>
              <a:t>v</a:t>
            </a:r>
            <a:r>
              <a:rPr sz="1400" spc="0" dirty="0">
                <a:latin typeface="Calibri"/>
                <a:cs typeface="Calibri"/>
              </a:rPr>
              <a:t>is</a:t>
            </a:r>
            <a:r>
              <a:rPr sz="1400" spc="-10" dirty="0">
                <a:latin typeface="Calibri"/>
                <a:cs typeface="Calibri"/>
              </a:rPr>
              <a:t>i</a:t>
            </a:r>
            <a:r>
              <a:rPr sz="1400" spc="-5" dirty="0">
                <a:latin typeface="Calibri"/>
                <a:cs typeface="Calibri"/>
              </a:rPr>
              <a:t>on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7923" y="6237096"/>
            <a:ext cx="6883400" cy="2938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0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endParaRPr sz="1200">
              <a:latin typeface="Georgia"/>
              <a:cs typeface="Georgia"/>
            </a:endParaRPr>
          </a:p>
          <a:p>
            <a:pPr marL="241300">
              <a:lnSpc>
                <a:spcPct val="100000"/>
              </a:lnSpc>
              <a:spcBef>
                <a:spcPts val="325"/>
              </a:spcBef>
            </a:pPr>
            <a:r>
              <a:rPr sz="120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11 go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1? No, 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eca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use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t’s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gre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ter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than 1.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11 go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?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No, 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eca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use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t’s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gr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r th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endParaRPr sz="1200">
              <a:latin typeface="Georgia"/>
              <a:cs typeface="Georgia"/>
            </a:endParaRPr>
          </a:p>
          <a:p>
            <a:pPr marL="241300" marR="265430">
              <a:lnSpc>
                <a:spcPct val="105800"/>
              </a:lnSpc>
              <a:spcBef>
                <a:spcPts val="10"/>
              </a:spcBef>
            </a:pP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11 go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? Ye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, 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eca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use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t’s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le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 or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qu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l to 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1. (R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r, t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re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ry num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ls;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pronoun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1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 “on</a:t>
            </a:r>
            <a:r>
              <a:rPr sz="1200" spc="1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-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”, “on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-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z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ero”, “o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ne-zero-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”,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.)</a:t>
            </a:r>
            <a:endParaRPr sz="1200">
              <a:latin typeface="Georgia"/>
              <a:cs typeface="Georgia"/>
            </a:endParaRPr>
          </a:p>
          <a:p>
            <a:pPr>
              <a:lnSpc>
                <a:spcPts val="950"/>
              </a:lnSpc>
              <a:spcBef>
                <a:spcPts val="33"/>
              </a:spcBef>
            </a:pPr>
            <a:endParaRPr sz="950"/>
          </a:p>
          <a:p>
            <a:pPr>
              <a:lnSpc>
                <a:spcPts val="1200"/>
              </a:lnSpc>
            </a:pPr>
            <a:endParaRPr sz="1200"/>
          </a:p>
          <a:p>
            <a:pPr marL="241300" indent="-228600">
              <a:lnSpc>
                <a:spcPct val="100000"/>
              </a:lnSpc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endParaRPr sz="1200">
              <a:latin typeface="Georgia"/>
              <a:cs typeface="Georgia"/>
            </a:endParaRPr>
          </a:p>
          <a:p>
            <a:pPr marL="663575" marR="6350" lvl="1" indent="-228600">
              <a:lnSpc>
                <a:spcPct val="105800"/>
              </a:lnSpc>
              <a:spcBef>
                <a:spcPts val="240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Di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v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id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1?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(Y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lr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k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now 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f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rom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ste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0.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) 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ow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go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n?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e.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There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no gue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ng. It’s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to s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11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less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than 1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1,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 we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know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goes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in.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nd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f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goe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in,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oes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in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onl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y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on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e.</a:t>
            </a:r>
            <a:endParaRPr sz="1200">
              <a:latin typeface="Georgia"/>
              <a:cs typeface="Georgia"/>
            </a:endParaRPr>
          </a:p>
          <a:p>
            <a:pPr marL="663575" marR="50165" lvl="1" indent="-228600">
              <a:lnSpc>
                <a:spcPct val="105900"/>
              </a:lnSpc>
              <a:spcBef>
                <a:spcPts val="240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Mu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x 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=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11.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(R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mb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1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how s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i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mple</a:t>
            </a:r>
            <a:r>
              <a:rPr sz="1200" spc="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 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i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t 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i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s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 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to “mult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i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ply” a</a:t>
            </a:r>
            <a:r>
              <a:rPr sz="1200" spc="-1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 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b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i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n</a:t>
            </a:r>
            <a:r>
              <a:rPr sz="1200" spc="-1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a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ry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 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numb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e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r by</a:t>
            </a:r>
            <a:r>
              <a:rPr sz="1200" spc="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 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a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 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s</a:t>
            </a:r>
            <a:r>
              <a:rPr sz="1200" spc="-1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i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ngle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d</a:t>
            </a:r>
            <a:r>
              <a:rPr sz="1200" spc="-1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i</a:t>
            </a:r>
            <a:r>
              <a:rPr sz="1200" spc="-5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gi</a:t>
            </a:r>
            <a:r>
              <a:rPr sz="1200" spc="0" dirty="0">
                <a:solidFill>
                  <a:srgbClr val="7C637C"/>
                </a:solidFill>
                <a:latin typeface="Georgia"/>
                <a:cs typeface="Georgia"/>
                <a:hlinkClick r:id="rId2"/>
              </a:rPr>
              <a:t>t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— ju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cop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the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umb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f 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le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is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1,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wri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te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d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0 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f 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ngle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.)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0"/>
              </a:spcBef>
            </a:pP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3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5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Su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btra</a:t>
            </a:r>
            <a:r>
              <a:rPr sz="1200" i="1" spc="-2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–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=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5"/>
              </a:spcBef>
            </a:pP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4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6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rin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g do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wn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to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k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1.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38654" y="674243"/>
            <a:ext cx="2907665" cy="5553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xfrm>
            <a:off x="3892486" y="9296400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 smtClean="0">
                <a:latin typeface="Calibri"/>
                <a:cs typeface="Calibri"/>
              </a:rPr>
              <a:t>7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7923" y="464819"/>
            <a:ext cx="6840220" cy="6217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0" dirty="0">
                <a:solidFill>
                  <a:srgbClr val="1A1A1A"/>
                </a:solidFill>
                <a:latin typeface="Georgia"/>
                <a:cs typeface="Georgia"/>
              </a:rPr>
              <a:t>2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Di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v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id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1?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Mu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x 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=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11.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0"/>
              </a:spcBef>
            </a:pP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3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5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Su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btra</a:t>
            </a:r>
            <a:r>
              <a:rPr sz="1200" i="1" spc="-2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–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=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5"/>
              </a:spcBef>
            </a:pP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4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6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rin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g do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wn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to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k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1.</a:t>
            </a:r>
            <a:endParaRPr sz="1200">
              <a:latin typeface="Georgia"/>
              <a:cs typeface="Georgia"/>
            </a:endParaRPr>
          </a:p>
          <a:p>
            <a:pPr marL="241300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3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Di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v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id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1?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3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Mu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x 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=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11.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5"/>
              </a:spcBef>
            </a:pP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3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5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Su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btra</a:t>
            </a:r>
            <a:r>
              <a:rPr sz="1200" i="1" spc="-2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–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=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5"/>
              </a:spcBef>
            </a:pP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4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6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rin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g do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wn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15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to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k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1.</a:t>
            </a:r>
            <a:endParaRPr sz="1200">
              <a:latin typeface="Georgia"/>
              <a:cs typeface="Georgia"/>
            </a:endParaRPr>
          </a:p>
          <a:p>
            <a:pPr marL="241300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0" dirty="0">
                <a:solidFill>
                  <a:srgbClr val="1A1A1A"/>
                </a:solidFill>
                <a:latin typeface="Georgia"/>
                <a:cs typeface="Georgia"/>
              </a:rPr>
              <a:t>4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Di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v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id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1?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Mu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x 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=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11.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5"/>
              </a:spcBef>
            </a:pP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3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5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Su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btra</a:t>
            </a:r>
            <a:r>
              <a:rPr sz="1200" i="1" spc="-2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–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=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0"/>
              </a:spcBef>
            </a:pP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4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6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rin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g do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wn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to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k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241300" indent="-228600">
              <a:lnSpc>
                <a:spcPct val="100000"/>
              </a:lnSpc>
              <a:spcBef>
                <a:spcPts val="320"/>
              </a:spcBef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0" dirty="0">
                <a:solidFill>
                  <a:srgbClr val="1A1A1A"/>
                </a:solidFill>
                <a:latin typeface="Georgia"/>
                <a:cs typeface="Georgia"/>
              </a:rPr>
              <a:t>5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Di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v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id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?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0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Mu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x 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=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11.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25"/>
              </a:spcBef>
            </a:pP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3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5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Su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btra</a:t>
            </a:r>
            <a:r>
              <a:rPr sz="1200" i="1" spc="-2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–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=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1.</a:t>
            </a:r>
            <a:endParaRPr sz="1200">
              <a:latin typeface="Georgia"/>
              <a:cs typeface="Georgia"/>
            </a:endParaRPr>
          </a:p>
          <a:p>
            <a:pPr marL="434975">
              <a:lnSpc>
                <a:spcPct val="100000"/>
              </a:lnSpc>
              <a:spcBef>
                <a:spcPts val="335"/>
              </a:spcBef>
            </a:pP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4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 </a:t>
            </a:r>
            <a:r>
              <a:rPr sz="1200" spc="-6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rin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g do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wn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to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k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241300" indent="-228600">
              <a:lnSpc>
                <a:spcPct val="100000"/>
              </a:lnSpc>
              <a:spcBef>
                <a:spcPts val="320"/>
              </a:spcBef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6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Di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v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id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Does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nto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?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No (w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)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0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Mu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i="1" spc="5" dirty="0">
                <a:solidFill>
                  <a:srgbClr val="1A1A1A"/>
                </a:solidFill>
                <a:latin typeface="Georgia"/>
                <a:cs typeface="Georgia"/>
              </a:rPr>
              <a:t>l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y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: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(We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d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on’t n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ed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to re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ord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step;</a:t>
            </a:r>
            <a:r>
              <a:rPr sz="1200" spc="1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we’re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just goi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g to get 0.)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Su</a:t>
            </a: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btra</a:t>
            </a:r>
            <a:r>
              <a:rPr sz="1200" i="1" spc="-2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: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(We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d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on’t n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ed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to re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ord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step;</a:t>
            </a:r>
            <a:r>
              <a:rPr sz="1200" spc="1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we’re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just goi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g to get 10.)</a:t>
            </a:r>
            <a:endParaRPr sz="1200">
              <a:latin typeface="Georgia"/>
              <a:cs typeface="Georgia"/>
            </a:endParaRPr>
          </a:p>
          <a:p>
            <a:pPr marL="663575" lvl="1" indent="-228600">
              <a:lnSpc>
                <a:spcPct val="100000"/>
              </a:lnSpc>
              <a:spcBef>
                <a:spcPts val="320"/>
              </a:spcBef>
              <a:buClr>
                <a:srgbClr val="1A1A1A"/>
              </a:buClr>
              <a:buFont typeface="Georgia"/>
              <a:buAutoNum type="arabicPeriod"/>
              <a:tabLst>
                <a:tab pos="663575" algn="l"/>
              </a:tabLst>
            </a:pPr>
            <a:r>
              <a:rPr sz="1200" i="1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rin</a:t>
            </a:r>
            <a:r>
              <a:rPr sz="1200" i="1" spc="0" dirty="0">
                <a:solidFill>
                  <a:srgbClr val="1A1A1A"/>
                </a:solidFill>
                <a:latin typeface="Georgia"/>
                <a:cs typeface="Georgia"/>
              </a:rPr>
              <a:t>g do</a:t>
            </a:r>
            <a:r>
              <a:rPr sz="1200" i="1" spc="-5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i="1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: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B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to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k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  <a:p>
            <a:pPr marL="241300" indent="-228600">
              <a:lnSpc>
                <a:spcPct val="100000"/>
              </a:lnSpc>
              <a:spcBef>
                <a:spcPts val="325"/>
              </a:spcBef>
              <a:buClr>
                <a:srgbClr val="1A1A1A"/>
              </a:buClr>
              <a:buSzPct val="83333"/>
              <a:buFont typeface="Symbol"/>
              <a:buChar char=""/>
              <a:tabLst>
                <a:tab pos="241300" algn="l"/>
              </a:tabLst>
            </a:pPr>
            <a:r>
              <a:rPr sz="1200" b="1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b="1" spc="-10" dirty="0">
                <a:solidFill>
                  <a:srgbClr val="1A1A1A"/>
                </a:solidFill>
                <a:latin typeface="Georgia"/>
                <a:cs typeface="Georgia"/>
              </a:rPr>
              <a:t>ep</a:t>
            </a:r>
            <a:r>
              <a:rPr sz="1200" b="1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b="1" spc="0" dirty="0">
                <a:solidFill>
                  <a:srgbClr val="1A1A1A"/>
                </a:solidFill>
                <a:latin typeface="Georgia"/>
                <a:cs typeface="Georgia"/>
              </a:rPr>
              <a:t>7</a:t>
            </a:r>
            <a:endParaRPr sz="1200">
              <a:latin typeface="Georgia"/>
              <a:cs typeface="Georgia"/>
            </a:endParaRPr>
          </a:p>
          <a:p>
            <a:pPr marL="241300" marR="6350">
              <a:lnSpc>
                <a:spcPct val="106000"/>
              </a:lnSpc>
              <a:spcBef>
                <a:spcPts val="235"/>
              </a:spcBef>
            </a:pP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We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st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op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her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,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r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ognizi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ng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-20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div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de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d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by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11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two 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p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ago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Th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m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ns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w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a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ve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a </a:t>
            </a:r>
            <a:r>
              <a:rPr sz="1200" spc="1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w</a:t>
            </a:r>
            <a:r>
              <a:rPr sz="1200" spc="3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-d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git cy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c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le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(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) f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rom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h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e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re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on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 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out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 The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 qu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o</a:t>
            </a:r>
            <a:r>
              <a:rPr sz="1200" spc="5" dirty="0">
                <a:solidFill>
                  <a:srgbClr val="1A1A1A"/>
                </a:solidFill>
                <a:latin typeface="Georgia"/>
                <a:cs typeface="Georgia"/>
              </a:rPr>
              <a:t>t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en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t </a:t>
            </a:r>
            <a:r>
              <a:rPr sz="1200" spc="-10" dirty="0">
                <a:solidFill>
                  <a:srgbClr val="1A1A1A"/>
                </a:solidFill>
                <a:latin typeface="Georgia"/>
                <a:cs typeface="Georgia"/>
              </a:rPr>
              <a:t>i</a:t>
            </a:r>
            <a:r>
              <a:rPr sz="1200" spc="0" dirty="0">
                <a:solidFill>
                  <a:srgbClr val="1A1A1A"/>
                </a:solidFill>
                <a:latin typeface="Georgia"/>
                <a:cs typeface="Georgia"/>
              </a:rPr>
              <a:t>s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 11.111</a:t>
            </a:r>
            <a:r>
              <a:rPr sz="1200" spc="-15" dirty="0">
                <a:solidFill>
                  <a:srgbClr val="1A1A1A"/>
                </a:solidFill>
                <a:latin typeface="Georgia"/>
                <a:cs typeface="Georgia"/>
              </a:rPr>
              <a:t>0</a:t>
            </a:r>
            <a:r>
              <a:rPr sz="1200" spc="-5" dirty="0">
                <a:solidFill>
                  <a:srgbClr val="1A1A1A"/>
                </a:solidFill>
                <a:latin typeface="Georgia"/>
                <a:cs typeface="Georgia"/>
              </a:rPr>
              <a:t>.</a:t>
            </a:r>
            <a:endParaRPr sz="1200">
              <a:latin typeface="Georgia"/>
              <a:cs typeface="Georg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>
          <a:xfrm>
            <a:off x="3810000" y="9220200"/>
            <a:ext cx="121885" cy="169277"/>
          </a:xfrm>
        </p:spPr>
        <p:txBody>
          <a:bodyPr/>
          <a:lstStyle/>
          <a:p>
            <a:pPr marL="25400">
              <a:lnSpc>
                <a:spcPct val="100000"/>
              </a:lnSpc>
            </a:pPr>
            <a:r>
              <a:rPr lang="en-US" sz="1100" dirty="0" smtClean="0">
                <a:latin typeface="Calibri"/>
                <a:cs typeface="Calibri"/>
              </a:rPr>
              <a:t>8</a:t>
            </a:r>
            <a:endParaRPr lang="en-US" sz="11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C637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898</Words>
  <Application>Microsoft Office PowerPoint</Application>
  <PresentationFormat>Custom</PresentationFormat>
  <Paragraphs>110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Algerian</vt:lpstr>
      <vt:lpstr>Arial</vt:lpstr>
      <vt:lpstr>Calibri</vt:lpstr>
      <vt:lpstr>Franklin Gothic Demi Cond</vt:lpstr>
      <vt:lpstr>Georgia</vt:lpstr>
      <vt:lpstr>Jokerman</vt:lpstr>
      <vt:lpstr>Matura MT Script Capitals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taif</dc:creator>
  <cp:lastModifiedBy>DELL</cp:lastModifiedBy>
  <cp:revision>2</cp:revision>
  <dcterms:created xsi:type="dcterms:W3CDTF">2017-12-03T12:05:11Z</dcterms:created>
  <dcterms:modified xsi:type="dcterms:W3CDTF">2017-12-03T09:28:46Z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2017-10-21T00:00:00Z</vt:filetime>
  </property>
  <property fmtid="{D5CDD505-2E9C-101B-9397-08002B2CF9AE}" pid="3" name="LastSaved">
    <vt:filetime>2017-12-03T00:00:00Z</vt:filetime>
  </property>
</Properties>
</file>