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302"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93" r:id="rId24"/>
    <p:sldId id="292" r:id="rId25"/>
    <p:sldId id="277" r:id="rId26"/>
    <p:sldId id="278" r:id="rId27"/>
    <p:sldId id="280" r:id="rId28"/>
    <p:sldId id="281" r:id="rId29"/>
    <p:sldId id="282" r:id="rId30"/>
    <p:sldId id="284" r:id="rId31"/>
    <p:sldId id="285" r:id="rId32"/>
    <p:sldId id="286" r:id="rId33"/>
    <p:sldId id="287" r:id="rId34"/>
    <p:sldId id="288" r:id="rId35"/>
    <p:sldId id="289" r:id="rId36"/>
    <p:sldId id="290" r:id="rId37"/>
    <p:sldId id="291" r:id="rId38"/>
    <p:sldId id="294" r:id="rId39"/>
    <p:sldId id="295" r:id="rId40"/>
    <p:sldId id="296" r:id="rId41"/>
    <p:sldId id="297" r:id="rId42"/>
    <p:sldId id="298" r:id="rId43"/>
    <p:sldId id="299" r:id="rId44"/>
    <p:sldId id="300" r:id="rId45"/>
    <p:sldId id="301"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412" autoAdjust="0"/>
    <p:restoredTop sz="94660" autoAdjust="0"/>
  </p:normalViewPr>
  <p:slideViewPr>
    <p:cSldViewPr>
      <p:cViewPr>
        <p:scale>
          <a:sx n="75" d="100"/>
          <a:sy n="75" d="100"/>
        </p:scale>
        <p:origin x="-564" y="-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C51FC41D-C0AC-4907-B74A-9EBB625501BC}"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9E0FCB4-691E-42F8-9733-63A68F2DB9F2}"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51FC41D-C0AC-4907-B74A-9EBB625501BC}"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51FC41D-C0AC-4907-B74A-9EBB625501BC}"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C51FC41D-C0AC-4907-B74A-9EBB625501BC}"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51FC41D-C0AC-4907-B74A-9EBB625501BC}" type="datetimeFigureOut">
              <a:rPr lang="ar-SA" smtClean="0"/>
              <a:t>29/03/1439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29E0FCB4-691E-42F8-9733-63A68F2DB9F2}"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51FC41D-C0AC-4907-B74A-9EBB625501BC}" type="datetimeFigureOut">
              <a:rPr lang="ar-SA" smtClean="0"/>
              <a:t>29/03/1439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51FC41D-C0AC-4907-B74A-9EBB625501BC}" type="datetimeFigureOut">
              <a:rPr lang="ar-SA" smtClean="0"/>
              <a:t>29/03/1439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29E0FCB4-691E-42F8-9733-63A68F2DB9F2}"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C51FC41D-C0AC-4907-B74A-9EBB625501BC}" type="datetimeFigureOut">
              <a:rPr lang="ar-SA" smtClean="0"/>
              <a:t>29/03/1439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1FC41D-C0AC-4907-B74A-9EBB625501BC}" type="datetimeFigureOut">
              <a:rPr lang="ar-SA" smtClean="0"/>
              <a:t>29/03/1439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51FC41D-C0AC-4907-B74A-9EBB625501BC}" type="datetimeFigureOut">
              <a:rPr lang="ar-SA" smtClean="0"/>
              <a:t>29/03/1439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9E0FCB4-691E-42F8-9733-63A68F2DB9F2}"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51FC41D-C0AC-4907-B74A-9EBB625501BC}" type="datetimeFigureOut">
              <a:rPr lang="ar-SA" smtClean="0"/>
              <a:t>29/03/1439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29E0FCB4-691E-42F8-9733-63A68F2DB9F2}"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51FC41D-C0AC-4907-B74A-9EBB625501BC}" type="datetimeFigureOut">
              <a:rPr lang="ar-SA" smtClean="0"/>
              <a:t>29/03/1439</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9E0FCB4-691E-42F8-9733-63A68F2DB9F2}"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62000" y="4724400"/>
            <a:ext cx="6019800" cy="990600"/>
          </a:xfrm>
        </p:spPr>
        <p:txBody>
          <a:bodyPr>
            <a:normAutofit/>
          </a:bodyPr>
          <a:lstStyle/>
          <a:p>
            <a:r>
              <a:rPr lang="en-US" sz="4800" dirty="0" smtClean="0">
                <a:latin typeface="Andalus" pitchFamily="18" charset="-78"/>
                <a:cs typeface="Andalus" pitchFamily="18" charset="-78"/>
              </a:rPr>
              <a:t>Dr. </a:t>
            </a:r>
            <a:r>
              <a:rPr lang="en-US" sz="4800" dirty="0" err="1" smtClean="0">
                <a:latin typeface="Andalus" pitchFamily="18" charset="-78"/>
                <a:cs typeface="Andalus" pitchFamily="18" charset="-78"/>
              </a:rPr>
              <a:t>Saad</a:t>
            </a:r>
            <a:r>
              <a:rPr lang="en-US" sz="4800" dirty="0" smtClean="0">
                <a:latin typeface="Andalus" pitchFamily="18" charset="-78"/>
                <a:cs typeface="Andalus" pitchFamily="18" charset="-78"/>
              </a:rPr>
              <a:t> </a:t>
            </a:r>
            <a:r>
              <a:rPr lang="en-US" sz="4800" dirty="0" err="1" smtClean="0">
                <a:latin typeface="Andalus" pitchFamily="18" charset="-78"/>
                <a:cs typeface="Andalus" pitchFamily="18" charset="-78"/>
              </a:rPr>
              <a:t>Abdulazize</a:t>
            </a:r>
            <a:endParaRPr lang="en-US" sz="4800" dirty="0" smtClean="0">
              <a:latin typeface="Andalus" pitchFamily="18" charset="-78"/>
              <a:cs typeface="Andalus" pitchFamily="18" charset="-78"/>
            </a:endParaRPr>
          </a:p>
          <a:p>
            <a:endParaRPr lang="ar-SA" sz="4800" dirty="0">
              <a:latin typeface="Andalus" pitchFamily="18" charset="-78"/>
              <a:cs typeface="Andalus" pitchFamily="18" charset="-78"/>
            </a:endParaRPr>
          </a:p>
        </p:txBody>
      </p:sp>
      <p:sp>
        <p:nvSpPr>
          <p:cNvPr id="4" name="مستطيل 3"/>
          <p:cNvSpPr/>
          <p:nvPr/>
        </p:nvSpPr>
        <p:spPr>
          <a:xfrm>
            <a:off x="1135742" y="914400"/>
            <a:ext cx="7086600" cy="2308324"/>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rPr>
              <a:t>Computer </a:t>
            </a:r>
            <a:r>
              <a:rPr lang="en-U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rPr>
              <a:t>Security</a:t>
            </a:r>
            <a:br>
              <a:rPr lang="en-U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rPr>
            </a:br>
            <a:r>
              <a:rPr lang="en-US"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rPr>
              <a:t> </a:t>
            </a:r>
            <a:r>
              <a:rPr lang="en-US"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rPr>
              <a:t>Chapter One</a:t>
            </a:r>
            <a:endParaRPr lang="ar-SA" sz="7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ush Script MT" pitchFamily="66" charset="0"/>
            </a:endParaRPr>
          </a:p>
        </p:txBody>
      </p:sp>
    </p:spTree>
    <p:extLst>
      <p:ext uri="{BB962C8B-B14F-4D97-AF65-F5344CB8AC3E}">
        <p14:creationId xmlns:p14="http://schemas.microsoft.com/office/powerpoint/2010/main" val="5378595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5638800" cy="990600"/>
          </a:xfrm>
        </p:spPr>
        <p:txBody>
          <a:bodyPr>
            <a:normAutofit/>
          </a:bodyPr>
          <a:lstStyle/>
          <a:p>
            <a:pPr rtl="0"/>
            <a:r>
              <a:rPr lang="en-US" dirty="0">
                <a:latin typeface="Andalus" pitchFamily="18" charset="-78"/>
                <a:cs typeface="Andalus" pitchFamily="18" charset="-78"/>
              </a:rPr>
              <a:t>Confidentiality </a:t>
            </a:r>
            <a:r>
              <a:rPr lang="ar-SA" dirty="0" smtClean="0">
                <a:latin typeface="Andalus" pitchFamily="18" charset="-78"/>
                <a:cs typeface="Andalus" pitchFamily="18" charset="-78"/>
              </a:rPr>
              <a:t>(السرية) -:</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228600" y="2286000"/>
            <a:ext cx="8686800" cy="1447800"/>
          </a:xfrm>
        </p:spPr>
        <p:txBody>
          <a:bodyPr>
            <a:noAutofit/>
          </a:bodyPr>
          <a:lstStyle/>
          <a:p>
            <a:pPr marL="0" indent="0" algn="l" rtl="0">
              <a:buNone/>
            </a:pPr>
            <a:r>
              <a:rPr lang="en-US" sz="2800" dirty="0" smtClean="0">
                <a:latin typeface="Andalus" pitchFamily="18" charset="-78"/>
                <a:cs typeface="Andalus" pitchFamily="18" charset="-78"/>
              </a:rPr>
              <a:t>       is </a:t>
            </a:r>
            <a:r>
              <a:rPr lang="en-US" sz="2800" dirty="0">
                <a:latin typeface="Andalus" pitchFamily="18" charset="-78"/>
                <a:cs typeface="Andalus" pitchFamily="18" charset="-78"/>
              </a:rPr>
              <a:t>the property that information is not made </a:t>
            </a:r>
            <a:r>
              <a:rPr lang="en-US" sz="2800" dirty="0" smtClean="0">
                <a:latin typeface="Andalus" pitchFamily="18" charset="-78"/>
                <a:cs typeface="Andalus" pitchFamily="18" charset="-78"/>
              </a:rPr>
              <a:t>available           </a:t>
            </a:r>
          </a:p>
          <a:p>
            <a:pPr marL="0" indent="0" algn="l" rtl="0">
              <a:buNone/>
            </a:pPr>
            <a:r>
              <a:rPr lang="en-US" sz="2800" dirty="0">
                <a:latin typeface="Andalus" pitchFamily="18" charset="-78"/>
                <a:cs typeface="Andalus" pitchFamily="18" charset="-78"/>
              </a:rPr>
              <a:t> </a:t>
            </a:r>
            <a:r>
              <a:rPr lang="en-US" sz="2800" dirty="0" smtClean="0">
                <a:latin typeface="Andalus" pitchFamily="18" charset="-78"/>
                <a:cs typeface="Andalus" pitchFamily="18" charset="-78"/>
              </a:rPr>
              <a:t>        or </a:t>
            </a:r>
            <a:r>
              <a:rPr lang="en-US" sz="2800" dirty="0">
                <a:latin typeface="Andalus" pitchFamily="18" charset="-78"/>
                <a:cs typeface="Andalus" pitchFamily="18" charset="-78"/>
              </a:rPr>
              <a:t>disclosed to unauthorized persons.</a:t>
            </a:r>
            <a:r>
              <a:rPr lang="en-US" sz="2800" dirty="0" smtClean="0">
                <a:latin typeface="Andalus" pitchFamily="18" charset="-78"/>
                <a:cs typeface="Andalus" pitchFamily="18" charset="-78"/>
              </a:rPr>
              <a:t>..</a:t>
            </a:r>
          </a:p>
        </p:txBody>
      </p:sp>
      <p:sp>
        <p:nvSpPr>
          <p:cNvPr id="5" name="عنصر نائب للمحتوى 2"/>
          <p:cNvSpPr txBox="1">
            <a:spLocks/>
          </p:cNvSpPr>
          <p:nvPr/>
        </p:nvSpPr>
        <p:spPr>
          <a:xfrm>
            <a:off x="457200" y="3962400"/>
            <a:ext cx="7569200" cy="12192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هي الخاصية التي تكون فيها البيانات أو المعلومات غير متوفرة وغير مكشوفة بالنسبة للأشخاص غير المخولين ...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5677558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5638800" cy="990600"/>
          </a:xfrm>
        </p:spPr>
        <p:txBody>
          <a:bodyPr>
            <a:normAutofit/>
          </a:bodyPr>
          <a:lstStyle/>
          <a:p>
            <a:pPr rtl="0"/>
            <a:r>
              <a:rPr lang="en-US" b="1" dirty="0">
                <a:latin typeface="Andalus" pitchFamily="18" charset="-78"/>
                <a:cs typeface="Andalus" pitchFamily="18" charset="-78"/>
              </a:rPr>
              <a:t>Identification :</a:t>
            </a:r>
            <a:r>
              <a:rPr lang="en-US" dirty="0">
                <a:latin typeface="Andalus" pitchFamily="18" charset="-78"/>
                <a:cs typeface="Andalus" pitchFamily="18" charset="-78"/>
              </a:rPr>
              <a:t>-</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457200" y="2286000"/>
            <a:ext cx="8153400" cy="1447800"/>
          </a:xfrm>
        </p:spPr>
        <p:txBody>
          <a:bodyPr>
            <a:noAutofit/>
          </a:bodyPr>
          <a:lstStyle/>
          <a:p>
            <a:pPr marL="0" indent="0" algn="l" rtl="0">
              <a:buNone/>
            </a:pPr>
            <a:r>
              <a:rPr lang="en-US" sz="2800" dirty="0" smtClean="0">
                <a:latin typeface="Andalus" pitchFamily="18" charset="-78"/>
                <a:cs typeface="Andalus" pitchFamily="18" charset="-78"/>
              </a:rPr>
              <a:t>       </a:t>
            </a:r>
            <a:r>
              <a:rPr lang="en-US" sz="2800" dirty="0">
                <a:latin typeface="Andalus" pitchFamily="18" charset="-78"/>
                <a:cs typeface="Andalus" pitchFamily="18" charset="-78"/>
              </a:rPr>
              <a:t>the identification of a user, file, program, or other </a:t>
            </a:r>
            <a:r>
              <a:rPr lang="en-US" sz="2800" dirty="0" smtClean="0">
                <a:latin typeface="Andalus" pitchFamily="18" charset="-78"/>
                <a:cs typeface="Andalus" pitchFamily="18" charset="-78"/>
              </a:rPr>
              <a:t> object </a:t>
            </a:r>
            <a:r>
              <a:rPr lang="en-US" sz="2800" dirty="0">
                <a:latin typeface="Andalus" pitchFamily="18" charset="-78"/>
                <a:cs typeface="Andalus" pitchFamily="18" charset="-78"/>
              </a:rPr>
              <a:t>is the unique name or number assigned to that </a:t>
            </a:r>
            <a:r>
              <a:rPr lang="en-US" sz="2800" dirty="0" smtClean="0">
                <a:latin typeface="Andalus" pitchFamily="18" charset="-78"/>
                <a:cs typeface="Andalus" pitchFamily="18" charset="-78"/>
              </a:rPr>
              <a:t>object...</a:t>
            </a:r>
          </a:p>
        </p:txBody>
      </p:sp>
      <p:sp>
        <p:nvSpPr>
          <p:cNvPr id="5" name="عنصر نائب للمحتوى 2"/>
          <p:cNvSpPr txBox="1">
            <a:spLocks/>
          </p:cNvSpPr>
          <p:nvPr/>
        </p:nvSpPr>
        <p:spPr>
          <a:xfrm>
            <a:off x="457200" y="3962400"/>
            <a:ext cx="7569200" cy="1219200"/>
          </a:xfrm>
          <a:prstGeom prst="rect">
            <a:avLst/>
          </a:prstGeom>
        </p:spPr>
        <p:txBody>
          <a:bodyPr vert="horz" lIns="91440" tIns="45720" rIns="91440" bIns="45720" rtlCol="0">
            <a:normAutofit fontScale="92500"/>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الهوية التعريفية للمستخدم أو للملف أو للبرنامج أو أي عنصر أخر ، معناه اسم او رقم وحيد يتم تحديده اعطاه لذلك العنصر  ...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27657837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838200"/>
            <a:ext cx="8788400" cy="990600"/>
          </a:xfrm>
        </p:spPr>
        <p:txBody>
          <a:bodyPr>
            <a:normAutofit/>
          </a:bodyPr>
          <a:lstStyle/>
          <a:p>
            <a:pPr rtl="0"/>
            <a:r>
              <a:rPr lang="en-US" b="1" dirty="0">
                <a:latin typeface="Andalus" pitchFamily="18" charset="-78"/>
                <a:cs typeface="Andalus" pitchFamily="18" charset="-78"/>
              </a:rPr>
              <a:t>Why is the Computer Security Important?</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0" y="2286000"/>
            <a:ext cx="9144000" cy="3352800"/>
          </a:xfrm>
        </p:spPr>
        <p:txBody>
          <a:bodyPr>
            <a:noAutofit/>
          </a:bodyPr>
          <a:lstStyle/>
          <a:p>
            <a:pPr marL="0" indent="0" algn="l" rtl="0">
              <a:buNone/>
            </a:pPr>
            <a:r>
              <a:rPr lang="en-US" sz="2800" dirty="0" smtClean="0">
                <a:latin typeface="Andalus" pitchFamily="18" charset="-78"/>
                <a:cs typeface="Andalus" pitchFamily="18" charset="-78"/>
              </a:rPr>
              <a:t>       </a:t>
            </a:r>
            <a:r>
              <a:rPr lang="en-US" sz="2800" dirty="0">
                <a:latin typeface="Andalus" pitchFamily="18" charset="-78"/>
                <a:cs typeface="Andalus" pitchFamily="18" charset="-78"/>
              </a:rPr>
              <a:t>1. Provide support for the critical business processes.</a:t>
            </a:r>
          </a:p>
          <a:p>
            <a:pPr marL="0" indent="0" rtl="0">
              <a:buNone/>
            </a:pPr>
            <a:r>
              <a:rPr lang="ar-SA" sz="2800" smtClean="0">
                <a:latin typeface="Andalus" pitchFamily="18" charset="-78"/>
                <a:cs typeface="Andalus" pitchFamily="18" charset="-78"/>
              </a:rPr>
              <a:t>       توفر </a:t>
            </a:r>
            <a:r>
              <a:rPr lang="ar-SA" sz="2800" dirty="0" smtClean="0">
                <a:latin typeface="Andalus" pitchFamily="18" charset="-78"/>
                <a:cs typeface="Andalus" pitchFamily="18" charset="-78"/>
              </a:rPr>
              <a:t>دعم واسناد للعمليات التجارية الحرجة</a:t>
            </a:r>
            <a:endParaRPr lang="en-US" sz="2800" dirty="0" smtClean="0">
              <a:latin typeface="Andalus" pitchFamily="18" charset="-78"/>
              <a:cs typeface="Andalus" pitchFamily="18" charset="-78"/>
            </a:endParaRPr>
          </a:p>
          <a:p>
            <a:pPr marL="0" indent="0" rtl="0">
              <a:buNone/>
            </a:pPr>
            <a:endParaRPr lang="en-US" sz="2800" dirty="0" smtClean="0">
              <a:latin typeface="Andalus" pitchFamily="18" charset="-78"/>
              <a:cs typeface="Andalus" pitchFamily="18" charset="-78"/>
            </a:endParaRPr>
          </a:p>
          <a:p>
            <a:pPr marL="0" indent="0" algn="l" rtl="0">
              <a:buNone/>
            </a:pPr>
            <a:r>
              <a:rPr lang="en-US" sz="2800" dirty="0" smtClean="0">
                <a:latin typeface="Andalus" pitchFamily="18" charset="-78"/>
                <a:cs typeface="Andalus" pitchFamily="18" charset="-78"/>
              </a:rPr>
              <a:t>         2. Provide protection for the personal and sensitive         </a:t>
            </a:r>
          </a:p>
          <a:p>
            <a:pPr marL="0" indent="0" algn="l" rtl="0">
              <a:buNone/>
            </a:pPr>
            <a:r>
              <a:rPr lang="en-US" sz="2800" dirty="0">
                <a:latin typeface="Andalus" pitchFamily="18" charset="-78"/>
                <a:cs typeface="Andalus" pitchFamily="18" charset="-78"/>
              </a:rPr>
              <a:t> </a:t>
            </a:r>
            <a:r>
              <a:rPr lang="en-US" sz="2800" dirty="0" smtClean="0">
                <a:latin typeface="Andalus" pitchFamily="18" charset="-78"/>
                <a:cs typeface="Andalus" pitchFamily="18" charset="-78"/>
              </a:rPr>
              <a:t>     information.</a:t>
            </a:r>
          </a:p>
          <a:p>
            <a:pPr marL="0" indent="0" rtl="0">
              <a:buNone/>
            </a:pPr>
            <a:r>
              <a:rPr lang="ar-SA" sz="2800" dirty="0" smtClean="0">
                <a:latin typeface="Andalus" pitchFamily="18" charset="-78"/>
                <a:cs typeface="Andalus" pitchFamily="18" charset="-78"/>
              </a:rPr>
              <a:t>         توفر الحماية للمعلومات الشخصية الحساسة. </a:t>
            </a:r>
            <a:endParaRPr lang="en-US" sz="2800" dirty="0" smtClean="0">
              <a:latin typeface="Andalus" pitchFamily="18" charset="-78"/>
              <a:cs typeface="Andalus" pitchFamily="18" charset="-78"/>
            </a:endParaRPr>
          </a:p>
        </p:txBody>
      </p:sp>
    </p:spTree>
    <p:extLst>
      <p:ext uri="{BB962C8B-B14F-4D97-AF65-F5344CB8AC3E}">
        <p14:creationId xmlns:p14="http://schemas.microsoft.com/office/powerpoint/2010/main" val="3532368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sz="3200" b="1" dirty="0"/>
              <a:t>What will happen if your computer gets hacked?</a:t>
            </a:r>
            <a:br>
              <a:rPr lang="en-US" sz="3200" b="1" dirty="0"/>
            </a:br>
            <a:r>
              <a:rPr lang="ar-SA" sz="3200" dirty="0"/>
              <a:t>1.</a:t>
            </a:r>
            <a:endParaRPr lang="ar-SA" sz="3200" dirty="0"/>
          </a:p>
        </p:txBody>
      </p:sp>
      <p:sp>
        <p:nvSpPr>
          <p:cNvPr id="3" name="عنصر نائب للمحتوى 2"/>
          <p:cNvSpPr>
            <a:spLocks noGrp="1"/>
          </p:cNvSpPr>
          <p:nvPr>
            <p:ph idx="1"/>
          </p:nvPr>
        </p:nvSpPr>
        <p:spPr/>
        <p:txBody>
          <a:bodyPr>
            <a:normAutofit lnSpcReduction="10000"/>
          </a:bodyPr>
          <a:lstStyle/>
          <a:p>
            <a:pPr algn="l" rtl="0"/>
            <a:r>
              <a:rPr lang="en-US" dirty="0"/>
              <a:t>1. It could be used to hide some programs.</a:t>
            </a:r>
            <a:endParaRPr lang="en-US" sz="3200" dirty="0"/>
          </a:p>
          <a:p>
            <a:pPr algn="l" rtl="0"/>
            <a:r>
              <a:rPr lang="en-US" sz="3200" dirty="0"/>
              <a:t>2. It could generate a large amount of unwanted traffic.</a:t>
            </a:r>
          </a:p>
          <a:p>
            <a:pPr algn="l" rtl="0"/>
            <a:r>
              <a:rPr lang="en-US" sz="3200" dirty="0"/>
              <a:t>3. Some one could send illegal software from your computer to others without you realize it.</a:t>
            </a:r>
          </a:p>
          <a:p>
            <a:pPr algn="l" rtl="0"/>
            <a:r>
              <a:rPr lang="en-US" sz="3200" dirty="0"/>
              <a:t>4. Someone could access personal information.</a:t>
            </a:r>
          </a:p>
          <a:p>
            <a:pPr algn="l" rtl="0"/>
            <a:r>
              <a:rPr lang="en-US" sz="3200" dirty="0"/>
              <a:t>5. Someone could record all your keys that are used like passwords</a:t>
            </a:r>
            <a:endParaRPr lang="ar-SA" sz="3200" dirty="0"/>
          </a:p>
        </p:txBody>
      </p:sp>
    </p:spTree>
    <p:extLst>
      <p:ext uri="{BB962C8B-B14F-4D97-AF65-F5344CB8AC3E}">
        <p14:creationId xmlns:p14="http://schemas.microsoft.com/office/powerpoint/2010/main" val="15049609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Good Security Standards</a:t>
            </a:r>
            <a:endParaRPr lang="ar-SA" dirty="0"/>
          </a:p>
        </p:txBody>
      </p:sp>
      <p:sp>
        <p:nvSpPr>
          <p:cNvPr id="3" name="عنصر نائب للمحتوى 2"/>
          <p:cNvSpPr>
            <a:spLocks noGrp="1"/>
          </p:cNvSpPr>
          <p:nvPr>
            <p:ph idx="1"/>
          </p:nvPr>
        </p:nvSpPr>
        <p:spPr/>
        <p:txBody>
          <a:bodyPr>
            <a:normAutofit/>
          </a:bodyPr>
          <a:lstStyle/>
          <a:p>
            <a:pPr algn="l" rtl="0"/>
            <a:r>
              <a:rPr lang="en-US" sz="3200" dirty="0"/>
              <a:t>If follows the rule of 90/10, it means that 10% of security are </a:t>
            </a:r>
            <a:r>
              <a:rPr lang="en-US" sz="3200" i="1" dirty="0"/>
              <a:t>technical </a:t>
            </a:r>
            <a:r>
              <a:rPr lang="en-US" sz="3200" dirty="0"/>
              <a:t>while 90% of security depends on </a:t>
            </a:r>
            <a:r>
              <a:rPr lang="en-US" sz="3200" i="1" dirty="0"/>
              <a:t>computer user </a:t>
            </a:r>
            <a:r>
              <a:rPr lang="en-US" sz="3200" dirty="0"/>
              <a:t>(you).</a:t>
            </a:r>
          </a:p>
          <a:p>
            <a:pPr algn="l" rtl="0"/>
            <a:r>
              <a:rPr lang="en-US" sz="3200" dirty="0"/>
              <a:t>For example:- the lock of the door represent the 10% while the remembering to lock the door, checking if the door is closed, etc., this represents the 90%. So we need the both 90 and 10 to get the effective security</a:t>
            </a:r>
            <a:endParaRPr lang="ar-SA" sz="3200" dirty="0"/>
          </a:p>
        </p:txBody>
      </p:sp>
    </p:spTree>
    <p:extLst>
      <p:ext uri="{BB962C8B-B14F-4D97-AF65-F5344CB8AC3E}">
        <p14:creationId xmlns:p14="http://schemas.microsoft.com/office/powerpoint/2010/main" val="2005121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The Effective Security</a:t>
            </a:r>
            <a:endParaRPr lang="ar-SA" dirty="0"/>
          </a:p>
        </p:txBody>
      </p:sp>
      <p:sp>
        <p:nvSpPr>
          <p:cNvPr id="3" name="عنصر نائب للمحتوى 2"/>
          <p:cNvSpPr>
            <a:spLocks noGrp="1"/>
          </p:cNvSpPr>
          <p:nvPr>
            <p:ph idx="1"/>
          </p:nvPr>
        </p:nvSpPr>
        <p:spPr/>
        <p:txBody>
          <a:bodyPr/>
          <a:lstStyle/>
          <a:p>
            <a:pPr marL="0" indent="0" algn="l" rtl="0">
              <a:buNone/>
            </a:pPr>
            <a:r>
              <a:rPr lang="en-US" sz="3200" dirty="0" smtClean="0"/>
              <a:t>Means </a:t>
            </a:r>
            <a:r>
              <a:rPr lang="en-US" sz="3200" dirty="0"/>
              <a:t>the following:-</a:t>
            </a:r>
          </a:p>
          <a:p>
            <a:pPr marL="0" indent="0" algn="l" rtl="0">
              <a:buNone/>
            </a:pPr>
            <a:r>
              <a:rPr lang="en-US" sz="3200" dirty="0"/>
              <a:t>1. Everyone who uses a computer needs to understand how to keep their computer and data </a:t>
            </a:r>
            <a:r>
              <a:rPr lang="en-US" sz="3200" dirty="0" smtClean="0"/>
              <a:t>secure</a:t>
            </a:r>
            <a:r>
              <a:rPr lang="ar-SA" sz="3200" dirty="0" smtClean="0"/>
              <a:t>.</a:t>
            </a:r>
            <a:endParaRPr lang="ar-SA" sz="3200" dirty="0"/>
          </a:p>
          <a:p>
            <a:pPr marL="0" indent="0" algn="l" rtl="0">
              <a:buNone/>
            </a:pPr>
            <a:r>
              <a:rPr lang="en-US" sz="3200" dirty="0"/>
              <a:t>2. Learn the good computing security procedures</a:t>
            </a:r>
            <a:r>
              <a:rPr lang="en-US" sz="3200" dirty="0" smtClean="0"/>
              <a:t>.</a:t>
            </a:r>
          </a:p>
          <a:p>
            <a:pPr marL="0" indent="0" algn="l" rtl="0">
              <a:buNone/>
            </a:pPr>
            <a:r>
              <a:rPr lang="en-US" sz="3200" dirty="0" smtClean="0"/>
              <a:t>3</a:t>
            </a:r>
            <a:r>
              <a:rPr lang="en-US" sz="3200" dirty="0"/>
              <a:t>. Report anything unusual and notify the appropriate persons</a:t>
            </a:r>
            <a:r>
              <a:rPr lang="en-US" dirty="0"/>
              <a:t>.</a:t>
            </a:r>
            <a:endParaRPr lang="ar-SA" dirty="0"/>
          </a:p>
        </p:txBody>
      </p:sp>
    </p:spTree>
    <p:extLst>
      <p:ext uri="{BB962C8B-B14F-4D97-AF65-F5344CB8AC3E}">
        <p14:creationId xmlns:p14="http://schemas.microsoft.com/office/powerpoint/2010/main" val="23032134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a:t>The Consequences of Security Violation</a:t>
            </a:r>
            <a:endParaRPr lang="ar-SA" sz="3200" dirty="0"/>
          </a:p>
        </p:txBody>
      </p:sp>
      <p:sp>
        <p:nvSpPr>
          <p:cNvPr id="3" name="عنصر نائب للمحتوى 2"/>
          <p:cNvSpPr>
            <a:spLocks noGrp="1"/>
          </p:cNvSpPr>
          <p:nvPr>
            <p:ph idx="1"/>
          </p:nvPr>
        </p:nvSpPr>
        <p:spPr/>
        <p:txBody>
          <a:bodyPr>
            <a:normAutofit/>
          </a:bodyPr>
          <a:lstStyle/>
          <a:p>
            <a:pPr marL="0" indent="0" algn="l" rtl="0">
              <a:buNone/>
            </a:pPr>
            <a:r>
              <a:rPr lang="en-US" sz="4400" dirty="0"/>
              <a:t>1. Loss of employee trust</a:t>
            </a:r>
            <a:r>
              <a:rPr lang="en-US" sz="4400" dirty="0" smtClean="0"/>
              <a:t>.</a:t>
            </a:r>
          </a:p>
          <a:p>
            <a:pPr marL="0" indent="0" algn="l" rtl="0">
              <a:buNone/>
            </a:pPr>
            <a:r>
              <a:rPr lang="en-US" sz="4400" dirty="0"/>
              <a:t>2. It causes risks to security and integrity of personal information</a:t>
            </a:r>
            <a:r>
              <a:rPr lang="en-US" sz="4400" dirty="0" smtClean="0"/>
              <a:t>.</a:t>
            </a:r>
          </a:p>
          <a:p>
            <a:pPr marL="0" indent="0" algn="l" rtl="0">
              <a:buNone/>
            </a:pPr>
            <a:r>
              <a:rPr lang="en-US" sz="4400" dirty="0"/>
              <a:t>3. Loss of business information.</a:t>
            </a:r>
            <a:endParaRPr lang="ar-SA" sz="4400" dirty="0"/>
          </a:p>
        </p:txBody>
      </p:sp>
    </p:spTree>
    <p:extLst>
      <p:ext uri="{BB962C8B-B14F-4D97-AF65-F5344CB8AC3E}">
        <p14:creationId xmlns:p14="http://schemas.microsoft.com/office/powerpoint/2010/main" val="309498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Internet Privacy and Security</a:t>
            </a:r>
            <a:endParaRPr lang="ar-SA" dirty="0"/>
          </a:p>
        </p:txBody>
      </p:sp>
      <p:sp>
        <p:nvSpPr>
          <p:cNvPr id="3" name="عنصر نائب للمحتوى 2"/>
          <p:cNvSpPr>
            <a:spLocks noGrp="1"/>
          </p:cNvSpPr>
          <p:nvPr>
            <p:ph idx="1"/>
          </p:nvPr>
        </p:nvSpPr>
        <p:spPr/>
        <p:txBody>
          <a:bodyPr/>
          <a:lstStyle/>
          <a:p>
            <a:pPr marL="457200" indent="-457200" algn="l" rtl="0">
              <a:buAutoNum type="arabicPeriod"/>
            </a:pPr>
            <a:r>
              <a:rPr lang="en-US" sz="2800" b="1" i="1" dirty="0" smtClean="0"/>
              <a:t>Privacy </a:t>
            </a:r>
            <a:r>
              <a:rPr lang="en-US" sz="2800" b="1" i="1" dirty="0"/>
              <a:t>on Internet :- </a:t>
            </a:r>
            <a:r>
              <a:rPr lang="en-US" sz="2800" dirty="0"/>
              <a:t>It means the measures to protect data during their transmission over a collection of interconnected networks. Social networking sites like Facebook, personal web pages have also become public sources of personal information. So </a:t>
            </a:r>
            <a:r>
              <a:rPr lang="en-US" sz="2800" dirty="0" smtClean="0"/>
              <a:t>:-</a:t>
            </a:r>
          </a:p>
          <a:p>
            <a:pPr algn="l" rtl="0">
              <a:buFont typeface="Wingdings" pitchFamily="2" charset="2"/>
              <a:buChar char="v"/>
            </a:pPr>
            <a:r>
              <a:rPr lang="en-US" sz="2800" dirty="0" smtClean="0"/>
              <a:t>Do </a:t>
            </a:r>
            <a:r>
              <a:rPr lang="en-US" sz="2800" dirty="0"/>
              <a:t>not write personal details online. Assume that anything you post to those websites is public and could be used against you</a:t>
            </a:r>
            <a:r>
              <a:rPr lang="en-US" sz="2800" dirty="0" smtClean="0"/>
              <a:t>.</a:t>
            </a:r>
          </a:p>
          <a:p>
            <a:pPr algn="l" rtl="0"/>
            <a:endParaRPr lang="ar-SA" dirty="0"/>
          </a:p>
        </p:txBody>
      </p:sp>
    </p:spTree>
    <p:extLst>
      <p:ext uri="{BB962C8B-B14F-4D97-AF65-F5344CB8AC3E}">
        <p14:creationId xmlns:p14="http://schemas.microsoft.com/office/powerpoint/2010/main" val="752949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Internet Privacy and Security</a:t>
            </a:r>
            <a:endParaRPr lang="ar-SA" dirty="0"/>
          </a:p>
        </p:txBody>
      </p:sp>
      <p:sp>
        <p:nvSpPr>
          <p:cNvPr id="3" name="عنصر نائب للمحتوى 2"/>
          <p:cNvSpPr>
            <a:spLocks noGrp="1"/>
          </p:cNvSpPr>
          <p:nvPr>
            <p:ph idx="1"/>
          </p:nvPr>
        </p:nvSpPr>
        <p:spPr/>
        <p:txBody>
          <a:bodyPr>
            <a:normAutofit lnSpcReduction="10000"/>
          </a:bodyPr>
          <a:lstStyle/>
          <a:p>
            <a:pPr algn="l" rtl="0">
              <a:buFont typeface="Wingdings" pitchFamily="2" charset="2"/>
              <a:buChar char="v"/>
            </a:pPr>
            <a:r>
              <a:rPr lang="en-US" sz="3600" dirty="0"/>
              <a:t>The good rule is to post only the information that you desire to be public in that websites</a:t>
            </a:r>
            <a:r>
              <a:rPr lang="en-US" sz="3600" dirty="0" smtClean="0"/>
              <a:t>.</a:t>
            </a:r>
          </a:p>
          <a:p>
            <a:pPr algn="l" rtl="0">
              <a:buFont typeface="Wingdings" pitchFamily="2" charset="2"/>
              <a:buChar char="v"/>
            </a:pPr>
            <a:r>
              <a:rPr lang="en-US" sz="3600" dirty="0" smtClean="0"/>
              <a:t> </a:t>
            </a:r>
            <a:r>
              <a:rPr lang="en-US" sz="3600" dirty="0"/>
              <a:t>Put in your mind that anything you will post in public website is more difficult to take it back even if you delete it, since copies of this information will still exist on other computer or websites</a:t>
            </a:r>
            <a:r>
              <a:rPr lang="en-US" dirty="0"/>
              <a:t>.</a:t>
            </a:r>
            <a:endParaRPr lang="ar-SA" dirty="0"/>
          </a:p>
        </p:txBody>
      </p:sp>
    </p:spTree>
    <p:extLst>
      <p:ext uri="{BB962C8B-B14F-4D97-AF65-F5344CB8AC3E}">
        <p14:creationId xmlns:p14="http://schemas.microsoft.com/office/powerpoint/2010/main" val="24924889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Cautions when using Social Network</a:t>
            </a:r>
            <a:endParaRPr lang="ar-SA" dirty="0"/>
          </a:p>
        </p:txBody>
      </p:sp>
      <p:sp>
        <p:nvSpPr>
          <p:cNvPr id="3" name="عنصر نائب للمحتوى 2"/>
          <p:cNvSpPr>
            <a:spLocks noGrp="1"/>
          </p:cNvSpPr>
          <p:nvPr>
            <p:ph idx="1"/>
          </p:nvPr>
        </p:nvSpPr>
        <p:spPr/>
        <p:txBody>
          <a:bodyPr/>
          <a:lstStyle/>
          <a:p>
            <a:pPr marL="0" indent="0" algn="l" rtl="0">
              <a:buNone/>
            </a:pPr>
            <a:r>
              <a:rPr lang="en-US" sz="3600" dirty="0"/>
              <a:t>1. Remember that the internet is not private</a:t>
            </a:r>
            <a:r>
              <a:rPr lang="en-US" sz="3600" dirty="0" smtClean="0"/>
              <a:t>.</a:t>
            </a:r>
          </a:p>
          <a:p>
            <a:pPr marL="0" indent="0" algn="l" rtl="0">
              <a:buNone/>
            </a:pPr>
            <a:r>
              <a:rPr lang="en-US" sz="3600" dirty="0"/>
              <a:t>2. Do not give out personal or sensitive information to anyone you don’t </a:t>
            </a:r>
            <a:r>
              <a:rPr lang="en-US" sz="3600" dirty="0" smtClean="0"/>
              <a:t>know</a:t>
            </a:r>
          </a:p>
          <a:p>
            <a:pPr marL="0" indent="0" algn="l" rtl="0">
              <a:buNone/>
            </a:pPr>
            <a:r>
              <a:rPr lang="en-US" sz="3600" dirty="0"/>
              <a:t>3. Don’t provide personal or sensitive information to internet site unless you are using trusted and secure web pages</a:t>
            </a:r>
            <a:r>
              <a:rPr lang="en-US" dirty="0"/>
              <a:t>.</a:t>
            </a:r>
            <a:endParaRPr lang="ar-SA" dirty="0"/>
          </a:p>
        </p:txBody>
      </p:sp>
    </p:spTree>
    <p:extLst>
      <p:ext uri="{BB962C8B-B14F-4D97-AF65-F5344CB8AC3E}">
        <p14:creationId xmlns:p14="http://schemas.microsoft.com/office/powerpoint/2010/main" val="29671948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05000" y="533400"/>
            <a:ext cx="5715000" cy="990600"/>
          </a:xfrm>
        </p:spPr>
        <p:txBody>
          <a:bodyPr/>
          <a:lstStyle/>
          <a:p>
            <a:pPr algn="ctr"/>
            <a:r>
              <a:rPr lang="en-US" b="1" dirty="0">
                <a:latin typeface="Andalus" pitchFamily="18" charset="-78"/>
                <a:cs typeface="Andalus" pitchFamily="18" charset="-78"/>
              </a:rPr>
              <a:t>Computer Security :- </a:t>
            </a:r>
            <a:endParaRPr lang="ar-SA" dirty="0">
              <a:latin typeface="Andalus" pitchFamily="18" charset="-78"/>
              <a:cs typeface="Andalus" pitchFamily="18" charset="-78"/>
            </a:endParaRPr>
          </a:p>
        </p:txBody>
      </p:sp>
      <p:sp>
        <p:nvSpPr>
          <p:cNvPr id="3" name="عنصر نائب للمحتوى 2"/>
          <p:cNvSpPr>
            <a:spLocks noGrp="1"/>
          </p:cNvSpPr>
          <p:nvPr>
            <p:ph idx="1"/>
          </p:nvPr>
        </p:nvSpPr>
        <p:spPr>
          <a:xfrm>
            <a:off x="0" y="1600200"/>
            <a:ext cx="9067800" cy="2286000"/>
          </a:xfrm>
        </p:spPr>
        <p:txBody>
          <a:bodyPr>
            <a:noAutofit/>
          </a:bodyPr>
          <a:lstStyle/>
          <a:p>
            <a:pPr marL="0" indent="0" algn="l">
              <a:buNone/>
            </a:pPr>
            <a:r>
              <a:rPr lang="en-US" sz="2800" dirty="0" smtClean="0">
                <a:latin typeface="Andalus" pitchFamily="18" charset="-78"/>
                <a:cs typeface="Andalus" pitchFamily="18" charset="-78"/>
              </a:rPr>
              <a:t>         is </a:t>
            </a:r>
            <a:r>
              <a:rPr lang="en-US" sz="2800" dirty="0">
                <a:latin typeface="Andalus" pitchFamily="18" charset="-78"/>
                <a:cs typeface="Andalus" pitchFamily="18" charset="-78"/>
              </a:rPr>
              <a:t>the protection of computing systems and the </a:t>
            </a:r>
            <a:r>
              <a:rPr lang="en-US" sz="2800" dirty="0" smtClean="0">
                <a:latin typeface="Andalus" pitchFamily="18" charset="-78"/>
                <a:cs typeface="Andalus" pitchFamily="18" charset="-78"/>
              </a:rPr>
              <a:t>data            that they </a:t>
            </a:r>
            <a:r>
              <a:rPr lang="en-US" sz="2800" dirty="0">
                <a:latin typeface="Andalus" pitchFamily="18" charset="-78"/>
                <a:cs typeface="Andalus" pitchFamily="18" charset="-78"/>
              </a:rPr>
              <a:t>store or access</a:t>
            </a:r>
            <a:r>
              <a:rPr lang="en-US" sz="2800" dirty="0" smtClean="0">
                <a:latin typeface="Andalus" pitchFamily="18" charset="-78"/>
                <a:cs typeface="Andalus" pitchFamily="18" charset="-78"/>
              </a:rPr>
              <a:t>.</a:t>
            </a:r>
          </a:p>
          <a:p>
            <a:pPr marL="0" indent="0" algn="l">
              <a:buNone/>
            </a:pPr>
            <a:r>
              <a:rPr lang="en-US" sz="2800" dirty="0" smtClean="0">
                <a:latin typeface="Andalus" pitchFamily="18" charset="-78"/>
                <a:cs typeface="Andalus" pitchFamily="18" charset="-78"/>
              </a:rPr>
              <a:t> and </a:t>
            </a:r>
            <a:r>
              <a:rPr lang="ar-SA" sz="2800" dirty="0" smtClean="0">
                <a:latin typeface="Andalus" pitchFamily="18" charset="-78"/>
                <a:cs typeface="Andalus" pitchFamily="18" charset="-78"/>
              </a:rPr>
              <a:t>(ضمانات) </a:t>
            </a:r>
            <a:r>
              <a:rPr lang="en-US" sz="2800" dirty="0" smtClean="0">
                <a:latin typeface="Andalus" pitchFamily="18" charset="-78"/>
                <a:cs typeface="Andalus" pitchFamily="18" charset="-78"/>
              </a:rPr>
              <a:t>     It </a:t>
            </a:r>
            <a:r>
              <a:rPr lang="en-US" sz="2800" dirty="0">
                <a:latin typeface="Andalus" pitchFamily="18" charset="-78"/>
                <a:cs typeface="Andalus" pitchFamily="18" charset="-78"/>
              </a:rPr>
              <a:t>refers to the technological </a:t>
            </a:r>
            <a:r>
              <a:rPr lang="en-US" sz="2800" dirty="0" smtClean="0">
                <a:latin typeface="Andalus" pitchFamily="18" charset="-78"/>
                <a:cs typeface="Andalus" pitchFamily="18" charset="-78"/>
              </a:rPr>
              <a:t>safeguards</a:t>
            </a:r>
          </a:p>
          <a:p>
            <a:pPr marL="0" indent="0" algn="l">
              <a:buNone/>
            </a:pPr>
            <a:r>
              <a:rPr lang="en-US" sz="2800" dirty="0" smtClean="0">
                <a:latin typeface="Andalus" pitchFamily="18" charset="-78"/>
                <a:cs typeface="Andalus" pitchFamily="18" charset="-78"/>
              </a:rPr>
              <a:t>     managerial procedures that can be applied to computer         hardware, programs, and date.      </a:t>
            </a:r>
          </a:p>
        </p:txBody>
      </p:sp>
      <p:sp>
        <p:nvSpPr>
          <p:cNvPr id="4" name="عنصر نائب للمحتوى 2"/>
          <p:cNvSpPr txBox="1">
            <a:spLocks/>
          </p:cNvSpPr>
          <p:nvPr/>
        </p:nvSpPr>
        <p:spPr>
          <a:xfrm>
            <a:off x="0" y="4419600"/>
            <a:ext cx="8915400" cy="21336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هي حماية انظمة التشغيل والبيانات والتي من الممكن الوصول اليها،    فهي تشير الى الضمانات التقنية والاجراءات الادارية التي من      الممكن تطبيقها على الاجزاء المادية للحاسبة وعلى البرامج والبيانات.</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3516115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a:t>Cautions when using Social Network</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sz="4000" dirty="0"/>
              <a:t>4. Some web pages display an internet address directly, so don’t click on such </a:t>
            </a:r>
            <a:r>
              <a:rPr lang="en-US" sz="4000" dirty="0" smtClean="0"/>
              <a:t>address.</a:t>
            </a:r>
          </a:p>
          <a:p>
            <a:pPr marL="0" indent="0" algn="l" rtl="0">
              <a:buNone/>
            </a:pPr>
            <a:r>
              <a:rPr lang="en-US" sz="4000" dirty="0"/>
              <a:t>5. A little lock is putting at the end of "http" address; this means that website is secure.</a:t>
            </a:r>
            <a:endParaRPr lang="ar-SA" sz="4000" dirty="0"/>
          </a:p>
        </p:txBody>
      </p:sp>
    </p:spTree>
    <p:extLst>
      <p:ext uri="{BB962C8B-B14F-4D97-AF65-F5344CB8AC3E}">
        <p14:creationId xmlns:p14="http://schemas.microsoft.com/office/powerpoint/2010/main" val="39242659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Information Access Problems</a:t>
            </a:r>
            <a:endParaRPr lang="ar-SA" dirty="0"/>
          </a:p>
        </p:txBody>
      </p:sp>
      <p:sp>
        <p:nvSpPr>
          <p:cNvPr id="3" name="عنصر نائب للمحتوى 2"/>
          <p:cNvSpPr>
            <a:spLocks noGrp="1"/>
          </p:cNvSpPr>
          <p:nvPr>
            <p:ph idx="1"/>
          </p:nvPr>
        </p:nvSpPr>
        <p:spPr/>
        <p:txBody>
          <a:bodyPr/>
          <a:lstStyle/>
          <a:p>
            <a:pPr marL="0" indent="0" algn="l" rtl="0">
              <a:buNone/>
            </a:pPr>
            <a:r>
              <a:rPr lang="en-US" dirty="0"/>
              <a:t>There are several types of software that can be used to gain access to unauthorized data or information</a:t>
            </a:r>
            <a:r>
              <a:rPr lang="en-US" dirty="0" smtClean="0"/>
              <a:t>:-</a:t>
            </a:r>
          </a:p>
          <a:p>
            <a:pPr marL="0" indent="0" algn="l" rtl="0">
              <a:buNone/>
            </a:pPr>
            <a:r>
              <a:rPr lang="en-US" b="1" dirty="0"/>
              <a:t>a) </a:t>
            </a:r>
            <a:r>
              <a:rPr lang="en-US" b="1" i="1" dirty="0"/>
              <a:t>Trapdoors</a:t>
            </a:r>
          </a:p>
          <a:p>
            <a:pPr marL="0" indent="0" algn="l" rtl="0">
              <a:buNone/>
            </a:pPr>
            <a:r>
              <a:rPr lang="en-US" dirty="0"/>
              <a:t>A set of access points that are put in the system by programmer for the following possibility points:-</a:t>
            </a:r>
          </a:p>
          <a:p>
            <a:pPr marL="0" indent="0" algn="l" rtl="0">
              <a:buNone/>
            </a:pPr>
            <a:r>
              <a:rPr lang="en-US" dirty="0"/>
              <a:t>1. To identify future modification of the system.</a:t>
            </a:r>
          </a:p>
          <a:p>
            <a:pPr marL="0" indent="0" algn="l" rtl="0">
              <a:buNone/>
            </a:pPr>
            <a:r>
              <a:rPr lang="en-US" dirty="0"/>
              <a:t>2. To access to mistakes in the future.</a:t>
            </a:r>
          </a:p>
          <a:p>
            <a:pPr marL="0" indent="0" algn="l" rtl="0">
              <a:buNone/>
            </a:pPr>
            <a:r>
              <a:rPr lang="en-US" dirty="0"/>
              <a:t>3. Allowing the designer of accessing to the program after the completion of its design</a:t>
            </a:r>
            <a:endParaRPr lang="ar-SA" dirty="0"/>
          </a:p>
        </p:txBody>
      </p:sp>
    </p:spTree>
    <p:extLst>
      <p:ext uri="{BB962C8B-B14F-4D97-AF65-F5344CB8AC3E}">
        <p14:creationId xmlns:p14="http://schemas.microsoft.com/office/powerpoint/2010/main" val="1435208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Causes of Trapdoors</a:t>
            </a:r>
            <a:endParaRPr lang="ar-SA" dirty="0"/>
          </a:p>
        </p:txBody>
      </p:sp>
      <p:sp>
        <p:nvSpPr>
          <p:cNvPr id="3" name="عنصر نائب للمحتوى 2"/>
          <p:cNvSpPr>
            <a:spLocks noGrp="1"/>
          </p:cNvSpPr>
          <p:nvPr>
            <p:ph idx="1"/>
          </p:nvPr>
        </p:nvSpPr>
        <p:spPr/>
        <p:txBody>
          <a:bodyPr/>
          <a:lstStyle/>
          <a:p>
            <a:pPr marL="0" indent="0" algn="l" rtl="0">
              <a:buNone/>
            </a:pPr>
            <a:r>
              <a:rPr lang="en-US" dirty="0"/>
              <a:t>Usually the programmer must remove these points during program development but it can be found in the programs for the following reasons:-</a:t>
            </a:r>
          </a:p>
          <a:p>
            <a:pPr marL="0" indent="0" algn="l" rtl="0">
              <a:buNone/>
            </a:pPr>
            <a:r>
              <a:rPr lang="en-US" dirty="0"/>
              <a:t>1. The programmer forgot to delete these points.</a:t>
            </a:r>
          </a:p>
          <a:p>
            <a:pPr marL="0" indent="0" algn="l" rtl="0">
              <a:buNone/>
            </a:pPr>
            <a:r>
              <a:rPr lang="en-US" dirty="0"/>
              <a:t>2. Programmer usually leaves these points in order to help the rest of the parts of the program test or to assist in the maintenance of that program.</a:t>
            </a:r>
          </a:p>
          <a:p>
            <a:pPr marL="0" indent="0" algn="l" rtl="0">
              <a:buNone/>
            </a:pPr>
            <a:r>
              <a:rPr lang="en-US" dirty="0"/>
              <a:t>So we note that the advantage of </a:t>
            </a:r>
            <a:r>
              <a:rPr lang="en-US" b="1" i="1" dirty="0"/>
              <a:t>Trapdoors </a:t>
            </a:r>
            <a:r>
              <a:rPr lang="en-US" dirty="0"/>
              <a:t>is that we can test the performance of the system, while the disadvantages are that it is used by the programmer for a break</a:t>
            </a:r>
            <a:endParaRPr lang="ar-SA" dirty="0"/>
          </a:p>
        </p:txBody>
      </p:sp>
    </p:spTree>
    <p:extLst>
      <p:ext uri="{BB962C8B-B14F-4D97-AF65-F5344CB8AC3E}">
        <p14:creationId xmlns:p14="http://schemas.microsoft.com/office/powerpoint/2010/main" val="18952921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Causes of Trapdoors</a:t>
            </a:r>
            <a:endParaRPr lang="ar-SA" dirty="0"/>
          </a:p>
        </p:txBody>
      </p:sp>
      <p:sp>
        <p:nvSpPr>
          <p:cNvPr id="3" name="عنصر نائب للمحتوى 2"/>
          <p:cNvSpPr>
            <a:spLocks noGrp="1"/>
          </p:cNvSpPr>
          <p:nvPr>
            <p:ph idx="1"/>
          </p:nvPr>
        </p:nvSpPr>
        <p:spPr/>
        <p:txBody>
          <a:bodyPr>
            <a:normAutofit/>
          </a:bodyPr>
          <a:lstStyle/>
          <a:p>
            <a:pPr marL="0" indent="0" algn="l" rtl="0">
              <a:buNone/>
            </a:pPr>
            <a:r>
              <a:rPr lang="en-US" b="1" dirty="0"/>
              <a:t>b) </a:t>
            </a:r>
            <a:r>
              <a:rPr lang="en-US" b="1" i="1" dirty="0"/>
              <a:t>Trojan Horse</a:t>
            </a:r>
          </a:p>
          <a:p>
            <a:pPr marL="0" indent="0" algn="l" rtl="0">
              <a:buNone/>
            </a:pPr>
            <a:r>
              <a:rPr lang="en-US" dirty="0"/>
              <a:t>For the similarity of his work with the legend </a:t>
            </a:r>
            <a:r>
              <a:rPr lang="en-US" dirty="0" smtClean="0"/>
              <a:t>(of </a:t>
            </a:r>
            <a:r>
              <a:rPr lang="en-US" dirty="0"/>
              <a:t>Trojan Horse wooden which hid by a number of soldiers Greeks and they were the reason to open the city of Trojan.</a:t>
            </a:r>
          </a:p>
          <a:p>
            <a:pPr marL="0" indent="0" algn="l" rtl="0">
              <a:buNone/>
            </a:pPr>
            <a:r>
              <a:rPr lang="en-US" dirty="0"/>
              <a:t>It is a kind of software which is loaded with major program and doing some hidden functions that are often concentrated to penetrate the system.</a:t>
            </a:r>
          </a:p>
          <a:p>
            <a:pPr marL="0" indent="0" algn="l" rtl="0">
              <a:buNone/>
            </a:pPr>
            <a:r>
              <a:rPr lang="en-US" dirty="0"/>
              <a:t>Trojan horses may steal </a:t>
            </a:r>
            <a:r>
              <a:rPr lang="en-US" dirty="0" smtClean="0"/>
              <a:t>(information </a:t>
            </a:r>
            <a:r>
              <a:rPr lang="en-US" dirty="0"/>
              <a:t>or damage the host computer systems and may be used for the download by search engines </a:t>
            </a:r>
            <a:r>
              <a:rPr lang="en-US" dirty="0" smtClean="0"/>
              <a:t>(or </a:t>
            </a:r>
            <a:r>
              <a:rPr lang="en-US" dirty="0"/>
              <a:t>by installing online games or applications based on internet taking advantage of security gaps that allow unauthorized access to the system.</a:t>
            </a:r>
            <a:endParaRPr lang="ar-SA" dirty="0"/>
          </a:p>
        </p:txBody>
      </p:sp>
    </p:spTree>
    <p:extLst>
      <p:ext uri="{BB962C8B-B14F-4D97-AF65-F5344CB8AC3E}">
        <p14:creationId xmlns:p14="http://schemas.microsoft.com/office/powerpoint/2010/main" val="34115251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Causes of Trapdoors</a:t>
            </a:r>
            <a:endParaRPr lang="ar-SA" dirty="0"/>
          </a:p>
        </p:txBody>
      </p:sp>
      <p:sp>
        <p:nvSpPr>
          <p:cNvPr id="3" name="عنصر نائب للمحتوى 2"/>
          <p:cNvSpPr>
            <a:spLocks noGrp="1"/>
          </p:cNvSpPr>
          <p:nvPr>
            <p:ph idx="1"/>
          </p:nvPr>
        </p:nvSpPr>
        <p:spPr/>
        <p:txBody>
          <a:bodyPr/>
          <a:lstStyle/>
          <a:p>
            <a:pPr marL="0" indent="0" algn="l" rtl="0">
              <a:buNone/>
            </a:pPr>
            <a:r>
              <a:rPr lang="en-US" b="1" dirty="0"/>
              <a:t>c) </a:t>
            </a:r>
            <a:r>
              <a:rPr lang="en-US" b="1" i="1" dirty="0"/>
              <a:t>Salami Attack</a:t>
            </a:r>
          </a:p>
          <a:p>
            <a:pPr algn="l" rtl="0"/>
            <a:r>
              <a:rPr lang="en-US" dirty="0"/>
              <a:t>Is a process similar to the process slicer where small deducted </a:t>
            </a:r>
            <a:r>
              <a:rPr lang="en-US" dirty="0" smtClean="0"/>
              <a:t>money </a:t>
            </a:r>
            <a:r>
              <a:rPr lang="en-US" dirty="0"/>
              <a:t>from each account an amount so that this part is not observed in the normal case.</a:t>
            </a:r>
          </a:p>
          <a:p>
            <a:pPr algn="l" rtl="0"/>
            <a:r>
              <a:rPr lang="en-US" dirty="0"/>
              <a:t>This type of software is attacking the banks where the decimals deduct each amount daily and will be transferred to another account without being noticed and within days or months will get the beneficiary </a:t>
            </a:r>
            <a:r>
              <a:rPr lang="en-US" dirty="0" smtClean="0"/>
              <a:t>on </a:t>
            </a:r>
            <a:r>
              <a:rPr lang="en-US" dirty="0"/>
              <a:t>the huge amounts of money.</a:t>
            </a:r>
          </a:p>
          <a:p>
            <a:pPr algn="l" rtl="0"/>
            <a:r>
              <a:rPr lang="en-US" dirty="0"/>
              <a:t>Also the customer who will be deducted from his account decimals will not demanding to clarify the matter because it will be regarded as the amount deducted is worthwhile</a:t>
            </a:r>
            <a:endParaRPr lang="ar-SA" dirty="0"/>
          </a:p>
        </p:txBody>
      </p:sp>
    </p:spTree>
    <p:extLst>
      <p:ext uri="{BB962C8B-B14F-4D97-AF65-F5344CB8AC3E}">
        <p14:creationId xmlns:p14="http://schemas.microsoft.com/office/powerpoint/2010/main" val="34115251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en-AU" b="1" dirty="0" smtClean="0"/>
              <a:t>Services</a:t>
            </a:r>
            <a:r>
              <a:rPr lang="en-AU" b="1" dirty="0"/>
              <a:t>, Mechanisms, Attacks</a:t>
            </a:r>
            <a:r>
              <a:rPr lang="en-US" sz="3200" dirty="0"/>
              <a:t/>
            </a:r>
            <a:br>
              <a:rPr lang="en-US" sz="3200" dirty="0"/>
            </a:br>
            <a:endParaRPr lang="ar-SA" dirty="0"/>
          </a:p>
        </p:txBody>
      </p:sp>
      <p:sp>
        <p:nvSpPr>
          <p:cNvPr id="3" name="عنصر نائب للمحتوى 2"/>
          <p:cNvSpPr>
            <a:spLocks noGrp="1"/>
          </p:cNvSpPr>
          <p:nvPr>
            <p:ph idx="1"/>
          </p:nvPr>
        </p:nvSpPr>
        <p:spPr/>
        <p:txBody>
          <a:bodyPr>
            <a:normAutofit/>
          </a:bodyPr>
          <a:lstStyle/>
          <a:p>
            <a:pPr lvl="0" algn="l" rtl="0"/>
            <a:r>
              <a:rPr lang="en-US" sz="2800" b="1" dirty="0" smtClean="0"/>
              <a:t>need </a:t>
            </a:r>
            <a:r>
              <a:rPr lang="en-US" sz="2800" b="1" dirty="0"/>
              <a:t>systematic way to define requirements</a:t>
            </a:r>
            <a:endParaRPr lang="en-US" sz="2800" dirty="0"/>
          </a:p>
          <a:p>
            <a:pPr lvl="0" algn="l" rtl="0"/>
            <a:r>
              <a:rPr lang="en-US" sz="2800" b="1" dirty="0"/>
              <a:t>consider three aspects of information security:</a:t>
            </a:r>
            <a:endParaRPr lang="en-US" sz="2800" dirty="0"/>
          </a:p>
          <a:p>
            <a:pPr lvl="1" algn="l" rtl="0"/>
            <a:r>
              <a:rPr lang="en-US" sz="2800" b="1" dirty="0"/>
              <a:t>security attack</a:t>
            </a:r>
            <a:endParaRPr lang="en-US" sz="2800" dirty="0"/>
          </a:p>
          <a:p>
            <a:pPr lvl="1" algn="l" rtl="0"/>
            <a:r>
              <a:rPr lang="en-US" sz="2800" b="1" dirty="0"/>
              <a:t>security mechanism</a:t>
            </a:r>
            <a:endParaRPr lang="en-US" sz="2800" dirty="0"/>
          </a:p>
          <a:p>
            <a:pPr lvl="1" algn="l" rtl="0"/>
            <a:r>
              <a:rPr lang="en-US" sz="2800" b="1" dirty="0"/>
              <a:t>security service</a:t>
            </a:r>
            <a:endParaRPr lang="en-US" sz="2800" dirty="0"/>
          </a:p>
          <a:p>
            <a:pPr lvl="0" algn="l" rtl="0"/>
            <a:r>
              <a:rPr lang="en-US" sz="2800" b="1" dirty="0"/>
              <a:t>consider in reverse order</a:t>
            </a:r>
            <a:endParaRPr lang="en-US" sz="2800" dirty="0"/>
          </a:p>
          <a:p>
            <a:pPr algn="l" rtl="0"/>
            <a:endParaRPr lang="ar-SA" sz="2800" dirty="0"/>
          </a:p>
        </p:txBody>
      </p:sp>
    </p:spTree>
    <p:extLst>
      <p:ext uri="{BB962C8B-B14F-4D97-AF65-F5344CB8AC3E}">
        <p14:creationId xmlns:p14="http://schemas.microsoft.com/office/powerpoint/2010/main" val="169754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security service</a:t>
            </a:r>
            <a:endParaRPr lang="ar-SA" dirty="0"/>
          </a:p>
        </p:txBody>
      </p:sp>
      <p:sp>
        <p:nvSpPr>
          <p:cNvPr id="3" name="عنصر نائب للمحتوى 2"/>
          <p:cNvSpPr>
            <a:spLocks noGrp="1"/>
          </p:cNvSpPr>
          <p:nvPr>
            <p:ph idx="1"/>
          </p:nvPr>
        </p:nvSpPr>
        <p:spPr/>
        <p:txBody>
          <a:bodyPr/>
          <a:lstStyle/>
          <a:p>
            <a:pPr lvl="1" algn="l"/>
            <a:r>
              <a:rPr lang="en-US" sz="2400" b="1" dirty="0"/>
              <a:t>is something that enhances the security of the data-processing systems and the information transfers of an </a:t>
            </a:r>
            <a:endParaRPr lang="ar-SA" sz="2400" b="1" dirty="0" smtClean="0"/>
          </a:p>
          <a:p>
            <a:pPr lvl="1" algn="l"/>
            <a:r>
              <a:rPr lang="en-US" sz="2400" b="1" dirty="0" smtClean="0"/>
              <a:t>organization</a:t>
            </a:r>
            <a:endParaRPr lang="en-US" sz="2400" dirty="0"/>
          </a:p>
          <a:p>
            <a:pPr lvl="1" algn="l" rtl="0">
              <a:buFont typeface="Wingdings" pitchFamily="2" charset="2"/>
              <a:buChar char="v"/>
            </a:pPr>
            <a:r>
              <a:rPr lang="en-US" sz="2400" b="1" dirty="0" smtClean="0"/>
              <a:t> intended </a:t>
            </a:r>
            <a:r>
              <a:rPr lang="en-US" sz="2400" b="1" dirty="0"/>
              <a:t>to counter security </a:t>
            </a:r>
            <a:r>
              <a:rPr lang="en-US" sz="2400" b="1" dirty="0" smtClean="0"/>
              <a:t>attacks.</a:t>
            </a:r>
          </a:p>
          <a:p>
            <a:pPr marL="274320" lvl="1" indent="0" algn="l" rtl="0">
              <a:buNone/>
            </a:pPr>
            <a:endParaRPr lang="en-US" sz="2400" dirty="0"/>
          </a:p>
          <a:p>
            <a:pPr lvl="1" algn="l" rtl="0">
              <a:buFont typeface="Wingdings" pitchFamily="2" charset="2"/>
              <a:buChar char="v"/>
            </a:pPr>
            <a:r>
              <a:rPr lang="en-US" sz="2400" b="1" dirty="0" smtClean="0"/>
              <a:t> make </a:t>
            </a:r>
            <a:r>
              <a:rPr lang="en-US" sz="2400" b="1" dirty="0"/>
              <a:t>use of one or more security mechanisms to provide the </a:t>
            </a:r>
            <a:r>
              <a:rPr lang="en-US" sz="2400" b="1" dirty="0" smtClean="0"/>
              <a:t>service.</a:t>
            </a:r>
          </a:p>
          <a:p>
            <a:pPr marL="274320" lvl="1" indent="0" algn="l" rtl="0">
              <a:buNone/>
            </a:pPr>
            <a:endParaRPr lang="en-US" sz="2400" dirty="0"/>
          </a:p>
          <a:p>
            <a:pPr lvl="1" algn="l" rtl="0">
              <a:buFont typeface="Wingdings" pitchFamily="2" charset="2"/>
              <a:buChar char="v"/>
            </a:pPr>
            <a:r>
              <a:rPr lang="en-US" sz="2400" b="1" dirty="0" smtClean="0"/>
              <a:t> replicate </a:t>
            </a:r>
            <a:r>
              <a:rPr lang="en-US" sz="2400" b="1" dirty="0"/>
              <a:t>functions normally associated with physical </a:t>
            </a:r>
            <a:r>
              <a:rPr lang="en-US" sz="2400" b="1" dirty="0" smtClean="0"/>
              <a:t>    documents</a:t>
            </a:r>
            <a:endParaRPr lang="en-US" sz="2400" dirty="0"/>
          </a:p>
          <a:p>
            <a:pPr algn="l" rtl="0"/>
            <a:endParaRPr lang="ar-SA" dirty="0"/>
          </a:p>
        </p:txBody>
      </p:sp>
    </p:spTree>
    <p:extLst>
      <p:ext uri="{BB962C8B-B14F-4D97-AF65-F5344CB8AC3E}">
        <p14:creationId xmlns:p14="http://schemas.microsoft.com/office/powerpoint/2010/main" val="1798686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1" algn="l" rtl="1">
              <a:spcBef>
                <a:spcPct val="0"/>
              </a:spcBef>
            </a:pPr>
            <a:r>
              <a:rPr lang="en-US" b="1" dirty="0" smtClean="0"/>
              <a:t/>
            </a:r>
            <a:br>
              <a:rPr lang="en-US" b="1" dirty="0" smtClean="0"/>
            </a:br>
            <a:r>
              <a:rPr lang="en-US" sz="4400" b="1" dirty="0" smtClean="0">
                <a:latin typeface="+mn-lt"/>
              </a:rPr>
              <a:t>security </a:t>
            </a:r>
            <a:r>
              <a:rPr lang="en-US" sz="4400" b="1" dirty="0">
                <a:latin typeface="+mn-lt"/>
              </a:rPr>
              <a:t>mechanism</a:t>
            </a:r>
            <a:r>
              <a:rPr lang="en-US" sz="4400" dirty="0">
                <a:latin typeface="+mn-lt"/>
              </a:rPr>
              <a:t/>
            </a:r>
            <a:br>
              <a:rPr lang="en-US" sz="4400" dirty="0">
                <a:latin typeface="+mn-lt"/>
              </a:rPr>
            </a:br>
            <a:endParaRPr lang="ar-SA" sz="4400" dirty="0">
              <a:latin typeface="+mn-lt"/>
            </a:endParaRPr>
          </a:p>
        </p:txBody>
      </p:sp>
      <p:sp>
        <p:nvSpPr>
          <p:cNvPr id="3" name="عنصر نائب للمحتوى 2"/>
          <p:cNvSpPr>
            <a:spLocks noGrp="1"/>
          </p:cNvSpPr>
          <p:nvPr>
            <p:ph idx="1"/>
          </p:nvPr>
        </p:nvSpPr>
        <p:spPr/>
        <p:txBody>
          <a:bodyPr/>
          <a:lstStyle/>
          <a:p>
            <a:pPr marL="0" lvl="0" indent="0" algn="l">
              <a:buNone/>
            </a:pPr>
            <a:r>
              <a:rPr lang="en-US" b="1" dirty="0" smtClean="0"/>
              <a:t>  A </a:t>
            </a:r>
            <a:r>
              <a:rPr lang="en-US" b="1" dirty="0"/>
              <a:t>mechanism that is designed to detect, prevent, or </a:t>
            </a:r>
            <a:endParaRPr lang="ar-SA" b="1" dirty="0" smtClean="0"/>
          </a:p>
          <a:p>
            <a:pPr marL="0" lvl="0" indent="0" algn="l">
              <a:buNone/>
            </a:pPr>
            <a:r>
              <a:rPr lang="en-US" b="1" dirty="0" smtClean="0"/>
              <a:t>recover </a:t>
            </a:r>
            <a:r>
              <a:rPr lang="en-US" b="1" dirty="0"/>
              <a:t>from a security attack </a:t>
            </a:r>
            <a:endParaRPr lang="en-US" dirty="0"/>
          </a:p>
          <a:p>
            <a:pPr marL="0" lvl="0" indent="0" algn="l" rtl="0">
              <a:buNone/>
            </a:pPr>
            <a:endParaRPr lang="ar-SA" b="1" dirty="0" smtClean="0"/>
          </a:p>
          <a:p>
            <a:pPr marL="0" lvl="0" indent="0" algn="l" rtl="0">
              <a:buNone/>
            </a:pPr>
            <a:r>
              <a:rPr lang="en-AU" b="1" dirty="0" smtClean="0"/>
              <a:t>  No </a:t>
            </a:r>
            <a:r>
              <a:rPr lang="en-AU" b="1" dirty="0"/>
              <a:t>single mechanism that will support all functions required</a:t>
            </a:r>
            <a:endParaRPr lang="en-US" dirty="0"/>
          </a:p>
          <a:p>
            <a:pPr marL="0" lvl="0" indent="0" algn="l" rtl="0">
              <a:buNone/>
            </a:pPr>
            <a:endParaRPr lang="en-US" b="1" dirty="0" smtClean="0"/>
          </a:p>
          <a:p>
            <a:pPr marL="0" lvl="0" indent="0" algn="l" rtl="0">
              <a:buNone/>
            </a:pPr>
            <a:r>
              <a:rPr lang="en-US" b="1" dirty="0" smtClean="0"/>
              <a:t>  However </a:t>
            </a:r>
            <a:r>
              <a:rPr lang="en-AU" b="1" dirty="0"/>
              <a:t>one particular element underlies many of the security mechanisms in use: cryptographic techniques </a:t>
            </a:r>
            <a:endParaRPr lang="en-US" dirty="0"/>
          </a:p>
          <a:p>
            <a:endParaRPr lang="ar-SA" dirty="0"/>
          </a:p>
        </p:txBody>
      </p:sp>
    </p:spTree>
    <p:extLst>
      <p:ext uri="{BB962C8B-B14F-4D97-AF65-F5344CB8AC3E}">
        <p14:creationId xmlns:p14="http://schemas.microsoft.com/office/powerpoint/2010/main" val="16924543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1" algn="l" rtl="1">
              <a:spcBef>
                <a:spcPct val="0"/>
              </a:spcBef>
            </a:pPr>
            <a:r>
              <a:rPr lang="en-US" sz="4800" b="1" dirty="0">
                <a:latin typeface="+mn-lt"/>
              </a:rPr>
              <a:t>security attack</a:t>
            </a:r>
            <a:r>
              <a:rPr lang="en-US" sz="1400" dirty="0"/>
              <a:t/>
            </a:r>
            <a:br>
              <a:rPr lang="en-US" sz="1400" dirty="0"/>
            </a:br>
            <a:endParaRPr lang="ar-SA" dirty="0"/>
          </a:p>
        </p:txBody>
      </p:sp>
      <p:sp>
        <p:nvSpPr>
          <p:cNvPr id="3" name="عنصر نائب للمحتوى 2"/>
          <p:cNvSpPr>
            <a:spLocks noGrp="1"/>
          </p:cNvSpPr>
          <p:nvPr>
            <p:ph idx="1"/>
          </p:nvPr>
        </p:nvSpPr>
        <p:spPr/>
        <p:txBody>
          <a:bodyPr>
            <a:normAutofit/>
          </a:bodyPr>
          <a:lstStyle/>
          <a:p>
            <a:pPr lvl="0" algn="l"/>
            <a:r>
              <a:rPr lang="en-AU" sz="2800" b="1" dirty="0" smtClean="0"/>
              <a:t>Any </a:t>
            </a:r>
            <a:r>
              <a:rPr lang="en-AU" sz="2800" b="1" dirty="0"/>
              <a:t>action that compromises the security of information owned by an organization</a:t>
            </a:r>
            <a:endParaRPr lang="en-US" sz="2800" dirty="0"/>
          </a:p>
          <a:p>
            <a:pPr lvl="0" algn="l" rtl="0">
              <a:buFont typeface="Wingdings" pitchFamily="2" charset="2"/>
              <a:buChar char="v"/>
            </a:pPr>
            <a:r>
              <a:rPr lang="en-AU" sz="2800" b="1" dirty="0" smtClean="0"/>
              <a:t> Information </a:t>
            </a:r>
            <a:r>
              <a:rPr lang="en-AU" sz="2800" b="1" dirty="0"/>
              <a:t>security is about how to prevent attacks, or failing that, to detect attacks on information-based systems</a:t>
            </a:r>
            <a:endParaRPr lang="en-US" sz="2800" dirty="0"/>
          </a:p>
          <a:p>
            <a:pPr lvl="0" algn="l" rtl="0">
              <a:buFont typeface="Wingdings" pitchFamily="2" charset="2"/>
              <a:buChar char="v"/>
            </a:pPr>
            <a:r>
              <a:rPr lang="en-US" sz="2800" b="1" dirty="0" smtClean="0"/>
              <a:t>Have </a:t>
            </a:r>
            <a:r>
              <a:rPr lang="en-US" sz="2800" b="1" dirty="0"/>
              <a:t>a wide range of attacks</a:t>
            </a:r>
            <a:endParaRPr lang="en-US" sz="2800" dirty="0"/>
          </a:p>
          <a:p>
            <a:pPr lvl="0" algn="l" rtl="0">
              <a:buFont typeface="Wingdings" pitchFamily="2" charset="2"/>
              <a:buChar char="v"/>
            </a:pPr>
            <a:r>
              <a:rPr lang="en-US" sz="2800" b="1" dirty="0" smtClean="0"/>
              <a:t>CAN focus </a:t>
            </a:r>
            <a:r>
              <a:rPr lang="en-US" sz="2800" b="1" dirty="0"/>
              <a:t>of generic types of attacks</a:t>
            </a:r>
            <a:endParaRPr lang="en-US" sz="2800" dirty="0"/>
          </a:p>
          <a:p>
            <a:pPr lvl="0" algn="l" rtl="0">
              <a:buFont typeface="Wingdings" pitchFamily="2" charset="2"/>
              <a:buChar char="v"/>
            </a:pPr>
            <a:r>
              <a:rPr lang="en-US" sz="2800" b="1" dirty="0"/>
              <a:t>note: often </a:t>
            </a:r>
            <a:r>
              <a:rPr lang="en-US" sz="2800" b="1" i="1" dirty="0"/>
              <a:t>threat</a:t>
            </a:r>
            <a:r>
              <a:rPr lang="en-US" sz="2800" b="1" dirty="0"/>
              <a:t> &amp; </a:t>
            </a:r>
            <a:r>
              <a:rPr lang="en-US" sz="2800" b="1" i="1" dirty="0"/>
              <a:t>attack</a:t>
            </a:r>
            <a:r>
              <a:rPr lang="en-US" sz="2800" b="1" dirty="0"/>
              <a:t> mean same </a:t>
            </a:r>
            <a:endParaRPr lang="en-US" sz="2800" dirty="0"/>
          </a:p>
          <a:p>
            <a:pPr algn="l" rtl="0"/>
            <a:endParaRPr lang="ar-SA" sz="2800" dirty="0"/>
          </a:p>
        </p:txBody>
      </p:sp>
    </p:spTree>
    <p:extLst>
      <p:ext uri="{BB962C8B-B14F-4D97-AF65-F5344CB8AC3E}">
        <p14:creationId xmlns:p14="http://schemas.microsoft.com/office/powerpoint/2010/main" val="26144213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sz="4400" b="1" dirty="0"/>
              <a:t>Classify Security Attacks as</a:t>
            </a:r>
            <a:r>
              <a:rPr lang="en-US" dirty="0"/>
              <a:t/>
            </a:r>
            <a:br>
              <a:rPr lang="en-US" dirty="0"/>
            </a:br>
            <a:endParaRPr lang="ar-SA" dirty="0"/>
          </a:p>
        </p:txBody>
      </p:sp>
      <p:sp>
        <p:nvSpPr>
          <p:cNvPr id="3" name="عنصر نائب للمحتوى 2"/>
          <p:cNvSpPr>
            <a:spLocks noGrp="1"/>
          </p:cNvSpPr>
          <p:nvPr>
            <p:ph idx="1"/>
          </p:nvPr>
        </p:nvSpPr>
        <p:spPr/>
        <p:txBody>
          <a:bodyPr/>
          <a:lstStyle/>
          <a:p>
            <a:pPr marL="0" lvl="0" indent="0" algn="l">
              <a:buNone/>
            </a:pPr>
            <a:r>
              <a:rPr lang="en-US" sz="2800" b="1" dirty="0"/>
              <a:t>passive attacks - </a:t>
            </a:r>
            <a:r>
              <a:rPr lang="en-AU" sz="2800" b="1" dirty="0"/>
              <a:t>eavesdropping on, or monitoring of, transmissions to:</a:t>
            </a:r>
            <a:endParaRPr lang="en-US" sz="2800" dirty="0"/>
          </a:p>
          <a:p>
            <a:pPr lvl="1" algn="l" rtl="0">
              <a:buFont typeface="Wingdings" pitchFamily="2" charset="2"/>
              <a:buChar char="v"/>
            </a:pPr>
            <a:r>
              <a:rPr lang="en-US" sz="2800" b="1" dirty="0" smtClean="0"/>
              <a:t> obtain </a:t>
            </a:r>
            <a:r>
              <a:rPr lang="en-US" sz="2800" b="1" dirty="0"/>
              <a:t>message contents, or</a:t>
            </a:r>
            <a:endParaRPr lang="en-US" sz="2800" dirty="0"/>
          </a:p>
          <a:p>
            <a:pPr lvl="1" algn="l" rtl="0">
              <a:buFont typeface="Wingdings" pitchFamily="2" charset="2"/>
              <a:buChar char="v"/>
            </a:pPr>
            <a:r>
              <a:rPr lang="en-US" sz="2800" b="1" dirty="0" smtClean="0"/>
              <a:t> monitor </a:t>
            </a:r>
            <a:r>
              <a:rPr lang="en-US" sz="2800" b="1" dirty="0"/>
              <a:t>traffic flows</a:t>
            </a:r>
            <a:endParaRPr lang="en-US" sz="2800" dirty="0"/>
          </a:p>
          <a:p>
            <a:pPr marL="0" lvl="0" indent="0" algn="l" rtl="0">
              <a:buNone/>
            </a:pPr>
            <a:r>
              <a:rPr lang="en-AU" sz="2800" b="1" dirty="0"/>
              <a:t>active attacks – modification of data stream to:</a:t>
            </a:r>
            <a:endParaRPr lang="en-US" sz="2800" dirty="0"/>
          </a:p>
          <a:p>
            <a:pPr lvl="1" algn="l" rtl="0">
              <a:buFont typeface="Wingdings" pitchFamily="2" charset="2"/>
              <a:buChar char="v"/>
            </a:pPr>
            <a:r>
              <a:rPr lang="en-US" sz="2800" b="1" dirty="0" smtClean="0"/>
              <a:t> masquerade </a:t>
            </a:r>
            <a:r>
              <a:rPr lang="en-US" sz="2800" b="1" dirty="0"/>
              <a:t>of one entity as some other </a:t>
            </a:r>
            <a:endParaRPr lang="en-US" sz="2800" dirty="0"/>
          </a:p>
          <a:p>
            <a:pPr lvl="1" algn="l" rtl="0">
              <a:buFont typeface="Wingdings" pitchFamily="2" charset="2"/>
              <a:buChar char="v"/>
            </a:pPr>
            <a:r>
              <a:rPr lang="en-US" sz="2800" b="1" dirty="0" smtClean="0"/>
              <a:t> replay </a:t>
            </a:r>
            <a:r>
              <a:rPr lang="en-US" sz="2800" b="1" dirty="0"/>
              <a:t>previous messages</a:t>
            </a:r>
            <a:endParaRPr lang="en-US" sz="2800" dirty="0"/>
          </a:p>
          <a:p>
            <a:pPr lvl="1" algn="l" rtl="0">
              <a:buFont typeface="Wingdings" pitchFamily="2" charset="2"/>
              <a:buChar char="v"/>
            </a:pPr>
            <a:r>
              <a:rPr lang="en-US" sz="2800" b="1" dirty="0" smtClean="0"/>
              <a:t> modify </a:t>
            </a:r>
            <a:r>
              <a:rPr lang="en-US" sz="2800" b="1" dirty="0"/>
              <a:t>messages in transit</a:t>
            </a:r>
            <a:endParaRPr lang="en-US" sz="2800" dirty="0"/>
          </a:p>
          <a:p>
            <a:pPr lvl="1" algn="l" rtl="0">
              <a:buFont typeface="Wingdings" pitchFamily="2" charset="2"/>
              <a:buChar char="v"/>
            </a:pPr>
            <a:r>
              <a:rPr lang="en-US" sz="2800" b="1" dirty="0" smtClean="0"/>
              <a:t>  denial </a:t>
            </a:r>
            <a:r>
              <a:rPr lang="en-US" sz="2800" b="1" dirty="0"/>
              <a:t>of service</a:t>
            </a:r>
            <a:endParaRPr lang="en-US" sz="2800" dirty="0"/>
          </a:p>
          <a:p>
            <a:pPr algn="l" rtl="0"/>
            <a:endParaRPr lang="ar-SA" dirty="0"/>
          </a:p>
        </p:txBody>
      </p:sp>
    </p:spTree>
    <p:extLst>
      <p:ext uri="{BB962C8B-B14F-4D97-AF65-F5344CB8AC3E}">
        <p14:creationId xmlns:p14="http://schemas.microsoft.com/office/powerpoint/2010/main" val="4084931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Kinds of Security</a:t>
            </a:r>
            <a:endParaRPr lang="ar-SA" dirty="0"/>
          </a:p>
        </p:txBody>
      </p:sp>
      <p:sp>
        <p:nvSpPr>
          <p:cNvPr id="3" name="عنصر نائب للمحتوى 2"/>
          <p:cNvSpPr>
            <a:spLocks noGrp="1"/>
          </p:cNvSpPr>
          <p:nvPr>
            <p:ph idx="1"/>
          </p:nvPr>
        </p:nvSpPr>
        <p:spPr/>
        <p:txBody>
          <a:bodyPr>
            <a:normAutofit fontScale="92500" lnSpcReduction="10000"/>
          </a:bodyPr>
          <a:lstStyle/>
          <a:p>
            <a:pPr marL="0" indent="0" rtl="0">
              <a:buNone/>
            </a:pPr>
            <a:endParaRPr lang="en-US" dirty="0"/>
          </a:p>
          <a:p>
            <a:pPr algn="l"/>
            <a:r>
              <a:rPr lang="en-US" dirty="0"/>
              <a:t>	There are three kinds of Security: Physical Security, Computer Security and data Security.</a:t>
            </a:r>
          </a:p>
          <a:p>
            <a:pPr rtl="0"/>
            <a:r>
              <a:rPr lang="en-US" dirty="0"/>
              <a:t> </a:t>
            </a:r>
          </a:p>
          <a:p>
            <a:pPr lvl="0" algn="l"/>
            <a:r>
              <a:rPr lang="en-US" u="sng" dirty="0"/>
              <a:t>Physical Security</a:t>
            </a:r>
            <a:r>
              <a:rPr lang="en-US" dirty="0"/>
              <a:t>: Physical (Building) security is limiting access to the equipment, especially points of data entry and data retrieval.</a:t>
            </a:r>
          </a:p>
          <a:p>
            <a:pPr lvl="0" algn="l"/>
            <a:r>
              <a:rPr lang="en-US" u="sng" dirty="0"/>
              <a:t>Computer Security</a:t>
            </a:r>
            <a:r>
              <a:rPr lang="en-US" dirty="0"/>
              <a:t>: Computer (machine) security is the safeguarding of the physical devices themselves.</a:t>
            </a:r>
          </a:p>
          <a:p>
            <a:pPr algn="l" rtl="0"/>
            <a:r>
              <a:rPr lang="en-US" u="sng" dirty="0"/>
              <a:t>Data Security</a:t>
            </a:r>
            <a:r>
              <a:rPr lang="en-US" dirty="0"/>
              <a:t>: Is preserving the integrity of your data. Data security is the most important of the three- you can deal with breaches of the system by unauthorized personnel, you can buy new equipment, but loss or compromise of your data could put you out of business</a:t>
            </a:r>
            <a:endParaRPr lang="ar-SA" dirty="0"/>
          </a:p>
        </p:txBody>
      </p:sp>
    </p:spTree>
    <p:extLst>
      <p:ext uri="{BB962C8B-B14F-4D97-AF65-F5344CB8AC3E}">
        <p14:creationId xmlns:p14="http://schemas.microsoft.com/office/powerpoint/2010/main" val="1226877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sz="4400" b="1" dirty="0" smtClean="0"/>
              <a:t/>
            </a:r>
            <a:br>
              <a:rPr lang="en-AU" sz="4400" b="1" dirty="0" smtClean="0"/>
            </a:br>
            <a:r>
              <a:rPr lang="en-AU" sz="4400" b="1" dirty="0"/>
              <a:t/>
            </a:r>
            <a:br>
              <a:rPr lang="en-AU" sz="4400" b="1" dirty="0"/>
            </a:br>
            <a:r>
              <a:rPr lang="en-AU" sz="4400" b="1" dirty="0" smtClean="0"/>
              <a:t>Passive </a:t>
            </a:r>
            <a:r>
              <a:rPr lang="en-AU" sz="4400" b="1" dirty="0"/>
              <a:t>Attack – </a:t>
            </a:r>
            <a:r>
              <a:rPr lang="en-AU" sz="4400" b="1" dirty="0" smtClean="0"/>
              <a:t>Interception</a:t>
            </a:r>
            <a:r>
              <a:rPr lang="en-US" sz="4400" b="1" dirty="0" smtClean="0"/>
              <a:t/>
            </a:r>
            <a:br>
              <a:rPr lang="en-US" sz="4400" b="1" dirty="0" smtClean="0"/>
            </a:br>
            <a:r>
              <a:rPr lang="en-US" dirty="0"/>
              <a:t/>
            </a:r>
            <a:br>
              <a:rPr lang="en-US" dirty="0"/>
            </a:br>
            <a:endParaRPr lang="ar-SA" dirty="0"/>
          </a:p>
        </p:txBody>
      </p:sp>
      <p:pic>
        <p:nvPicPr>
          <p:cNvPr id="4" name="Picture 1"/>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H="1" flipV="1">
            <a:off x="152400" y="1905000"/>
            <a:ext cx="8382000" cy="4114800"/>
          </a:xfrm>
          <a:prstGeom prst="rect">
            <a:avLst/>
          </a:prstGeom>
          <a:noFill/>
          <a:ln>
            <a:noFill/>
          </a:ln>
          <a:extLst>
            <a:ext uri="{909E8E84-426E-40DD-AFC4-6F175D3DCCD1}">
              <a14:hiddenFill xmlns:a14="http://schemas.microsoft.com/office/drawing/2010/main">
                <a:solidFill>
                  <a:srgbClr val="FFFFFF">
                    <a:alpha val="70195"/>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6251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sz="4400" b="1" dirty="0"/>
              <a:t>Active Attack: Interruption</a:t>
            </a:r>
            <a:r>
              <a:rPr lang="en-US" dirty="0"/>
              <a:t/>
            </a:r>
            <a:br>
              <a:rPr lang="en-US" dirty="0"/>
            </a:br>
            <a:endParaRPr lang="ar-SA" dirty="0"/>
          </a:p>
        </p:txBody>
      </p:sp>
      <p:pic>
        <p:nvPicPr>
          <p:cNvPr id="4" name="Picture 2"/>
          <p:cNvPicPr>
            <a:picLocks noGrp="1"/>
          </p:cNvPicPr>
          <p:nvPr>
            <p:ph idx="1"/>
          </p:nvPr>
        </p:nvPicPr>
        <p:blipFill>
          <a:blip r:embed="rId2" cstate="print"/>
          <a:srcRect/>
          <a:stretch>
            <a:fillRect/>
          </a:stretch>
        </p:blipFill>
        <p:spPr bwMode="auto">
          <a:xfrm>
            <a:off x="843428" y="2248123"/>
            <a:ext cx="7457143" cy="3580953"/>
          </a:xfrm>
          <a:prstGeom prst="rect">
            <a:avLst/>
          </a:prstGeom>
          <a:noFill/>
          <a:ln w="9525">
            <a:noFill/>
            <a:miter lim="800000"/>
            <a:headEnd/>
            <a:tailEnd/>
          </a:ln>
        </p:spPr>
      </p:pic>
    </p:spTree>
    <p:extLst>
      <p:ext uri="{BB962C8B-B14F-4D97-AF65-F5344CB8AC3E}">
        <p14:creationId xmlns:p14="http://schemas.microsoft.com/office/powerpoint/2010/main" val="7050044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b="1" u="sng" dirty="0" smtClean="0"/>
              <a:t/>
            </a:r>
            <a:br>
              <a:rPr lang="en-AU" b="1" u="sng" dirty="0" smtClean="0"/>
            </a:br>
            <a:r>
              <a:rPr lang="en-AU" b="1" u="sng" dirty="0"/>
              <a:t/>
            </a:r>
            <a:br>
              <a:rPr lang="en-AU" b="1" u="sng" dirty="0"/>
            </a:br>
            <a:r>
              <a:rPr lang="en-AU" b="1" u="sng" dirty="0" smtClean="0"/>
              <a:t/>
            </a:r>
            <a:br>
              <a:rPr lang="en-AU" b="1" u="sng" dirty="0" smtClean="0"/>
            </a:br>
            <a:r>
              <a:rPr lang="en-AU" b="1" dirty="0" smtClean="0"/>
              <a:t>Active </a:t>
            </a:r>
            <a:r>
              <a:rPr lang="en-AU" b="1" dirty="0"/>
              <a:t>Attack: </a:t>
            </a:r>
            <a:r>
              <a:rPr lang="en-AU" b="1" dirty="0" smtClean="0"/>
              <a:t>Fabrication</a:t>
            </a:r>
            <a:r>
              <a:rPr lang="en-US" b="1" u="sng" dirty="0" smtClean="0"/>
              <a:t/>
            </a:r>
            <a:br>
              <a:rPr lang="en-US" b="1" u="sng" dirty="0" smtClean="0"/>
            </a:br>
            <a:r>
              <a:rPr lang="en-US" dirty="0"/>
              <a:t/>
            </a:r>
            <a:br>
              <a:rPr lang="en-US" dirty="0"/>
            </a:br>
            <a:r>
              <a:rPr lang="en-AU" dirty="0"/>
              <a:t> </a:t>
            </a:r>
            <a:r>
              <a:rPr lang="en-US" dirty="0"/>
              <a:t/>
            </a:r>
            <a:br>
              <a:rPr lang="en-US" dirty="0"/>
            </a:br>
            <a:endParaRPr lang="ar-SA" dirty="0"/>
          </a:p>
        </p:txBody>
      </p:sp>
      <p:pic>
        <p:nvPicPr>
          <p:cNvPr id="4" name="Picture 3"/>
          <p:cNvPicPr>
            <a:picLocks noGrp="1"/>
          </p:cNvPicPr>
          <p:nvPr>
            <p:ph idx="1"/>
          </p:nvPr>
        </p:nvPicPr>
        <p:blipFill>
          <a:blip r:embed="rId2" cstate="print"/>
          <a:srcRect/>
          <a:stretch>
            <a:fillRect/>
          </a:stretch>
        </p:blipFill>
        <p:spPr bwMode="auto">
          <a:xfrm>
            <a:off x="610095" y="1981457"/>
            <a:ext cx="7923810" cy="4114286"/>
          </a:xfrm>
          <a:prstGeom prst="rect">
            <a:avLst/>
          </a:prstGeom>
          <a:noFill/>
          <a:ln w="9525">
            <a:noFill/>
            <a:miter lim="800000"/>
            <a:headEnd/>
            <a:tailEnd/>
          </a:ln>
        </p:spPr>
      </p:pic>
    </p:spTree>
    <p:extLst>
      <p:ext uri="{BB962C8B-B14F-4D97-AF65-F5344CB8AC3E}">
        <p14:creationId xmlns:p14="http://schemas.microsoft.com/office/powerpoint/2010/main" val="36665220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b="1" dirty="0" smtClean="0"/>
              <a:t/>
            </a:r>
            <a:br>
              <a:rPr lang="en-AU" b="1" dirty="0" smtClean="0"/>
            </a:br>
            <a:r>
              <a:rPr lang="en-AU" b="1" dirty="0"/>
              <a:t/>
            </a:r>
            <a:br>
              <a:rPr lang="en-AU" b="1" dirty="0"/>
            </a:br>
            <a:r>
              <a:rPr lang="en-AU" b="1" dirty="0" smtClean="0"/>
              <a:t>Active </a:t>
            </a:r>
            <a:r>
              <a:rPr lang="en-AU" b="1" dirty="0"/>
              <a:t>Attack: </a:t>
            </a:r>
            <a:r>
              <a:rPr lang="en-AU" b="1" dirty="0" smtClean="0"/>
              <a:t>Replay</a:t>
            </a:r>
            <a:br>
              <a:rPr lang="en-AU" b="1" dirty="0" smtClean="0"/>
            </a:br>
            <a:r>
              <a:rPr lang="en-US" dirty="0"/>
              <a:t/>
            </a:r>
            <a:br>
              <a:rPr lang="en-US" dirty="0"/>
            </a:br>
            <a:endParaRPr lang="ar-SA" dirty="0"/>
          </a:p>
        </p:txBody>
      </p:sp>
      <p:sp>
        <p:nvSpPr>
          <p:cNvPr id="5" name="عنصر نائب للمحتوى 4"/>
          <p:cNvSpPr>
            <a:spLocks noGrp="1"/>
          </p:cNvSpPr>
          <p:nvPr>
            <p:ph idx="1"/>
          </p:nvPr>
        </p:nvSpPr>
        <p:spPr/>
        <p:txBody>
          <a:bodyPr/>
          <a:lstStyle/>
          <a:p>
            <a:endParaRPr lang="ar-SA" dirty="0"/>
          </a:p>
        </p:txBody>
      </p:sp>
      <p:pic>
        <p:nvPicPr>
          <p:cNvPr id="6" name="Picture 6"/>
          <p:cNvPicPr/>
          <p:nvPr/>
        </p:nvPicPr>
        <p:blipFill>
          <a:blip r:embed="rId2" cstate="print"/>
          <a:srcRect/>
          <a:stretch>
            <a:fillRect/>
          </a:stretch>
        </p:blipFill>
        <p:spPr bwMode="auto">
          <a:xfrm>
            <a:off x="457200" y="1524000"/>
            <a:ext cx="8229600" cy="4419600"/>
          </a:xfrm>
          <a:prstGeom prst="rect">
            <a:avLst/>
          </a:prstGeom>
          <a:noFill/>
          <a:ln w="9525">
            <a:noFill/>
            <a:miter lim="800000"/>
            <a:headEnd/>
            <a:tailEnd/>
          </a:ln>
        </p:spPr>
      </p:pic>
    </p:spTree>
    <p:extLst>
      <p:ext uri="{BB962C8B-B14F-4D97-AF65-F5344CB8AC3E}">
        <p14:creationId xmlns:p14="http://schemas.microsoft.com/office/powerpoint/2010/main" val="2607359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AU" b="1" dirty="0" smtClean="0"/>
              <a:t/>
            </a:r>
            <a:br>
              <a:rPr lang="en-AU" b="1" dirty="0" smtClean="0"/>
            </a:br>
            <a:r>
              <a:rPr lang="en-AU" b="1" dirty="0" smtClean="0"/>
              <a:t>Active </a:t>
            </a:r>
            <a:r>
              <a:rPr lang="en-AU" b="1" dirty="0"/>
              <a:t>Attack: Modification</a:t>
            </a:r>
            <a:r>
              <a:rPr lang="en-US" dirty="0"/>
              <a:t/>
            </a:r>
            <a:br>
              <a:rPr lang="en-US" dirty="0"/>
            </a:br>
            <a:endParaRPr lang="ar-SA" dirty="0"/>
          </a:p>
        </p:txBody>
      </p:sp>
      <p:pic>
        <p:nvPicPr>
          <p:cNvPr id="4" name="Picture 4"/>
          <p:cNvPicPr>
            <a:picLocks noGrp="1"/>
          </p:cNvPicPr>
          <p:nvPr>
            <p:ph idx="1"/>
          </p:nvPr>
        </p:nvPicPr>
        <p:blipFill>
          <a:blip r:embed="rId2" cstate="print"/>
          <a:srcRect/>
          <a:stretch>
            <a:fillRect/>
          </a:stretch>
        </p:blipFill>
        <p:spPr bwMode="auto">
          <a:xfrm>
            <a:off x="695809" y="2014255"/>
            <a:ext cx="7752381" cy="4048690"/>
          </a:xfrm>
          <a:prstGeom prst="rect">
            <a:avLst/>
          </a:prstGeom>
          <a:noFill/>
          <a:ln w="9525">
            <a:noFill/>
            <a:miter lim="800000"/>
            <a:headEnd/>
            <a:tailEnd/>
          </a:ln>
        </p:spPr>
      </p:pic>
    </p:spTree>
    <p:extLst>
      <p:ext uri="{BB962C8B-B14F-4D97-AF65-F5344CB8AC3E}">
        <p14:creationId xmlns:p14="http://schemas.microsoft.com/office/powerpoint/2010/main" val="200573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a:r>
            <a:br>
              <a:rPr lang="en-US" b="1" dirty="0" smtClean="0"/>
            </a:br>
            <a:r>
              <a:rPr lang="en-US" b="1" dirty="0" smtClean="0"/>
              <a:t>Handling </a:t>
            </a:r>
            <a:r>
              <a:rPr lang="en-US" b="1" dirty="0"/>
              <a:t>Attacks</a:t>
            </a:r>
            <a:r>
              <a:rPr lang="en-US" sz="2800" dirty="0"/>
              <a:t/>
            </a:r>
            <a:br>
              <a:rPr lang="en-US" sz="2800" dirty="0"/>
            </a:br>
            <a:endParaRPr lang="ar-SA" dirty="0"/>
          </a:p>
        </p:txBody>
      </p:sp>
      <p:sp>
        <p:nvSpPr>
          <p:cNvPr id="3" name="عنصر نائب للمحتوى 2"/>
          <p:cNvSpPr>
            <a:spLocks noGrp="1"/>
          </p:cNvSpPr>
          <p:nvPr>
            <p:ph idx="1"/>
          </p:nvPr>
        </p:nvSpPr>
        <p:spPr/>
        <p:txBody>
          <a:bodyPr>
            <a:normAutofit/>
          </a:bodyPr>
          <a:lstStyle/>
          <a:p>
            <a:pPr marL="274320" lvl="1" indent="0" algn="l" rtl="0">
              <a:buNone/>
            </a:pPr>
            <a:r>
              <a:rPr lang="en-AU" sz="2800" b="1" dirty="0" smtClean="0"/>
              <a:t>Passive </a:t>
            </a:r>
            <a:r>
              <a:rPr lang="en-AU" sz="2800" b="1" dirty="0"/>
              <a:t>attacks – focus on Prevention</a:t>
            </a:r>
            <a:endParaRPr lang="en-US" sz="2800" dirty="0"/>
          </a:p>
          <a:p>
            <a:pPr lvl="2" algn="l" rtl="0">
              <a:buFont typeface="Wingdings" pitchFamily="2" charset="2"/>
              <a:buChar char="v"/>
            </a:pPr>
            <a:r>
              <a:rPr lang="en-AU" sz="2800" b="1" dirty="0" smtClean="0"/>
              <a:t> Easy </a:t>
            </a:r>
            <a:r>
              <a:rPr lang="en-AU" sz="2800" b="1" dirty="0"/>
              <a:t>to stop</a:t>
            </a:r>
            <a:endParaRPr lang="en-US" sz="2800" dirty="0"/>
          </a:p>
          <a:p>
            <a:pPr lvl="2" algn="l" rtl="0">
              <a:buFont typeface="Wingdings" pitchFamily="2" charset="2"/>
              <a:buChar char="v"/>
            </a:pPr>
            <a:r>
              <a:rPr lang="en-AU" sz="2800" b="1" dirty="0" smtClean="0"/>
              <a:t> Hard </a:t>
            </a:r>
            <a:r>
              <a:rPr lang="en-AU" sz="2800" b="1" dirty="0"/>
              <a:t>to detect</a:t>
            </a:r>
            <a:endParaRPr lang="en-US" sz="2800" dirty="0"/>
          </a:p>
          <a:p>
            <a:pPr marL="274320" lvl="1" indent="0" algn="l" rtl="0">
              <a:buNone/>
            </a:pPr>
            <a:r>
              <a:rPr lang="en-AU" sz="2800" b="1" dirty="0"/>
              <a:t>Active attacks – focus on Detection and Recovery</a:t>
            </a:r>
            <a:endParaRPr lang="en-US" sz="2800" dirty="0"/>
          </a:p>
          <a:p>
            <a:pPr lvl="2" algn="l" rtl="0">
              <a:buFont typeface="Wingdings" pitchFamily="2" charset="2"/>
              <a:buChar char="v"/>
            </a:pPr>
            <a:r>
              <a:rPr lang="en-AU" sz="2800" b="1" dirty="0" smtClean="0"/>
              <a:t> Hard </a:t>
            </a:r>
            <a:r>
              <a:rPr lang="en-AU" sz="2800" b="1" dirty="0"/>
              <a:t>to stop</a:t>
            </a:r>
            <a:endParaRPr lang="en-US" sz="2800" dirty="0"/>
          </a:p>
          <a:p>
            <a:pPr lvl="2" algn="l" rtl="0">
              <a:buFont typeface="Wingdings" pitchFamily="2" charset="2"/>
              <a:buChar char="v"/>
            </a:pPr>
            <a:r>
              <a:rPr lang="en-AU" sz="2800" b="1" dirty="0" smtClean="0"/>
              <a:t> Easy </a:t>
            </a:r>
            <a:r>
              <a:rPr lang="en-AU" sz="2800" b="1" dirty="0"/>
              <a:t>to detect</a:t>
            </a:r>
            <a:endParaRPr lang="en-US" sz="2800" dirty="0"/>
          </a:p>
          <a:p>
            <a:endParaRPr lang="ar-SA" sz="2800" dirty="0"/>
          </a:p>
        </p:txBody>
      </p:sp>
    </p:spTree>
    <p:extLst>
      <p:ext uri="{BB962C8B-B14F-4D97-AF65-F5344CB8AC3E}">
        <p14:creationId xmlns:p14="http://schemas.microsoft.com/office/powerpoint/2010/main" val="20688127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Model for Network Security</a:t>
            </a:r>
            <a:endParaRPr lang="ar-SA" dirty="0"/>
          </a:p>
        </p:txBody>
      </p:sp>
      <p:pic>
        <p:nvPicPr>
          <p:cNvPr id="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52100" y="2252413"/>
            <a:ext cx="6439799" cy="3572374"/>
          </a:xfrm>
        </p:spPr>
      </p:pic>
    </p:spTree>
    <p:extLst>
      <p:ext uri="{BB962C8B-B14F-4D97-AF65-F5344CB8AC3E}">
        <p14:creationId xmlns:p14="http://schemas.microsoft.com/office/powerpoint/2010/main" val="7241726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r>
            <a:br>
              <a:rPr lang="en-US" dirty="0" smtClean="0"/>
            </a:br>
            <a:r>
              <a:rPr lang="en-US" dirty="0" smtClean="0"/>
              <a:t>Model </a:t>
            </a:r>
            <a:r>
              <a:rPr lang="en-US" dirty="0"/>
              <a:t>for Network </a:t>
            </a:r>
            <a:r>
              <a:rPr lang="en-US" dirty="0" smtClean="0"/>
              <a:t>Security</a:t>
            </a:r>
            <a:br>
              <a:rPr lang="en-US" dirty="0" smtClean="0"/>
            </a:br>
            <a:endParaRPr lang="ar-SA" dirty="0"/>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1197090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Model for Network Security</a:t>
            </a:r>
            <a:endParaRPr lang="ar-SA" dirty="0"/>
          </a:p>
        </p:txBody>
      </p:sp>
      <p:sp>
        <p:nvSpPr>
          <p:cNvPr id="3" name="عنصر نائب للمحتوى 2"/>
          <p:cNvSpPr>
            <a:spLocks noGrp="1"/>
          </p:cNvSpPr>
          <p:nvPr>
            <p:ph idx="1"/>
          </p:nvPr>
        </p:nvSpPr>
        <p:spPr/>
        <p:txBody>
          <a:bodyPr/>
          <a:lstStyle/>
          <a:p>
            <a:pPr algn="l" rtl="0">
              <a:lnSpc>
                <a:spcPct val="90000"/>
              </a:lnSpc>
            </a:pPr>
            <a:r>
              <a:rPr lang="en-AU" dirty="0"/>
              <a:t>using this model requires us to: </a:t>
            </a:r>
            <a:endParaRPr lang="en-AU" sz="2800" dirty="0"/>
          </a:p>
          <a:p>
            <a:pPr lvl="1" algn="l" rtl="0">
              <a:lnSpc>
                <a:spcPct val="90000"/>
              </a:lnSpc>
            </a:pPr>
            <a:r>
              <a:rPr lang="en-AU" sz="2800" dirty="0"/>
              <a:t>design a suitable algorithm for the security transformation </a:t>
            </a:r>
          </a:p>
          <a:p>
            <a:pPr lvl="1" algn="l" rtl="0">
              <a:lnSpc>
                <a:spcPct val="90000"/>
              </a:lnSpc>
            </a:pPr>
            <a:r>
              <a:rPr lang="en-AU" sz="2800" dirty="0"/>
              <a:t>generate the secret information (keys) used by the algorithm </a:t>
            </a:r>
          </a:p>
          <a:p>
            <a:pPr lvl="1" algn="l" rtl="0">
              <a:lnSpc>
                <a:spcPct val="90000"/>
              </a:lnSpc>
            </a:pPr>
            <a:r>
              <a:rPr lang="en-AU" sz="2800" dirty="0"/>
              <a:t>develop methods to distribute and share the secret information </a:t>
            </a:r>
          </a:p>
          <a:p>
            <a:pPr lvl="1" algn="l" rtl="0">
              <a:lnSpc>
                <a:spcPct val="90000"/>
              </a:lnSpc>
            </a:pPr>
            <a:r>
              <a:rPr lang="en-AU" sz="2800" dirty="0"/>
              <a:t>specify a protocol enabling the principals to use the transformation and secret information for a security service </a:t>
            </a:r>
          </a:p>
        </p:txBody>
      </p:sp>
    </p:spTree>
    <p:extLst>
      <p:ext uri="{BB962C8B-B14F-4D97-AF65-F5344CB8AC3E}">
        <p14:creationId xmlns:p14="http://schemas.microsoft.com/office/powerpoint/2010/main" val="19268235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Model for Network Access Security</a:t>
            </a:r>
            <a:endParaRPr lang="ar-SA" dirty="0"/>
          </a:p>
        </p:txBody>
      </p:sp>
      <p:pic>
        <p:nvPicPr>
          <p:cNvPr id="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1" y="1676400"/>
            <a:ext cx="8153400" cy="4572000"/>
          </a:xfrm>
        </p:spPr>
      </p:pic>
    </p:spTree>
    <p:extLst>
      <p:ext uri="{BB962C8B-B14F-4D97-AF65-F5344CB8AC3E}">
        <p14:creationId xmlns:p14="http://schemas.microsoft.com/office/powerpoint/2010/main" val="3905436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Data Security :-</a:t>
            </a:r>
            <a:endParaRPr lang="ar-SA" dirty="0"/>
          </a:p>
        </p:txBody>
      </p:sp>
      <p:sp>
        <p:nvSpPr>
          <p:cNvPr id="4" name="عنصر نائب للمحتوى 2"/>
          <p:cNvSpPr>
            <a:spLocks noGrp="1"/>
          </p:cNvSpPr>
          <p:nvPr>
            <p:ph idx="1"/>
          </p:nvPr>
        </p:nvSpPr>
        <p:spPr>
          <a:xfrm>
            <a:off x="660400" y="2133600"/>
            <a:ext cx="7493000" cy="1524000"/>
          </a:xfrm>
        </p:spPr>
        <p:txBody>
          <a:bodyPr>
            <a:noAutofit/>
          </a:bodyPr>
          <a:lstStyle/>
          <a:p>
            <a:pPr marL="0" indent="0" algn="l">
              <a:buNone/>
            </a:pPr>
            <a:r>
              <a:rPr lang="en-US" sz="2800" dirty="0">
                <a:latin typeface="Andalus" pitchFamily="18" charset="-78"/>
                <a:cs typeface="Andalus" pitchFamily="18" charset="-78"/>
              </a:rPr>
              <a:t>refers to the protection of data from accidental</a:t>
            </a:r>
            <a:r>
              <a:rPr lang="en-US" sz="2800" dirty="0" smtClean="0">
                <a:latin typeface="Andalus" pitchFamily="18" charset="-78"/>
                <a:cs typeface="Andalus" pitchFamily="18" charset="-78"/>
              </a:rPr>
              <a:t>,     or unauthorized </a:t>
            </a:r>
            <a:r>
              <a:rPr lang="en-US" sz="2800" dirty="0">
                <a:latin typeface="Andalus" pitchFamily="18" charset="-78"/>
                <a:cs typeface="Andalus" pitchFamily="18" charset="-78"/>
              </a:rPr>
              <a:t>modifications or destructions</a:t>
            </a:r>
            <a:r>
              <a:rPr lang="en-US" sz="2800" dirty="0" smtClean="0">
                <a:latin typeface="Andalus" pitchFamily="18" charset="-78"/>
                <a:cs typeface="Andalus" pitchFamily="18" charset="-78"/>
              </a:rPr>
              <a:t>,      or </a:t>
            </a:r>
            <a:r>
              <a:rPr lang="en-US" sz="2800" dirty="0">
                <a:latin typeface="Andalus" pitchFamily="18" charset="-78"/>
                <a:cs typeface="Andalus" pitchFamily="18" charset="-78"/>
              </a:rPr>
              <a:t>disclosure to </a:t>
            </a:r>
            <a:r>
              <a:rPr lang="en-US" sz="2800" dirty="0" smtClean="0">
                <a:latin typeface="Andalus" pitchFamily="18" charset="-78"/>
                <a:cs typeface="Andalus" pitchFamily="18" charset="-78"/>
              </a:rPr>
              <a:t>unauthorized persons</a:t>
            </a:r>
            <a:r>
              <a:rPr lang="en-US" sz="2800" dirty="0">
                <a:latin typeface="Andalus" pitchFamily="18" charset="-78"/>
                <a:cs typeface="Andalus" pitchFamily="18" charset="-78"/>
              </a:rPr>
              <a:t>.</a:t>
            </a:r>
            <a:endParaRPr lang="en-US" sz="2800" dirty="0" smtClean="0">
              <a:latin typeface="Andalus" pitchFamily="18" charset="-78"/>
              <a:cs typeface="Andalus" pitchFamily="18" charset="-78"/>
            </a:endParaRPr>
          </a:p>
        </p:txBody>
      </p:sp>
      <p:sp>
        <p:nvSpPr>
          <p:cNvPr id="5"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t>حماية البيانات من اتلافها او من التعديل غير المخول او تدميرها او الكشف عنها من قبل الاشخاص غير المخولين.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16691822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Model for Network Access Security</a:t>
            </a:r>
            <a:endParaRPr lang="ar-SA" dirty="0"/>
          </a:p>
        </p:txBody>
      </p:sp>
      <p:sp>
        <p:nvSpPr>
          <p:cNvPr id="3" name="عنصر نائب للمحتوى 2"/>
          <p:cNvSpPr>
            <a:spLocks noGrp="1"/>
          </p:cNvSpPr>
          <p:nvPr>
            <p:ph idx="1"/>
          </p:nvPr>
        </p:nvSpPr>
        <p:spPr/>
        <p:txBody>
          <a:bodyPr/>
          <a:lstStyle/>
          <a:p>
            <a:pPr algn="l" rtl="0"/>
            <a:r>
              <a:rPr lang="en-AU" dirty="0" smtClean="0"/>
              <a:t>using this model requires us to: </a:t>
            </a:r>
            <a:endParaRPr lang="en-AU" sz="2800" dirty="0" smtClean="0"/>
          </a:p>
          <a:p>
            <a:pPr lvl="1" algn="l" rtl="0"/>
            <a:r>
              <a:rPr lang="en-AU" sz="2800" dirty="0" smtClean="0"/>
              <a:t>select appropriate gatekeeper functions to identify users </a:t>
            </a:r>
          </a:p>
          <a:p>
            <a:pPr lvl="1" algn="l" rtl="0"/>
            <a:r>
              <a:rPr lang="en-AU" sz="2800" dirty="0" smtClean="0"/>
              <a:t>implement </a:t>
            </a:r>
            <a:r>
              <a:rPr lang="en-AU" sz="2800" dirty="0"/>
              <a:t>security controls to ensure only authorised users access designated information or resources </a:t>
            </a:r>
          </a:p>
          <a:p>
            <a:pPr algn="l" rtl="0"/>
            <a:r>
              <a:rPr lang="en-AU" sz="2800" dirty="0"/>
              <a:t>trusted computer systems can be used to implement this model </a:t>
            </a:r>
          </a:p>
          <a:p>
            <a:pPr algn="l" rtl="0"/>
            <a:endParaRPr lang="en-AU" sz="2800" dirty="0"/>
          </a:p>
          <a:p>
            <a:endParaRPr lang="ar-SA" dirty="0"/>
          </a:p>
        </p:txBody>
      </p:sp>
    </p:spTree>
    <p:extLst>
      <p:ext uri="{BB962C8B-B14F-4D97-AF65-F5344CB8AC3E}">
        <p14:creationId xmlns:p14="http://schemas.microsoft.com/office/powerpoint/2010/main" val="21771202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987060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85869994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0862801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22998405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extLst>
      <p:ext uri="{BB962C8B-B14F-4D97-AF65-F5344CB8AC3E}">
        <p14:creationId xmlns:p14="http://schemas.microsoft.com/office/powerpoint/2010/main" val="3330250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3987800" cy="990600"/>
          </a:xfrm>
        </p:spPr>
        <p:txBody>
          <a:bodyPr/>
          <a:lstStyle/>
          <a:p>
            <a:r>
              <a:rPr lang="en-US" b="1" dirty="0">
                <a:latin typeface="Andalus" pitchFamily="18" charset="-78"/>
                <a:cs typeface="Andalus" pitchFamily="18" charset="-78"/>
              </a:rPr>
              <a:t>Privacy :-</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457200" y="2133600"/>
            <a:ext cx="8001000" cy="1447800"/>
          </a:xfrm>
        </p:spPr>
        <p:txBody>
          <a:bodyPr>
            <a:noAutofit/>
          </a:bodyPr>
          <a:lstStyle/>
          <a:p>
            <a:pPr marL="0" indent="0" algn="l">
              <a:buNone/>
            </a:pPr>
            <a:r>
              <a:rPr lang="en-US" sz="2800" dirty="0">
                <a:latin typeface="Andalus" pitchFamily="18" charset="-78"/>
                <a:cs typeface="Andalus" pitchFamily="18" charset="-78"/>
              </a:rPr>
              <a:t>it is the right of an individual to decide what </a:t>
            </a:r>
            <a:r>
              <a:rPr lang="en-US" sz="2800" dirty="0" smtClean="0">
                <a:latin typeface="Andalus" pitchFamily="18" charset="-78"/>
                <a:cs typeface="Andalus" pitchFamily="18" charset="-78"/>
              </a:rPr>
              <a:t> information </a:t>
            </a:r>
            <a:r>
              <a:rPr lang="en-US" sz="2800" dirty="0">
                <a:latin typeface="Andalus" pitchFamily="18" charset="-78"/>
                <a:cs typeface="Andalus" pitchFamily="18" charset="-78"/>
              </a:rPr>
              <a:t>he </a:t>
            </a:r>
            <a:r>
              <a:rPr lang="en-US" sz="2800" dirty="0" smtClean="0">
                <a:latin typeface="Andalus" pitchFamily="18" charset="-78"/>
                <a:cs typeface="Andalus" pitchFamily="18" charset="-78"/>
              </a:rPr>
              <a:t>wish to </a:t>
            </a:r>
            <a:r>
              <a:rPr lang="en-US" sz="2800" dirty="0">
                <a:latin typeface="Andalus" pitchFamily="18" charset="-78"/>
                <a:cs typeface="Andalus" pitchFamily="18" charset="-78"/>
              </a:rPr>
              <a:t>share with others and what information he will accept from others.</a:t>
            </a:r>
            <a:r>
              <a:rPr lang="en-US" sz="2800" dirty="0" smtClean="0">
                <a:latin typeface="Andalus" pitchFamily="18" charset="-78"/>
                <a:cs typeface="Andalus" pitchFamily="18" charset="-78"/>
              </a:rPr>
              <a:t>.</a:t>
            </a:r>
          </a:p>
        </p:txBody>
      </p:sp>
      <p:sp>
        <p:nvSpPr>
          <p:cNvPr id="6"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fontScale="92500" lnSpcReduction="20000"/>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تمثل حق الشخص لتحديد ما هي المعلومات التي يرغب بمشاركتها مع الاخرين وكذلك ما هي المعلومات التي سوف يستقبلها من الاخرين .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3185723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3987800" cy="990600"/>
          </a:xfrm>
        </p:spPr>
        <p:txBody>
          <a:bodyPr/>
          <a:lstStyle/>
          <a:p>
            <a:r>
              <a:rPr lang="en-US" b="1" dirty="0"/>
              <a:t>Integrity :-</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457200" y="2133600"/>
            <a:ext cx="8001000" cy="990600"/>
          </a:xfrm>
        </p:spPr>
        <p:txBody>
          <a:bodyPr>
            <a:noAutofit/>
          </a:bodyPr>
          <a:lstStyle/>
          <a:p>
            <a:pPr marL="0" indent="0" algn="l">
              <a:buNone/>
            </a:pPr>
            <a:r>
              <a:rPr lang="en-US" sz="2800" dirty="0">
                <a:latin typeface="Andalus" pitchFamily="18" charset="-78"/>
                <a:cs typeface="Andalus" pitchFamily="18" charset="-78"/>
              </a:rPr>
              <a:t>it refers not only to the correctness of </a:t>
            </a:r>
            <a:r>
              <a:rPr lang="en-US" sz="2800" dirty="0" smtClean="0">
                <a:latin typeface="Andalus" pitchFamily="18" charset="-78"/>
                <a:cs typeface="Andalus" pitchFamily="18" charset="-78"/>
              </a:rPr>
              <a:t>data     (message or </a:t>
            </a:r>
            <a:r>
              <a:rPr lang="en-US" sz="2800" dirty="0">
                <a:latin typeface="Andalus" pitchFamily="18" charset="-78"/>
                <a:cs typeface="Andalus" pitchFamily="18" charset="-78"/>
              </a:rPr>
              <a:t>file) </a:t>
            </a:r>
            <a:r>
              <a:rPr lang="en-US" sz="2800" dirty="0" smtClean="0">
                <a:latin typeface="Andalus" pitchFamily="18" charset="-78"/>
                <a:cs typeface="Andalus" pitchFamily="18" charset="-78"/>
              </a:rPr>
              <a:t>but it’s </a:t>
            </a:r>
            <a:r>
              <a:rPr lang="en-US" sz="2800" dirty="0">
                <a:latin typeface="Andalus" pitchFamily="18" charset="-78"/>
                <a:cs typeface="Andalus" pitchFamily="18" charset="-78"/>
              </a:rPr>
              <a:t>resources and validity.</a:t>
            </a:r>
            <a:endParaRPr lang="en-US" sz="2800" dirty="0" smtClean="0">
              <a:latin typeface="Andalus" pitchFamily="18" charset="-78"/>
              <a:cs typeface="Andalus" pitchFamily="18" charset="-78"/>
            </a:endParaRPr>
          </a:p>
        </p:txBody>
      </p:sp>
      <p:sp>
        <p:nvSpPr>
          <p:cNvPr id="5"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تشير الى صحة البيانات وكذلك الى مصدرها وأصل تلك البيانات ومدى صلاحيتها.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1887336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3987800" cy="990600"/>
          </a:xfrm>
        </p:spPr>
        <p:txBody>
          <a:bodyPr/>
          <a:lstStyle/>
          <a:p>
            <a:r>
              <a:rPr lang="en-US" b="1" dirty="0"/>
              <a:t>Data Integrity :</a:t>
            </a:r>
            <a:r>
              <a:rPr lang="en-US" dirty="0"/>
              <a:t>-</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457200" y="2133600"/>
            <a:ext cx="8001000" cy="990600"/>
          </a:xfrm>
        </p:spPr>
        <p:txBody>
          <a:bodyPr>
            <a:noAutofit/>
          </a:bodyPr>
          <a:lstStyle/>
          <a:p>
            <a:pPr marL="0" indent="0" algn="l">
              <a:buNone/>
            </a:pPr>
            <a:r>
              <a:rPr lang="en-US" sz="2800" dirty="0">
                <a:latin typeface="Andalus" pitchFamily="18" charset="-78"/>
                <a:cs typeface="Andalus" pitchFamily="18" charset="-78"/>
              </a:rPr>
              <a:t>is the property that data has not been changed or</a:t>
            </a:r>
          </a:p>
          <a:p>
            <a:pPr marL="0" indent="0" algn="l">
              <a:buNone/>
            </a:pPr>
            <a:r>
              <a:rPr lang="en-US" sz="2800" dirty="0">
                <a:latin typeface="Andalus" pitchFamily="18" charset="-78"/>
                <a:cs typeface="Andalus" pitchFamily="18" charset="-78"/>
              </a:rPr>
              <a:t>destroyed in an unauthorized manner.</a:t>
            </a:r>
            <a:r>
              <a:rPr lang="en-US" sz="2800" dirty="0" smtClean="0">
                <a:latin typeface="Andalus" pitchFamily="18" charset="-78"/>
                <a:cs typeface="Andalus" pitchFamily="18" charset="-78"/>
              </a:rPr>
              <a:t>.</a:t>
            </a:r>
          </a:p>
        </p:txBody>
      </p:sp>
      <p:sp>
        <p:nvSpPr>
          <p:cNvPr id="5"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هي خاصية البيانات التي لم يتم تغييرها او اتلافها بطريقة غير مخولة.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2141942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3987800" cy="990600"/>
          </a:xfrm>
        </p:spPr>
        <p:txBody>
          <a:bodyPr/>
          <a:lstStyle/>
          <a:p>
            <a:r>
              <a:rPr lang="en-US" b="1" dirty="0" smtClean="0">
                <a:latin typeface="Andalus" pitchFamily="18" charset="-78"/>
                <a:cs typeface="Andalus" pitchFamily="18" charset="-78"/>
              </a:rPr>
              <a:t>Authentication :-</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457200" y="2133600"/>
            <a:ext cx="8001000" cy="990600"/>
          </a:xfrm>
        </p:spPr>
        <p:txBody>
          <a:bodyPr>
            <a:noAutofit/>
          </a:bodyPr>
          <a:lstStyle/>
          <a:p>
            <a:pPr marL="0" indent="0" algn="l">
              <a:buNone/>
            </a:pPr>
            <a:r>
              <a:rPr lang="en-US" sz="2800" dirty="0">
                <a:latin typeface="Andalus" pitchFamily="18" charset="-78"/>
                <a:cs typeface="Andalus" pitchFamily="18" charset="-78"/>
              </a:rPr>
              <a:t>is the granting a user of right access to a protected</a:t>
            </a:r>
          </a:p>
          <a:p>
            <a:pPr marL="0" indent="0" algn="l">
              <a:buNone/>
            </a:pPr>
            <a:r>
              <a:rPr lang="en-US" sz="2800" dirty="0">
                <a:latin typeface="Andalus" pitchFamily="18" charset="-78"/>
                <a:cs typeface="Andalus" pitchFamily="18" charset="-78"/>
              </a:rPr>
              <a:t>program, or a process.</a:t>
            </a:r>
            <a:r>
              <a:rPr lang="en-US" sz="2800" dirty="0" smtClean="0">
                <a:latin typeface="Andalus" pitchFamily="18" charset="-78"/>
                <a:cs typeface="Andalus" pitchFamily="18" charset="-78"/>
              </a:rPr>
              <a:t>..</a:t>
            </a:r>
          </a:p>
        </p:txBody>
      </p:sp>
      <p:sp>
        <p:nvSpPr>
          <p:cNvPr id="5"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هي عملية منح حق الوصول للمصادر المحمية من قبل الاشخاص أو البرامج.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307953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0" y="762000"/>
            <a:ext cx="3987800" cy="990600"/>
          </a:xfrm>
        </p:spPr>
        <p:txBody>
          <a:bodyPr>
            <a:normAutofit/>
          </a:bodyPr>
          <a:lstStyle/>
          <a:p>
            <a:r>
              <a:rPr lang="en-US" b="1" dirty="0">
                <a:latin typeface="Andalus" pitchFamily="18" charset="-78"/>
                <a:cs typeface="Andalus" pitchFamily="18" charset="-78"/>
              </a:rPr>
              <a:t>System Integrity :</a:t>
            </a:r>
            <a:r>
              <a:rPr lang="en-US" dirty="0">
                <a:latin typeface="Andalus" pitchFamily="18" charset="-78"/>
                <a:cs typeface="Andalus" pitchFamily="18" charset="-78"/>
              </a:rPr>
              <a:t>-</a:t>
            </a:r>
            <a:endParaRPr lang="ar-SA" dirty="0">
              <a:latin typeface="Andalus" pitchFamily="18" charset="-78"/>
              <a:cs typeface="Andalus" pitchFamily="18" charset="-78"/>
            </a:endParaRPr>
          </a:p>
        </p:txBody>
      </p:sp>
      <p:sp>
        <p:nvSpPr>
          <p:cNvPr id="4" name="عنصر نائب للمحتوى 2"/>
          <p:cNvSpPr>
            <a:spLocks noGrp="1"/>
          </p:cNvSpPr>
          <p:nvPr>
            <p:ph idx="1"/>
          </p:nvPr>
        </p:nvSpPr>
        <p:spPr>
          <a:xfrm>
            <a:off x="152400" y="2057400"/>
            <a:ext cx="8686800" cy="1447800"/>
          </a:xfrm>
        </p:spPr>
        <p:txBody>
          <a:bodyPr>
            <a:noAutofit/>
          </a:bodyPr>
          <a:lstStyle/>
          <a:p>
            <a:pPr marL="0" indent="0" algn="l" rtl="0">
              <a:buNone/>
            </a:pPr>
            <a:r>
              <a:rPr lang="en-US" sz="2800" dirty="0">
                <a:latin typeface="Andalus" pitchFamily="18" charset="-78"/>
                <a:cs typeface="Andalus" pitchFamily="18" charset="-78"/>
              </a:rPr>
              <a:t>is the ability of a system to operate according to some specifications even in the face of </a:t>
            </a:r>
            <a:r>
              <a:rPr lang="en-US" sz="2800" dirty="0" smtClean="0">
                <a:latin typeface="Andalus" pitchFamily="18" charset="-78"/>
                <a:cs typeface="Andalus" pitchFamily="18" charset="-78"/>
              </a:rPr>
              <a:t>deliberate</a:t>
            </a:r>
            <a:r>
              <a:rPr lang="ar-SA" sz="2800" dirty="0" smtClean="0">
                <a:latin typeface="Andalus" pitchFamily="18" charset="-78"/>
                <a:cs typeface="Andalus" pitchFamily="18" charset="-78"/>
              </a:rPr>
              <a:t>(متعمدة</a:t>
            </a:r>
            <a:r>
              <a:rPr lang="ar-SA" sz="2800" dirty="0">
                <a:latin typeface="Andalus" pitchFamily="18" charset="-78"/>
                <a:cs typeface="Andalus" pitchFamily="18" charset="-78"/>
              </a:rPr>
              <a:t>)</a:t>
            </a:r>
            <a:r>
              <a:rPr lang="ar-SA" sz="2800" dirty="0" smtClean="0">
                <a:latin typeface="Andalus" pitchFamily="18" charset="-78"/>
                <a:cs typeface="Andalus" pitchFamily="18" charset="-78"/>
              </a:rPr>
              <a:t> </a:t>
            </a:r>
            <a:r>
              <a:rPr lang="en-US" sz="2800" dirty="0" smtClean="0">
                <a:latin typeface="Andalus" pitchFamily="18" charset="-78"/>
                <a:cs typeface="Andalus" pitchFamily="18" charset="-78"/>
              </a:rPr>
              <a:t>attempts </a:t>
            </a:r>
            <a:r>
              <a:rPr lang="en-US" sz="2800" dirty="0">
                <a:latin typeface="Andalus" pitchFamily="18" charset="-78"/>
                <a:cs typeface="Andalus" pitchFamily="18" charset="-78"/>
              </a:rPr>
              <a:t>to make the system behave </a:t>
            </a:r>
            <a:r>
              <a:rPr lang="en-US" sz="2800" dirty="0" smtClean="0">
                <a:latin typeface="Andalus" pitchFamily="18" charset="-78"/>
                <a:cs typeface="Andalus" pitchFamily="18" charset="-78"/>
              </a:rPr>
              <a:t>differently....</a:t>
            </a:r>
          </a:p>
        </p:txBody>
      </p:sp>
      <p:sp>
        <p:nvSpPr>
          <p:cNvPr id="5" name="عنصر نائب للمحتوى 2"/>
          <p:cNvSpPr txBox="1">
            <a:spLocks/>
          </p:cNvSpPr>
          <p:nvPr/>
        </p:nvSpPr>
        <p:spPr>
          <a:xfrm>
            <a:off x="660400" y="4140200"/>
            <a:ext cx="7569200" cy="1219200"/>
          </a:xfrm>
          <a:prstGeom prst="rect">
            <a:avLst/>
          </a:prstGeom>
        </p:spPr>
        <p:txBody>
          <a:bodyPr vert="horz" lIns="91440" tIns="45720" rIns="91440" bIns="45720" rtlCol="0">
            <a:normAutofit fontScale="92500"/>
          </a:bodyPr>
          <a:lst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ar-SA" sz="3200" dirty="0" smtClean="0">
                <a:latin typeface="Andalus" pitchFamily="18" charset="-78"/>
                <a:cs typeface="Andalus" pitchFamily="18" charset="-78"/>
              </a:rPr>
              <a:t>هو قدرة النظام على ان يعمل وفقا لمواصفات معينه في مواجهة المحاولات المتعمدة من اجل جعل النظام يتصرف بشكل مختلف... </a:t>
            </a:r>
            <a:endParaRPr lang="en-US" sz="3200" dirty="0" smtClean="0">
              <a:latin typeface="Andalus" pitchFamily="18" charset="-78"/>
              <a:cs typeface="Andalus" pitchFamily="18" charset="-78"/>
            </a:endParaRPr>
          </a:p>
        </p:txBody>
      </p:sp>
    </p:spTree>
    <p:extLst>
      <p:ext uri="{BB962C8B-B14F-4D97-AF65-F5344CB8AC3E}">
        <p14:creationId xmlns:p14="http://schemas.microsoft.com/office/powerpoint/2010/main" val="18047112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402</TotalTime>
  <Words>1685</Words>
  <Application>Microsoft Office PowerPoint</Application>
  <PresentationFormat>عرض على الشاشة (3:4)‏</PresentationFormat>
  <Paragraphs>164</Paragraphs>
  <Slides>45</Slides>
  <Notes>0</Notes>
  <HiddenSlides>0</HiddenSlides>
  <MMClips>0</MMClips>
  <ScaleCrop>false</ScaleCrop>
  <HeadingPairs>
    <vt:vector size="4" baseType="variant">
      <vt:variant>
        <vt:lpstr>نسق</vt:lpstr>
      </vt:variant>
      <vt:variant>
        <vt:i4>1</vt:i4>
      </vt:variant>
      <vt:variant>
        <vt:lpstr>عناوين الشرائح</vt:lpstr>
      </vt:variant>
      <vt:variant>
        <vt:i4>45</vt:i4>
      </vt:variant>
    </vt:vector>
  </HeadingPairs>
  <TitlesOfParts>
    <vt:vector size="46" baseType="lpstr">
      <vt:lpstr>وضوح</vt:lpstr>
      <vt:lpstr>عرض تقديمي في PowerPoint</vt:lpstr>
      <vt:lpstr>Computer Security :- </vt:lpstr>
      <vt:lpstr>Kinds of Security</vt:lpstr>
      <vt:lpstr>Data Security :-</vt:lpstr>
      <vt:lpstr>Privacy :-</vt:lpstr>
      <vt:lpstr>Integrity :-</vt:lpstr>
      <vt:lpstr>Data Integrity :-</vt:lpstr>
      <vt:lpstr>Authentication :-</vt:lpstr>
      <vt:lpstr>System Integrity :-</vt:lpstr>
      <vt:lpstr>Confidentiality (السرية) -:</vt:lpstr>
      <vt:lpstr>Identification :-</vt:lpstr>
      <vt:lpstr>Why is the Computer Security Important?</vt:lpstr>
      <vt:lpstr>What will happen if your computer gets hacked? 1.</vt:lpstr>
      <vt:lpstr>Good Security Standards</vt:lpstr>
      <vt:lpstr>The Effective Security</vt:lpstr>
      <vt:lpstr>The Consequences of Security Violation</vt:lpstr>
      <vt:lpstr>Internet Privacy and Security</vt:lpstr>
      <vt:lpstr>Internet Privacy and Security</vt:lpstr>
      <vt:lpstr>Cautions when using Social Network</vt:lpstr>
      <vt:lpstr>Cautions when using Social Network</vt:lpstr>
      <vt:lpstr>Information Access Problems</vt:lpstr>
      <vt:lpstr>Causes of Trapdoors</vt:lpstr>
      <vt:lpstr>Causes of Trapdoors</vt:lpstr>
      <vt:lpstr>Causes of Trapdoors</vt:lpstr>
      <vt:lpstr> Services, Mechanisms, Attacks </vt:lpstr>
      <vt:lpstr>security service</vt:lpstr>
      <vt:lpstr> security mechanism </vt:lpstr>
      <vt:lpstr>security attack </vt:lpstr>
      <vt:lpstr>Classify Security Attacks as </vt:lpstr>
      <vt:lpstr>  Passive Attack – Interception  </vt:lpstr>
      <vt:lpstr>Active Attack: Interruption </vt:lpstr>
      <vt:lpstr>   Active Attack: Fabrication    </vt:lpstr>
      <vt:lpstr>  Active Attack: Replay  </vt:lpstr>
      <vt:lpstr> Active Attack: Modification </vt:lpstr>
      <vt:lpstr> Handling Attacks </vt:lpstr>
      <vt:lpstr>Model for Network Security</vt:lpstr>
      <vt:lpstr> Model for Network Security </vt:lpstr>
      <vt:lpstr>Model for Network Security</vt:lpstr>
      <vt:lpstr>Model for Network Access Security</vt:lpstr>
      <vt:lpstr>Model for Network Access Security</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saad</dc:creator>
  <cp:lastModifiedBy>saad</cp:lastModifiedBy>
  <cp:revision>28</cp:revision>
  <dcterms:created xsi:type="dcterms:W3CDTF">2017-12-08T11:58:35Z</dcterms:created>
  <dcterms:modified xsi:type="dcterms:W3CDTF">2017-12-17T07:29:24Z</dcterms:modified>
</cp:coreProperties>
</file>