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6713D-59B9-4923-BDD8-668D31C5D3D5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75343-BBBA-494C-9B34-53A00EB17C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2272D0-E78B-4231-AD9F-7B1F33C35621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41438" y="915988"/>
            <a:ext cx="4176712" cy="3132137"/>
          </a:xfrm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6163" y="4352925"/>
            <a:ext cx="4770437" cy="3476625"/>
          </a:xfrm>
          <a:noFill/>
          <a:ln/>
        </p:spPr>
        <p:txBody>
          <a:bodyPr wrap="none" anchor="ctr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CF6F6-553C-447E-8F13-1252CC1556F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E9AC-6992-4F8F-81BB-AF419C97BAA5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71B3-B648-4173-80D8-886FA2E15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E9AC-6992-4F8F-81BB-AF419C97BAA5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71B3-B648-4173-80D8-886FA2E15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E9AC-6992-4F8F-81BB-AF419C97BAA5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71B3-B648-4173-80D8-886FA2E15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E9AC-6992-4F8F-81BB-AF419C97BAA5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71B3-B648-4173-80D8-886FA2E15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E9AC-6992-4F8F-81BB-AF419C97BAA5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71B3-B648-4173-80D8-886FA2E15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E9AC-6992-4F8F-81BB-AF419C97BAA5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71B3-B648-4173-80D8-886FA2E15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E9AC-6992-4F8F-81BB-AF419C97BAA5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71B3-B648-4173-80D8-886FA2E15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E9AC-6992-4F8F-81BB-AF419C97BAA5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71B3-B648-4173-80D8-886FA2E15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E9AC-6992-4F8F-81BB-AF419C97BAA5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71B3-B648-4173-80D8-886FA2E15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E9AC-6992-4F8F-81BB-AF419C97BAA5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71B3-B648-4173-80D8-886FA2E15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E9AC-6992-4F8F-81BB-AF419C97BAA5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71B3-B648-4173-80D8-886FA2E15C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9E9AC-6992-4F8F-81BB-AF419C97BAA5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371B3-B648-4173-80D8-886FA2E15C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295400"/>
            <a:ext cx="7808913" cy="1147763"/>
          </a:xfrm>
        </p:spPr>
        <p:txBody>
          <a:bodyPr lIns="0" tIns="0" rIns="0" bIns="0">
            <a:normAutofit fontScale="90000"/>
          </a:bodyPr>
          <a:lstStyle/>
          <a:p>
            <a:pPr defTabSz="457200" eaLnBrk="1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4000" b="1" smtClean="0">
                <a:solidFill>
                  <a:srgbClr val="E4005C"/>
                </a:solidFill>
              </a:rPr>
              <a:t>INTRODUCTION TO COMPUTER NETWORKS</a:t>
            </a:r>
            <a:br>
              <a:rPr lang="en-US" sz="4000" b="1" smtClean="0">
                <a:solidFill>
                  <a:srgbClr val="E4005C"/>
                </a:solidFill>
              </a:rPr>
            </a:br>
            <a:endParaRPr lang="en-GB" sz="4000" b="1" smtClean="0">
              <a:solidFill>
                <a:srgbClr val="E4005C"/>
              </a:solidFill>
            </a:endParaRP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0" y="0"/>
            <a:ext cx="9144000" cy="565150"/>
          </a:xfrm>
          <a:prstGeom prst="roundRect">
            <a:avLst>
              <a:gd name="adj" fmla="val 255"/>
            </a:avLst>
          </a:prstGeom>
          <a:solidFill>
            <a:srgbClr val="21426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511175" y="1270000"/>
            <a:ext cx="247650" cy="247650"/>
          </a:xfrm>
          <a:prstGeom prst="roundRect">
            <a:avLst>
              <a:gd name="adj" fmla="val 579"/>
            </a:avLst>
          </a:prstGeom>
          <a:solidFill>
            <a:srgbClr val="21426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35000" y="1392238"/>
            <a:ext cx="247650" cy="247650"/>
          </a:xfrm>
          <a:prstGeom prst="roundRect">
            <a:avLst>
              <a:gd name="adj" fmla="val 579"/>
            </a:avLst>
          </a:prstGeom>
          <a:solidFill>
            <a:srgbClr val="00B8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969963" y="1552575"/>
            <a:ext cx="7407275" cy="36513"/>
          </a:xfrm>
          <a:prstGeom prst="roundRect">
            <a:avLst>
              <a:gd name="adj" fmla="val 4167"/>
            </a:avLst>
          </a:prstGeom>
          <a:gradFill rotWithShape="0">
            <a:gsLst>
              <a:gs pos="0">
                <a:srgbClr val="800080"/>
              </a:gs>
              <a:gs pos="100000">
                <a:srgbClr val="008000"/>
              </a:gs>
            </a:gsLst>
            <a:lin ang="90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23825" y="104775"/>
            <a:ext cx="58197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8675"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</a:pPr>
            <a:r>
              <a:rPr lang="en-GB" sz="2000" b="1">
                <a:solidFill>
                  <a:schemeClr val="bg1"/>
                </a:solidFill>
              </a:rPr>
              <a:t>Introduction to Computer Networks</a:t>
            </a:r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0" y="4989513"/>
            <a:ext cx="106363" cy="1868487"/>
          </a:xfrm>
          <a:prstGeom prst="roundRect">
            <a:avLst>
              <a:gd name="adj" fmla="val 1347"/>
            </a:avLst>
          </a:prstGeom>
          <a:solidFill>
            <a:srgbClr val="21426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392113" indent="-293688" defTabSz="414338" eaLnBrk="1" hangingPunct="1">
              <a:lnSpc>
                <a:spcPct val="80000"/>
              </a:lnSpc>
              <a:spcBef>
                <a:spcPct val="50000"/>
              </a:spcBef>
              <a:buClr>
                <a:srgbClr val="CC0000"/>
              </a:buClr>
              <a:buFont typeface="Wingdings" pitchFamily="2" charset="2"/>
              <a:buBlip>
                <a:blip r:embed="rId3"/>
              </a:buBlip>
            </a:pPr>
            <a:endParaRPr lang="en-US" sz="2400" b="1" dirty="0" smtClean="0">
              <a:solidFill>
                <a:srgbClr val="000066"/>
              </a:solidFill>
            </a:endParaRPr>
          </a:p>
          <a:p>
            <a:pPr marL="392113" indent="-293688" defTabSz="414338" eaLnBrk="1" hangingPunct="1">
              <a:lnSpc>
                <a:spcPct val="80000"/>
              </a:lnSpc>
              <a:spcBef>
                <a:spcPct val="50000"/>
              </a:spcBef>
              <a:buClr>
                <a:srgbClr val="CC0000"/>
              </a:buClr>
              <a:buFont typeface="Wingdings" pitchFamily="2" charset="2"/>
              <a:buNone/>
            </a:pPr>
            <a:endParaRPr lang="en-US" sz="2000" b="1" dirty="0" smtClean="0">
              <a:solidFill>
                <a:srgbClr val="660066"/>
              </a:solidFill>
            </a:endParaRPr>
          </a:p>
          <a:p>
            <a:pPr marL="392113" indent="-293688" defTabSz="414338" eaLnBrk="1" hangingPunct="1">
              <a:lnSpc>
                <a:spcPct val="80000"/>
              </a:lnSpc>
              <a:spcBef>
                <a:spcPct val="50000"/>
              </a:spcBef>
              <a:buClr>
                <a:srgbClr val="CC0000"/>
              </a:buClr>
              <a:buFont typeface="Wingdings" pitchFamily="2" charset="2"/>
              <a:buNone/>
            </a:pPr>
            <a:endParaRPr lang="en-US" sz="2000" b="1" dirty="0" smtClean="0">
              <a:solidFill>
                <a:srgbClr val="660066"/>
              </a:solidFill>
            </a:endParaRPr>
          </a:p>
          <a:p>
            <a:pPr marL="392113" indent="-293688" defTabSz="414338" eaLnBrk="1" hangingPunct="1">
              <a:lnSpc>
                <a:spcPct val="80000"/>
              </a:lnSpc>
              <a:spcBef>
                <a:spcPct val="50000"/>
              </a:spcBef>
              <a:buClr>
                <a:srgbClr val="CC0000"/>
              </a:buClr>
              <a:buFont typeface="Wingdings" pitchFamily="2" charset="2"/>
              <a:buNone/>
            </a:pPr>
            <a:endParaRPr lang="en-US" sz="2000" b="1" dirty="0" smtClean="0">
              <a:solidFill>
                <a:srgbClr val="660066"/>
              </a:solidFill>
            </a:endParaRPr>
          </a:p>
          <a:p>
            <a:pPr marL="392113" indent="-293688" algn="ctr" defTabSz="414338" eaLnBrk="1" hangingPunct="1">
              <a:lnSpc>
                <a:spcPct val="80000"/>
              </a:lnSpc>
              <a:spcBef>
                <a:spcPct val="5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sz="4000" b="1" dirty="0" smtClean="0">
                <a:solidFill>
                  <a:srgbClr val="E4005C"/>
                </a:solidFill>
              </a:rPr>
              <a:t>SANA AHMED</a:t>
            </a:r>
          </a:p>
          <a:p>
            <a:pPr marL="392113" indent="-293688" algn="ctr" defTabSz="414338" eaLnBrk="1" hangingPunct="1">
              <a:lnSpc>
                <a:spcPct val="80000"/>
              </a:lnSpc>
              <a:spcBef>
                <a:spcPct val="5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sz="4000" b="1" dirty="0" smtClean="0">
                <a:solidFill>
                  <a:srgbClr val="E4005C"/>
                </a:solidFill>
              </a:rPr>
              <a:t>(7)</a:t>
            </a:r>
            <a:endParaRPr lang="en-US" sz="4000" b="1" dirty="0" smtClean="0">
              <a:solidFill>
                <a:srgbClr val="E4005C"/>
              </a:solidFill>
            </a:endParaRPr>
          </a:p>
          <a:p>
            <a:pPr marL="392113" indent="-293688" algn="ctr" defTabSz="414338" eaLnBrk="1" hangingPunct="1">
              <a:lnSpc>
                <a:spcPct val="80000"/>
              </a:lnSpc>
              <a:spcBef>
                <a:spcPct val="5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sz="4000" b="1" dirty="0" smtClean="0">
                <a:solidFill>
                  <a:srgbClr val="E4005C"/>
                </a:solidFill>
              </a:rPr>
              <a:t>FOURTH GRAD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D00B3D-F5C0-413F-AF6D-66EB54E5415F}" type="slidenum">
              <a:rPr lang="en-US"/>
              <a:pPr/>
              <a:t>10</a:t>
            </a:fld>
            <a:endParaRPr lang="en-US"/>
          </a:p>
        </p:txBody>
      </p:sp>
      <p:sp>
        <p:nvSpPr>
          <p:cNvPr id="479234" name="Text Box 2"/>
          <p:cNvSpPr txBox="1">
            <a:spLocks noChangeArrowheads="1"/>
          </p:cNvSpPr>
          <p:nvPr/>
        </p:nvSpPr>
        <p:spPr bwMode="auto">
          <a:xfrm>
            <a:off x="990600" y="152400"/>
            <a:ext cx="769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charset="0"/>
              </a:rPr>
              <a:t>Figure 6.3</a:t>
            </a:r>
            <a:r>
              <a:rPr lang="en-US" altLang="en-US">
                <a:solidFill>
                  <a:schemeClr val="accent2"/>
                </a:solidFill>
                <a:latin typeface="Times New Roman" charset="0"/>
              </a:rPr>
              <a:t>    </a:t>
            </a:r>
            <a:r>
              <a:rPr lang="en-US" altLang="en-US" i="1">
                <a:latin typeface="Times New Roman" charset="0"/>
              </a:rPr>
              <a:t>Next-hop method - Table contains next hop only (bottom figure)</a:t>
            </a:r>
          </a:p>
        </p:txBody>
      </p:sp>
      <p:sp>
        <p:nvSpPr>
          <p:cNvPr id="479235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9236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9237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9238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9239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9240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9241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7924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71650"/>
            <a:ext cx="772477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9243" name="Text Box 11"/>
          <p:cNvSpPr txBox="1">
            <a:spLocks noChangeArrowheads="1"/>
          </p:cNvSpPr>
          <p:nvPr/>
        </p:nvSpPr>
        <p:spPr bwMode="auto">
          <a:xfrm>
            <a:off x="7467600" y="4800600"/>
            <a:ext cx="282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-</a:t>
            </a:r>
          </a:p>
        </p:txBody>
      </p:sp>
      <p:sp>
        <p:nvSpPr>
          <p:cNvPr id="479244" name="Text Box 12"/>
          <p:cNvSpPr txBox="1">
            <a:spLocks noChangeArrowheads="1"/>
          </p:cNvSpPr>
          <p:nvPr/>
        </p:nvSpPr>
        <p:spPr bwMode="auto">
          <a:xfrm>
            <a:off x="1584325" y="1022350"/>
            <a:ext cx="4221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This is not feasible on the Internet.</a:t>
            </a:r>
          </a:p>
        </p:txBody>
      </p:sp>
      <p:sp>
        <p:nvSpPr>
          <p:cNvPr id="479246" name="Text Box 14"/>
          <p:cNvSpPr txBox="1">
            <a:spLocks noChangeArrowheads="1"/>
          </p:cNvSpPr>
          <p:nvPr/>
        </p:nvSpPr>
        <p:spPr bwMode="auto">
          <a:xfrm>
            <a:off x="1355725" y="5670550"/>
            <a:ext cx="4637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Routing table shows just the next hop.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690F39-0FB9-4339-9B6E-300296AE28A5}" type="slidenum">
              <a:rPr lang="en-US"/>
              <a:pPr/>
              <a:t>11</a:t>
            </a:fld>
            <a:endParaRPr lang="en-US"/>
          </a:p>
        </p:txBody>
      </p:sp>
      <p:sp>
        <p:nvSpPr>
          <p:cNvPr id="480258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charset="0"/>
              </a:rPr>
              <a:t>Figure 6.4</a:t>
            </a:r>
            <a:r>
              <a:rPr lang="en-US" altLang="en-US">
                <a:solidFill>
                  <a:schemeClr val="accent2"/>
                </a:solidFill>
                <a:latin typeface="Times New Roman" charset="0"/>
              </a:rPr>
              <a:t>    </a:t>
            </a:r>
            <a:r>
              <a:rPr lang="en-US" altLang="en-US" i="1">
                <a:latin typeface="Times New Roman" charset="0"/>
              </a:rPr>
              <a:t>Network-specific method</a:t>
            </a:r>
          </a:p>
        </p:txBody>
      </p:sp>
      <p:sp>
        <p:nvSpPr>
          <p:cNvPr id="480259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0260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0261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0262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0263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0264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0265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8026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5663" y="1976438"/>
            <a:ext cx="7450137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0267" name="Text Box 11"/>
          <p:cNvSpPr txBox="1">
            <a:spLocks noChangeArrowheads="1"/>
          </p:cNvSpPr>
          <p:nvPr/>
        </p:nvSpPr>
        <p:spPr bwMode="auto">
          <a:xfrm>
            <a:off x="1508125" y="1022350"/>
            <a:ext cx="250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This is host-specific.</a:t>
            </a:r>
          </a:p>
        </p:txBody>
      </p:sp>
      <p:sp>
        <p:nvSpPr>
          <p:cNvPr id="480269" name="Line 13"/>
          <p:cNvSpPr>
            <a:spLocks noChangeShapeType="1"/>
          </p:cNvSpPr>
          <p:nvPr/>
        </p:nvSpPr>
        <p:spPr bwMode="auto">
          <a:xfrm flipH="1">
            <a:off x="2286000" y="15240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0270" name="Text Box 14"/>
          <p:cNvSpPr txBox="1">
            <a:spLocks noChangeArrowheads="1"/>
          </p:cNvSpPr>
          <p:nvPr/>
        </p:nvSpPr>
        <p:spPr bwMode="auto">
          <a:xfrm>
            <a:off x="5013325" y="1403350"/>
            <a:ext cx="2967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This is network-specific.</a:t>
            </a:r>
          </a:p>
        </p:txBody>
      </p:sp>
      <p:sp>
        <p:nvSpPr>
          <p:cNvPr id="480271" name="Line 15"/>
          <p:cNvSpPr>
            <a:spLocks noChangeShapeType="1"/>
          </p:cNvSpPr>
          <p:nvPr/>
        </p:nvSpPr>
        <p:spPr bwMode="auto">
          <a:xfrm flipH="1">
            <a:off x="5486400" y="1905000"/>
            <a:ext cx="685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411A04-C660-40DD-9C98-5A4BB354AC6E}" type="slidenum">
              <a:rPr lang="en-US"/>
              <a:pPr/>
              <a:t>12</a:t>
            </a:fld>
            <a:endParaRPr lang="en-US"/>
          </a:p>
        </p:txBody>
      </p:sp>
      <p:sp>
        <p:nvSpPr>
          <p:cNvPr id="481282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charset="0"/>
              </a:rPr>
              <a:t>Figure 6.5</a:t>
            </a:r>
            <a:r>
              <a:rPr lang="en-US" altLang="en-US">
                <a:solidFill>
                  <a:schemeClr val="accent2"/>
                </a:solidFill>
                <a:latin typeface="Times New Roman" charset="0"/>
              </a:rPr>
              <a:t>    </a:t>
            </a:r>
            <a:r>
              <a:rPr lang="en-US" altLang="en-US" i="1">
                <a:latin typeface="Times New Roman" charset="0"/>
              </a:rPr>
              <a:t>Host-specific routing</a:t>
            </a:r>
          </a:p>
        </p:txBody>
      </p:sp>
      <p:sp>
        <p:nvSpPr>
          <p:cNvPr id="481283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1284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1285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1286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1287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1288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1289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8129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3813" y="1209675"/>
            <a:ext cx="6097587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1291" name="Text Box 11"/>
          <p:cNvSpPr txBox="1">
            <a:spLocks noChangeArrowheads="1"/>
          </p:cNvSpPr>
          <p:nvPr/>
        </p:nvSpPr>
        <p:spPr bwMode="auto">
          <a:xfrm>
            <a:off x="1371600" y="685800"/>
            <a:ext cx="733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Host-specific routing can be used to direct to a specific router.</a:t>
            </a:r>
          </a:p>
        </p:txBody>
      </p:sp>
      <p:sp>
        <p:nvSpPr>
          <p:cNvPr id="481292" name="Text Box 12"/>
          <p:cNvSpPr txBox="1">
            <a:spLocks noChangeArrowheads="1"/>
          </p:cNvSpPr>
          <p:nvPr/>
        </p:nvSpPr>
        <p:spPr bwMode="auto">
          <a:xfrm>
            <a:off x="7543800" y="2895600"/>
            <a:ext cx="1397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Host B</a:t>
            </a:r>
          </a:p>
          <a:p>
            <a:r>
              <a:rPr lang="en-US"/>
              <a:t>traffic is</a:t>
            </a:r>
          </a:p>
          <a:p>
            <a:r>
              <a:rPr lang="en-US"/>
              <a:t>sent thru</a:t>
            </a:r>
          </a:p>
          <a:p>
            <a:r>
              <a:rPr lang="en-US"/>
              <a:t>R3, not R1</a:t>
            </a:r>
          </a:p>
          <a:p>
            <a:r>
              <a:rPr lang="en-US"/>
              <a:t>and R2.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BB4405-4643-4C07-8A1F-8B201D78E287}" type="slidenum">
              <a:rPr lang="en-US"/>
              <a:pPr/>
              <a:t>13</a:t>
            </a:fld>
            <a:endParaRPr lang="en-US"/>
          </a:p>
        </p:txBody>
      </p:sp>
      <p:sp>
        <p:nvSpPr>
          <p:cNvPr id="482306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charset="0"/>
              </a:rPr>
              <a:t>Figure 6.6</a:t>
            </a:r>
            <a:r>
              <a:rPr lang="en-US" altLang="en-US">
                <a:solidFill>
                  <a:schemeClr val="accent2"/>
                </a:solidFill>
                <a:latin typeface="Times New Roman" charset="0"/>
              </a:rPr>
              <a:t>    </a:t>
            </a:r>
            <a:r>
              <a:rPr lang="en-US" altLang="en-US" i="1">
                <a:latin typeface="Times New Roman" charset="0"/>
              </a:rPr>
              <a:t>Default routing</a:t>
            </a:r>
          </a:p>
        </p:txBody>
      </p:sp>
      <p:sp>
        <p:nvSpPr>
          <p:cNvPr id="482307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2308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2309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2310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2311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2312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82313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8231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963" y="1436688"/>
            <a:ext cx="7158037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2315" name="Text Box 11"/>
          <p:cNvSpPr txBox="1">
            <a:spLocks noChangeArrowheads="1"/>
          </p:cNvSpPr>
          <p:nvPr/>
        </p:nvSpPr>
        <p:spPr bwMode="auto">
          <a:xfrm>
            <a:off x="3276600" y="762000"/>
            <a:ext cx="5629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If a destination is not on N2, then it must be on</a:t>
            </a:r>
          </a:p>
          <a:p>
            <a:r>
              <a:rPr lang="en-US"/>
              <a:t>the rest of the Internet, the default.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03B2F7-B95D-4970-9B55-372F1DFE8569}" type="slidenum">
              <a:rPr lang="en-US"/>
              <a:pPr/>
              <a:t>2</a:t>
            </a:fld>
            <a:endParaRPr lang="en-US"/>
          </a:p>
        </p:txBody>
      </p:sp>
      <p:sp>
        <p:nvSpPr>
          <p:cNvPr id="553986" name="Line 2"/>
          <p:cNvSpPr>
            <a:spLocks noChangeShapeType="1"/>
          </p:cNvSpPr>
          <p:nvPr/>
        </p:nvSpPr>
        <p:spPr bwMode="auto">
          <a:xfrm>
            <a:off x="228600" y="27432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3987" name="Text Box 3"/>
          <p:cNvSpPr txBox="1">
            <a:spLocks noChangeArrowheads="1"/>
          </p:cNvSpPr>
          <p:nvPr/>
        </p:nvSpPr>
        <p:spPr bwMode="auto">
          <a:xfrm>
            <a:off x="1295400" y="273050"/>
            <a:ext cx="1992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33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</a:rPr>
              <a:t>Chapter   6</a:t>
            </a:r>
          </a:p>
        </p:txBody>
      </p:sp>
      <p:sp>
        <p:nvSpPr>
          <p:cNvPr id="553988" name="Rectangle 4"/>
          <p:cNvSpPr>
            <a:spLocks noChangeArrowheads="1"/>
          </p:cNvSpPr>
          <p:nvPr/>
        </p:nvSpPr>
        <p:spPr bwMode="auto">
          <a:xfrm>
            <a:off x="228600" y="3352800"/>
            <a:ext cx="853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sz="2400" i="1">
                <a:solidFill>
                  <a:schemeClr val="hlink"/>
                </a:solidFill>
                <a:latin typeface="Times New Roman" charset="0"/>
              </a:rPr>
              <a:t>Upon completion you will be able to:</a:t>
            </a:r>
            <a:endParaRPr lang="en-US" sz="2400">
              <a:solidFill>
                <a:schemeClr val="hlink"/>
              </a:solidFill>
              <a:latin typeface="Times New Roman" charset="0"/>
            </a:endParaRPr>
          </a:p>
        </p:txBody>
      </p:sp>
      <p:sp>
        <p:nvSpPr>
          <p:cNvPr id="553989" name="Text Box 5"/>
          <p:cNvSpPr txBox="1">
            <a:spLocks noChangeArrowheads="1"/>
          </p:cNvSpPr>
          <p:nvPr/>
        </p:nvSpPr>
        <p:spPr bwMode="auto">
          <a:xfrm>
            <a:off x="1193800" y="914400"/>
            <a:ext cx="682466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Delivery, Forwarding, </a:t>
            </a:r>
            <a:br>
              <a:rPr lang="en-US" sz="4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</a:br>
            <a:r>
              <a:rPr lang="en-US" sz="48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and Routing of IP Packets</a:t>
            </a:r>
          </a:p>
        </p:txBody>
      </p:sp>
      <p:sp>
        <p:nvSpPr>
          <p:cNvPr id="553990" name="Text Box 6"/>
          <p:cNvSpPr txBox="1">
            <a:spLocks noChangeArrowheads="1"/>
          </p:cNvSpPr>
          <p:nvPr/>
        </p:nvSpPr>
        <p:spPr bwMode="auto">
          <a:xfrm>
            <a:off x="8039100" y="64008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>
              <a:latin typeface="Times New Roman" charset="0"/>
            </a:endParaRPr>
          </a:p>
        </p:txBody>
      </p:sp>
      <p:pic>
        <p:nvPicPr>
          <p:cNvPr id="55399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90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3992" name="Rectangle 8"/>
          <p:cNvSpPr>
            <a:spLocks noChangeArrowheads="1"/>
          </p:cNvSpPr>
          <p:nvPr/>
        </p:nvSpPr>
        <p:spPr bwMode="auto">
          <a:xfrm>
            <a:off x="228600" y="4025900"/>
            <a:ext cx="8534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400" i="1">
                <a:latin typeface="Times New Roman" charset="0"/>
              </a:rPr>
              <a:t> Understand the different types of delivery and the connection </a:t>
            </a:r>
          </a:p>
          <a:p>
            <a:pPr>
              <a:buFontTx/>
              <a:buChar char="•"/>
            </a:pPr>
            <a:r>
              <a:rPr lang="en-US" sz="2400" i="1">
                <a:latin typeface="Times New Roman" charset="0"/>
              </a:rPr>
              <a:t> Understand forwarding techniques in classful addressing</a:t>
            </a:r>
          </a:p>
          <a:p>
            <a:pPr>
              <a:buFontTx/>
              <a:buChar char="•"/>
            </a:pPr>
            <a:r>
              <a:rPr lang="en-US" sz="2400" i="1">
                <a:latin typeface="Times New Roman" charset="0"/>
              </a:rPr>
              <a:t> Understand forwarding techniques in classless addressing</a:t>
            </a:r>
          </a:p>
          <a:p>
            <a:pPr>
              <a:buFontTx/>
              <a:buChar char="•"/>
            </a:pPr>
            <a:r>
              <a:rPr lang="en-US" sz="2400" i="1">
                <a:latin typeface="Times New Roman" charset="0"/>
              </a:rPr>
              <a:t> Understand how a routing table works</a:t>
            </a:r>
          </a:p>
          <a:p>
            <a:pPr>
              <a:buFontTx/>
              <a:buChar char="•"/>
            </a:pPr>
            <a:r>
              <a:rPr lang="en-US" sz="2400" i="1">
                <a:latin typeface="Times New Roman" charset="0"/>
              </a:rPr>
              <a:t> Understand the structure of a router</a:t>
            </a:r>
          </a:p>
        </p:txBody>
      </p:sp>
      <p:sp>
        <p:nvSpPr>
          <p:cNvPr id="553993" name="Rectangle 9"/>
          <p:cNvSpPr>
            <a:spLocks noChangeArrowheads="1"/>
          </p:cNvSpPr>
          <p:nvPr/>
        </p:nvSpPr>
        <p:spPr bwMode="auto">
          <a:xfrm>
            <a:off x="228600" y="2741613"/>
            <a:ext cx="76962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>
                <a:solidFill>
                  <a:schemeClr val="hlink"/>
                </a:solidFill>
                <a:latin typeface="Times New Roman" charset="0"/>
              </a:rPr>
              <a:t>Objectives </a:t>
            </a:r>
            <a:r>
              <a:rPr lang="en-US" sz="2800">
                <a:solidFill>
                  <a:schemeClr val="hlink"/>
                </a:solidFill>
                <a:latin typeface="Times New Roman" charset="0"/>
              </a:rPr>
              <a:t/>
            </a:r>
            <a:br>
              <a:rPr lang="en-US" sz="2800">
                <a:solidFill>
                  <a:schemeClr val="hlink"/>
                </a:solidFill>
                <a:latin typeface="Times New Roman" charset="0"/>
              </a:rPr>
            </a:br>
            <a:endParaRPr lang="en-US" sz="2800"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C6609-BD44-4D81-8CE3-765EC664FB84}" type="slidenum">
              <a:rPr lang="en-US"/>
              <a:pPr/>
              <a:t>3</a:t>
            </a:fld>
            <a:endParaRPr lang="en-US"/>
          </a:p>
        </p:txBody>
      </p:sp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Delivery, Forwarding, Routing</a:t>
            </a:r>
          </a:p>
        </p:txBody>
      </p:sp>
      <p:sp>
        <p:nvSpPr>
          <p:cNvPr id="555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Delivery refers to the way a packet is handled by the underlying networks under the control of the network layer</a:t>
            </a:r>
          </a:p>
          <a:p>
            <a:r>
              <a:rPr lang="en-US"/>
              <a:t>Forwarding refers to the way a packet is delivered to the next station(s)</a:t>
            </a:r>
          </a:p>
          <a:p>
            <a:r>
              <a:rPr lang="en-US"/>
              <a:t>Routing refers to the way routing tables are created to help with forwarding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439034-505C-443A-A440-F9B7AC0FA7C6}" type="slidenum">
              <a:rPr lang="en-US"/>
              <a:pPr/>
              <a:t>4</a:t>
            </a:fld>
            <a:endParaRPr lang="en-US"/>
          </a:p>
        </p:txBody>
      </p:sp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/>
              <a:t>Connectionless vs. Connection-oriented</a:t>
            </a:r>
          </a:p>
        </p:txBody>
      </p:sp>
      <p:sp>
        <p:nvSpPr>
          <p:cNvPr id="556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A network can be connectionless or connection-oriented</a:t>
            </a:r>
          </a:p>
          <a:p>
            <a:r>
              <a:rPr lang="en-US"/>
              <a:t>X.25 is an example of conn.oriented</a:t>
            </a:r>
          </a:p>
          <a:p>
            <a:r>
              <a:rPr lang="en-US"/>
              <a:t>IP is an example of conn.less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97903C-B4DC-4C4D-B57D-FF25F077CD62}" type="slidenum">
              <a:rPr lang="en-US"/>
              <a:pPr/>
              <a:t>5</a:t>
            </a:fld>
            <a:endParaRPr lang="en-US"/>
          </a:p>
        </p:txBody>
      </p:sp>
      <p:sp>
        <p:nvSpPr>
          <p:cNvPr id="477186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charset="0"/>
              </a:rPr>
              <a:t>Figure 6.1</a:t>
            </a:r>
            <a:r>
              <a:rPr lang="en-US" altLang="en-US">
                <a:solidFill>
                  <a:schemeClr val="accent2"/>
                </a:solidFill>
                <a:latin typeface="Times New Roman" charset="0"/>
              </a:rPr>
              <a:t>    </a:t>
            </a:r>
            <a:r>
              <a:rPr lang="en-US" altLang="en-US" i="1">
                <a:latin typeface="Times New Roman" charset="0"/>
              </a:rPr>
              <a:t>Direct delivery</a:t>
            </a:r>
          </a:p>
        </p:txBody>
      </p:sp>
      <p:sp>
        <p:nvSpPr>
          <p:cNvPr id="477187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7188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7189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7190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7191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7192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7193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7719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875" y="1847850"/>
            <a:ext cx="7586663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7195" name="Text Box 11"/>
          <p:cNvSpPr txBox="1">
            <a:spLocks noChangeArrowheads="1"/>
          </p:cNvSpPr>
          <p:nvPr/>
        </p:nvSpPr>
        <p:spPr bwMode="auto">
          <a:xfrm>
            <a:off x="593725" y="5137150"/>
            <a:ext cx="767710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If </a:t>
            </a:r>
            <a:r>
              <a:rPr lang="en-US" dirty="0" err="1"/>
              <a:t>netid</a:t>
            </a:r>
            <a:r>
              <a:rPr lang="en-US" dirty="0"/>
              <a:t> of source is same as </a:t>
            </a:r>
            <a:r>
              <a:rPr lang="en-US" dirty="0" err="1"/>
              <a:t>netid</a:t>
            </a:r>
            <a:r>
              <a:rPr lang="en-US" dirty="0"/>
              <a:t> of destination, then you know</a:t>
            </a:r>
          </a:p>
          <a:p>
            <a:r>
              <a:rPr lang="en-US" dirty="0"/>
              <a:t>it is direct delivery.  </a:t>
            </a:r>
            <a:r>
              <a:rPr lang="en-US" dirty="0" smtClean="0"/>
              <a:t>ARP (address resolution protocol) </a:t>
            </a:r>
            <a:r>
              <a:rPr lang="en-US" dirty="0"/>
              <a:t>is usually </a:t>
            </a:r>
            <a:endParaRPr lang="en-US" dirty="0" smtClean="0"/>
          </a:p>
          <a:p>
            <a:r>
              <a:rPr lang="en-US" dirty="0" smtClean="0"/>
              <a:t>used </a:t>
            </a:r>
            <a:r>
              <a:rPr lang="en-US" dirty="0"/>
              <a:t>to map IP address </a:t>
            </a:r>
            <a:r>
              <a:rPr lang="en-US" dirty="0" smtClean="0"/>
              <a:t>to local </a:t>
            </a:r>
            <a:r>
              <a:rPr lang="en-US" dirty="0"/>
              <a:t>(NIC) address.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CBE4BE-05F9-4F8F-911B-5597A67CF7C4}" type="slidenum">
              <a:rPr lang="en-US"/>
              <a:pPr/>
              <a:t>6</a:t>
            </a:fld>
            <a:endParaRPr lang="en-US"/>
          </a:p>
        </p:txBody>
      </p:sp>
      <p:sp>
        <p:nvSpPr>
          <p:cNvPr id="557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Indirect Delivery</a:t>
            </a:r>
          </a:p>
        </p:txBody>
      </p:sp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Sender uses destination IP address and a routing table to find the IP address of the next router</a:t>
            </a:r>
          </a:p>
          <a:p>
            <a:r>
              <a:rPr lang="en-US"/>
              <a:t>Sender then uses that IP address and ARP to find the physical address of the next router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C67B5A-EA98-4D82-939E-983002E932EE}" type="slidenum">
              <a:rPr lang="en-US"/>
              <a:pPr/>
              <a:t>7</a:t>
            </a:fld>
            <a:endParaRPr lang="en-US"/>
          </a:p>
        </p:txBody>
      </p:sp>
      <p:sp>
        <p:nvSpPr>
          <p:cNvPr id="478210" name="Text Box 2"/>
          <p:cNvSpPr txBox="1">
            <a:spLocks noChangeArrowheads="1"/>
          </p:cNvSpPr>
          <p:nvPr/>
        </p:nvSpPr>
        <p:spPr bwMode="auto">
          <a:xfrm>
            <a:off x="990600" y="90488"/>
            <a:ext cx="571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FF"/>
                </a:solidFill>
                <a:latin typeface="Times New Roman" charset="0"/>
              </a:rPr>
              <a:t>Figure 6.2</a:t>
            </a:r>
            <a:r>
              <a:rPr lang="en-US" altLang="en-US">
                <a:solidFill>
                  <a:schemeClr val="accent2"/>
                </a:solidFill>
                <a:latin typeface="Times New Roman" charset="0"/>
              </a:rPr>
              <a:t>    </a:t>
            </a:r>
            <a:r>
              <a:rPr lang="en-US" altLang="en-US" i="1">
                <a:latin typeface="Times New Roman" charset="0"/>
              </a:rPr>
              <a:t>Indirect delivery</a:t>
            </a:r>
          </a:p>
        </p:txBody>
      </p:sp>
      <p:sp>
        <p:nvSpPr>
          <p:cNvPr id="478211" name="Rectangle 3"/>
          <p:cNvSpPr>
            <a:spLocks noChangeArrowheads="1"/>
          </p:cNvSpPr>
          <p:nvPr/>
        </p:nvSpPr>
        <p:spPr bwMode="ltGray">
          <a:xfrm>
            <a:off x="3667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8212" name="Rectangle 4"/>
          <p:cNvSpPr>
            <a:spLocks noChangeArrowheads="1"/>
          </p:cNvSpPr>
          <p:nvPr/>
        </p:nvSpPr>
        <p:spPr bwMode="ltGray">
          <a:xfrm>
            <a:off x="7493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8213" name="Rectangle 5"/>
          <p:cNvSpPr>
            <a:spLocks noChangeArrowheads="1"/>
          </p:cNvSpPr>
          <p:nvPr/>
        </p:nvSpPr>
        <p:spPr bwMode="ltGray">
          <a:xfrm>
            <a:off x="4905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8214" name="Rectangle 6"/>
          <p:cNvSpPr>
            <a:spLocks noChangeArrowheads="1"/>
          </p:cNvSpPr>
          <p:nvPr/>
        </p:nvSpPr>
        <p:spPr bwMode="ltGray">
          <a:xfrm>
            <a:off x="8604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8215" name="Rectangle 7"/>
          <p:cNvSpPr>
            <a:spLocks noChangeArrowheads="1"/>
          </p:cNvSpPr>
          <p:nvPr/>
        </p:nvSpPr>
        <p:spPr bwMode="ltGray">
          <a:xfrm>
            <a:off x="7620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8216" name="Rectangle 8"/>
          <p:cNvSpPr>
            <a:spLocks noChangeArrowheads="1"/>
          </p:cNvSpPr>
          <p:nvPr/>
        </p:nvSpPr>
        <p:spPr bwMode="gray">
          <a:xfrm>
            <a:off x="7112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sp>
        <p:nvSpPr>
          <p:cNvPr id="478217" name="Rectangle 9"/>
          <p:cNvSpPr>
            <a:spLocks noChangeArrowheads="1"/>
          </p:cNvSpPr>
          <p:nvPr/>
        </p:nvSpPr>
        <p:spPr bwMode="gray">
          <a:xfrm>
            <a:off x="442913" y="5334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b="0"/>
          </a:p>
        </p:txBody>
      </p:sp>
      <p:pic>
        <p:nvPicPr>
          <p:cNvPr id="47821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990600"/>
            <a:ext cx="8162925" cy="531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5B0C5A-73E7-44B3-BC81-EA0EC98E2E17}" type="slidenum">
              <a:rPr lang="en-US"/>
              <a:pPr/>
              <a:t>8</a:t>
            </a:fld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6400800"/>
            <a:chOff x="0" y="96"/>
            <a:chExt cx="5472" cy="3840"/>
          </a:xfrm>
        </p:grpSpPr>
        <p:sp>
          <p:nvSpPr>
            <p:cNvPr id="47411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charset="0"/>
              </a:endParaRPr>
            </a:p>
          </p:txBody>
        </p:sp>
        <p:sp>
          <p:nvSpPr>
            <p:cNvPr id="47411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169" y="0"/>
                </a:cxn>
                <a:cxn ang="0">
                  <a:pos x="6670" y="500"/>
                </a:cxn>
                <a:cxn ang="0">
                  <a:pos x="617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169" y="0"/>
                  </a:lnTo>
                  <a:cubicBezTo>
                    <a:pt x="6446" y="0"/>
                    <a:pt x="6670" y="223"/>
                    <a:pt x="6670" y="500"/>
                  </a:cubicBezTo>
                  <a:cubicBezTo>
                    <a:pt x="6670" y="776"/>
                    <a:pt x="6446" y="999"/>
                    <a:pt x="617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>
                <a:latin typeface="Times New Roman" charset="0"/>
              </a:endParaRPr>
            </a:p>
          </p:txBody>
        </p:sp>
        <p:sp>
          <p:nvSpPr>
            <p:cNvPr id="47411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4118" name="Text Box 6"/>
          <p:cNvSpPr txBox="1">
            <a:spLocks noChangeArrowheads="1"/>
          </p:cNvSpPr>
          <p:nvPr/>
        </p:nvSpPr>
        <p:spPr bwMode="auto">
          <a:xfrm>
            <a:off x="228600" y="354013"/>
            <a:ext cx="4400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Arial" charset="0"/>
              </a:rPr>
              <a:t>6.2   FORWARDING</a:t>
            </a:r>
          </a:p>
        </p:txBody>
      </p:sp>
      <p:sp>
        <p:nvSpPr>
          <p:cNvPr id="474119" name="Rectangle 7"/>
          <p:cNvSpPr>
            <a:spLocks noChangeArrowheads="1"/>
          </p:cNvSpPr>
          <p:nvPr/>
        </p:nvSpPr>
        <p:spPr bwMode="auto">
          <a:xfrm>
            <a:off x="533400" y="1371600"/>
            <a:ext cx="7848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Forwarding means to place the packet in its route to its destination. Forwarding requires a host or a router to have a routing table.</a:t>
            </a:r>
          </a:p>
          <a:p>
            <a:endParaRPr lang="en-US" sz="24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charset="0"/>
            </a:endParaRPr>
          </a:p>
        </p:txBody>
      </p:sp>
      <p:sp>
        <p:nvSpPr>
          <p:cNvPr id="474120" name="Rectangle 8"/>
          <p:cNvSpPr>
            <a:spLocks noChangeArrowheads="1"/>
          </p:cNvSpPr>
          <p:nvPr/>
        </p:nvSpPr>
        <p:spPr bwMode="auto">
          <a:xfrm>
            <a:off x="685800" y="3489325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The topics discussed in this section include:</a:t>
            </a:r>
          </a:p>
        </p:txBody>
      </p:sp>
      <p:sp>
        <p:nvSpPr>
          <p:cNvPr id="474121" name="Rectangle 9"/>
          <p:cNvSpPr>
            <a:spLocks noChangeArrowheads="1"/>
          </p:cNvSpPr>
          <p:nvPr/>
        </p:nvSpPr>
        <p:spPr bwMode="auto">
          <a:xfrm>
            <a:off x="685800" y="3886200"/>
            <a:ext cx="7315200" cy="131127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Forwarding Techniques</a:t>
            </a:r>
          </a:p>
          <a:p>
            <a:r>
              <a:rPr lang="en-US" sz="20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Forwarding with Classful Addressing</a:t>
            </a:r>
          </a:p>
          <a:p>
            <a:r>
              <a:rPr lang="en-US" sz="20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Forwarding with Classless Addressing</a:t>
            </a:r>
          </a:p>
          <a:p>
            <a:r>
              <a:rPr lang="en-US" sz="2000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Combination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55CB93-B07F-4D91-BDBC-99E1B6801871}" type="slidenum">
              <a:rPr lang="en-US"/>
              <a:pPr/>
              <a:t>9</a:t>
            </a:fld>
            <a:endParaRPr lang="en-US"/>
          </a:p>
        </p:txBody>
      </p:sp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Forwarding Techniques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You look in a table for the final destination and it tells you which route to take to get there.  This is not realistic on the Internet.</a:t>
            </a:r>
          </a:p>
          <a:p>
            <a:r>
              <a:rPr lang="en-US" dirty="0"/>
              <a:t>Several techniques can make the size of the routing table manageable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428</Words>
  <Application>Microsoft Office PowerPoint</Application>
  <PresentationFormat>On-screen Show (4:3)</PresentationFormat>
  <Paragraphs>75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INTRODUCTION TO COMPUTER NETWORKS </vt:lpstr>
      <vt:lpstr>Slide 2</vt:lpstr>
      <vt:lpstr>Delivery, Forwarding, Routing</vt:lpstr>
      <vt:lpstr>Connectionless vs. Connection-oriented</vt:lpstr>
      <vt:lpstr>Slide 5</vt:lpstr>
      <vt:lpstr>Indirect Delivery</vt:lpstr>
      <vt:lpstr>Slide 7</vt:lpstr>
      <vt:lpstr>Slide 8</vt:lpstr>
      <vt:lpstr>Forwarding Techniques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COMPUTER NETWORKS </dc:title>
  <dc:creator>sana</dc:creator>
  <cp:lastModifiedBy>sana</cp:lastModifiedBy>
  <cp:revision>1</cp:revision>
  <dcterms:created xsi:type="dcterms:W3CDTF">2012-02-22T16:55:56Z</dcterms:created>
  <dcterms:modified xsi:type="dcterms:W3CDTF">2012-02-22T16:58:21Z</dcterms:modified>
</cp:coreProperties>
</file>